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4" r:id="rId4"/>
    <p:sldId id="260" r:id="rId5"/>
    <p:sldId id="265" r:id="rId6"/>
    <p:sldId id="266" r:id="rId7"/>
    <p:sldId id="267" r:id="rId8"/>
    <p:sldId id="258" r:id="rId9"/>
    <p:sldId id="262" r:id="rId10"/>
    <p:sldId id="261" r:id="rId11"/>
    <p:sldId id="263" r:id="rId12"/>
    <p:sldId id="279" r:id="rId13"/>
    <p:sldId id="278" r:id="rId14"/>
    <p:sldId id="281" r:id="rId15"/>
    <p:sldId id="268" r:id="rId16"/>
    <p:sldId id="270" r:id="rId17"/>
    <p:sldId id="271" r:id="rId18"/>
    <p:sldId id="272" r:id="rId19"/>
    <p:sldId id="275" r:id="rId20"/>
    <p:sldId id="282" r:id="rId21"/>
    <p:sldId id="273" r:id="rId22"/>
    <p:sldId id="269" r:id="rId23"/>
    <p:sldId id="274" r:id="rId24"/>
    <p:sldId id="277" r:id="rId25"/>
    <p:sldId id="276" r:id="rId26"/>
    <p:sldId id="280" r:id="rId2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86"/>
    <p:restoredTop sz="94719"/>
  </p:normalViewPr>
  <p:slideViewPr>
    <p:cSldViewPr snapToGrid="0">
      <p:cViewPr varScale="1">
        <p:scale>
          <a:sx n="148" d="100"/>
          <a:sy n="148" d="100"/>
        </p:scale>
        <p:origin x="1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49035-F5C6-3461-8608-DBC71661E7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8F3ED2-18FB-6FBB-BE08-992937C5B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9D196-7AAE-3F47-E3BC-343D689D0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97445-318A-DD50-1C3A-20A58359D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6385B-A4CE-3EE5-4019-32415B956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7005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9E667-EF44-2DF2-E7C6-78D7B45F4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34D08-8888-7115-AD3E-5270B7A8B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94AD4-6897-B0B2-2C9E-4CE25BD3D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F333F-9B95-B57E-D0C3-FDB607505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9AAF5-FE2C-5B8B-EF7D-C32FE57B5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47620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9D82F5-3649-4302-0FCC-51C398442E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FEC382-9851-8FC0-0C0E-B98CBD635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92A0-DC50-4FE2-2915-9A46F7FE5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7A18B-7D47-5021-860F-12515382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43084-AF74-2F68-72CC-F232F0A1A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8345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F2B7-8AC2-DE5E-F86A-F390960F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6F69B-BB5F-DBDE-8AB0-84B03E355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15ABC-DBF2-BA16-3786-C1F3C393D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923AC-9040-6086-544E-102ED9107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FB4E6-1C90-8720-756F-6678C22CD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64360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D167-8E18-BBE1-E951-2AC8756CE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7291D-AA9A-947D-8ADE-86965684C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9AE42-69F5-3C74-4216-18FFE68B4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1634E-965A-4697-E006-301054EF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4C4CF-92F3-BFCA-FD24-276B5621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8331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D8C42-04EC-7185-15DB-BF82A2D25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64746-2BEB-131B-6DC1-5A85B399A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B41001-AB90-8C6E-96E5-2D870E686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522FA-EC46-FCA2-D911-CBC1FFC2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C76B43-4343-0D2D-CD45-F29AE6B1B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8678E-DB82-6B23-C56E-F465E2B2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98804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22460-FC51-068C-D380-FFD8B0BB3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2E076-4AA5-BB4B-D8F5-C53A0E9CE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E5060-0301-48C0-5022-3856F017F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0BBC7F-D42E-25BD-166C-8061920970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E3713F-65C4-1F5E-C89A-1B65A802B0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3B8C5A-BFCC-8086-4A82-335B463BB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5B5253-3AFC-7DC2-E204-F7EC1D7E2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E4319E-FAC1-ED5B-3B20-34DE88671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2629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2DDE-11A4-9C3A-F5BF-669963A86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E1110-83D0-C5B9-0DD8-3B41B882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23D4A-3B2B-2412-9AEB-33FB7BBC2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F949B8-E6E4-8943-A559-95D5A97FE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4827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6C481-20C0-6F8A-7AB3-D4BC94E74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E0D4A6-8C6E-B5CB-61B4-F424B01B5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5B039-1BC9-0776-B489-2AAFAE41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46920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854F3-C293-423D-D205-3953C1684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23B33-AE7F-53C9-E052-82B0D9BEF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2DB1A-5629-A0B4-59A0-6BCA2CF15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AA445-0023-E659-8F05-07DEB9FB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EF147-DB1C-2217-D92E-D53F97D8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1CAC0-2B07-8137-306E-5224B160A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29347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B9CB4-06C5-4A7B-7BEE-494E3377E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1D254-BA0E-84D8-4AB3-734303B07E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BD684-1891-4EE0-18F3-849785CB1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A1A4A-F969-B652-9BE5-3E81CD5B7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47CDF-AD54-6562-AD6C-3FD47AE69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3FBD3-E10C-2309-65F0-C8D3F2FA2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78380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852D77-58A4-FC7E-559A-9548CB6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F5FAA-25AD-F1D3-11E3-4CBD63944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8B38-ED3D-7E8F-1267-C7D071C0E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03694-211F-42DB-4B51-3297ABE936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4F887-F2B4-8A53-F526-938DCB1A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6280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9.mov"/><Relationship Id="rId1" Type="http://schemas.microsoft.com/office/2007/relationships/media" Target="../media/media9.mov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0.mov"/><Relationship Id="rId1" Type="http://schemas.microsoft.com/office/2007/relationships/media" Target="../media/media10.mov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erformance-hockey-coaching.passion.io/learn/products/142613/lessons/236318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1.mov"/><Relationship Id="rId1" Type="http://schemas.microsoft.com/office/2007/relationships/media" Target="../media/media11.mov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2.mov"/><Relationship Id="rId1" Type="http://schemas.microsoft.com/office/2007/relationships/media" Target="../media/media12.mov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3.mov"/><Relationship Id="rId1" Type="http://schemas.microsoft.com/office/2007/relationships/media" Target="../media/media13.mov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4.mov"/><Relationship Id="rId1" Type="http://schemas.microsoft.com/office/2007/relationships/media" Target="../media/media14.mov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5.mov"/><Relationship Id="rId1" Type="http://schemas.microsoft.com/office/2007/relationships/media" Target="../media/media15.mov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6.mov"/><Relationship Id="rId1" Type="http://schemas.microsoft.com/office/2007/relationships/media" Target="../media/media16.mov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7.mov"/><Relationship Id="rId1" Type="http://schemas.microsoft.com/office/2007/relationships/media" Target="../media/media17.mov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8.mov"/><Relationship Id="rId1" Type="http://schemas.microsoft.com/office/2007/relationships/media" Target="../media/media18.mov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9.mov"/><Relationship Id="rId1" Type="http://schemas.microsoft.com/office/2007/relationships/media" Target="../media/media19.mov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0.mov"/><Relationship Id="rId1" Type="http://schemas.microsoft.com/office/2007/relationships/media" Target="../media/media20.mov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1.mov"/><Relationship Id="rId1" Type="http://schemas.microsoft.com/office/2007/relationships/media" Target="../media/media21.mov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erformance-hockey-coaching.passion.io/learn/products/137691/lessons/229742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mov"/><Relationship Id="rId1" Type="http://schemas.microsoft.com/office/2007/relationships/media" Target="../media/media5.mov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7.mov"/><Relationship Id="rId1" Type="http://schemas.microsoft.com/office/2007/relationships/media" Target="../media/media7.mov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8.mov"/><Relationship Id="rId1" Type="http://schemas.microsoft.com/office/2007/relationships/media" Target="../media/media8.mov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C31984-45B9-6BEB-CD19-F74EAD006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en-BE" sz="6600"/>
              <a:t>Hockey basistechnieken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7F388D-695E-05C9-904D-3AFB6596F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en-BE"/>
              <a:t>Passen, scoren en aannemen</a:t>
            </a:r>
          </a:p>
          <a:p>
            <a:pPr algn="l"/>
            <a:endParaRPr lang="en-BE"/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564D52-5C42-CCA8-451B-3FC0D0DEDDD7}"/>
              </a:ext>
            </a:extLst>
          </p:cNvPr>
          <p:cNvSpPr txBox="1"/>
          <p:nvPr/>
        </p:nvSpPr>
        <p:spPr>
          <a:xfrm>
            <a:off x="8158390" y="6052089"/>
            <a:ext cx="3791807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BE" sz="1200"/>
              <a:t>De technieken zijn steeds gesorteerd op niveau</a:t>
            </a:r>
          </a:p>
          <a:p>
            <a:r>
              <a:rPr lang="en-BE" sz="1200"/>
              <a:t>De filmpjes spelen/herhalen vanzelf in presentatiemodus!</a:t>
            </a:r>
          </a:p>
        </p:txBody>
      </p:sp>
      <p:pic>
        <p:nvPicPr>
          <p:cNvPr id="6" name="Graphic 5" descr="Information with solid fill">
            <a:extLst>
              <a:ext uri="{FF2B5EF4-FFF2-40B4-BE49-F238E27FC236}">
                <a16:creationId xmlns:a16="http://schemas.microsoft.com/office/drawing/2014/main" id="{0E991D4C-D91A-6C15-A69A-9875E56FD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2163" y="6075449"/>
            <a:ext cx="414943" cy="414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33DDFB-B1D0-928E-77C7-1C9FA27F0CFA}"/>
              </a:ext>
            </a:extLst>
          </p:cNvPr>
          <p:cNvSpPr txBox="1"/>
          <p:nvPr/>
        </p:nvSpPr>
        <p:spPr>
          <a:xfrm>
            <a:off x="8158390" y="6547377"/>
            <a:ext cx="3024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sz="1200"/>
              <a:t>dmon Hockey  Sportieve Cel – Bavo Bruylandt</a:t>
            </a:r>
          </a:p>
        </p:txBody>
      </p:sp>
      <p:pic>
        <p:nvPicPr>
          <p:cNvPr id="8" name="Picture 7" descr="A logo with text and a horse&#10;&#10;Description automatically generated">
            <a:extLst>
              <a:ext uri="{FF2B5EF4-FFF2-40B4-BE49-F238E27FC236}">
                <a16:creationId xmlns:a16="http://schemas.microsoft.com/office/drawing/2014/main" id="{02DB380F-8B46-28BA-A45E-E3022D2368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451381"/>
            <a:ext cx="12827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67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200"/>
              <a:t>R</a:t>
            </a: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eceive - Backhand hoog 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(backhand hoog gesloten, hoog open, reverse stopping)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basisgrip backhand, 45 graden, licht gekanteld</a:t>
            </a:r>
          </a:p>
          <a:p>
            <a:r>
              <a:rPr lang="en-US" sz="2200" b="1"/>
              <a:t>Wanneer</a:t>
            </a:r>
            <a:r>
              <a:rPr lang="en-US" sz="2200"/>
              <a:t>: stoppen van bal (gesloten aanname) of snel meenemen (open aanname) van ballen aan de linkerkant</a:t>
            </a:r>
          </a:p>
          <a:p>
            <a:r>
              <a:rPr lang="en-US" sz="2200" b="1"/>
              <a:t>Aandachtspunten</a:t>
            </a:r>
            <a:r>
              <a:rPr lang="en-US" sz="2200"/>
              <a:t>: stick niet teveel openen, bal meevolgen, niet te dicht bij voeten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reverse receive.mov">
            <a:hlinkClick r:id="" action="ppaction://media"/>
            <a:extLst>
              <a:ext uri="{FF2B5EF4-FFF2-40B4-BE49-F238E27FC236}">
                <a16:creationId xmlns:a16="http://schemas.microsoft.com/office/drawing/2014/main" id="{19082621-82E6-4DF4-EFBD-0C9B3D8EBF0E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15126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Receive - Kaatsen </a:t>
            </a:r>
            <a:r>
              <a:rPr lang="en-US" sz="2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(backhand stopping, one-touch kaatsen, reverse shave)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linkerhand hoop op de stick, bal stoppen met zijkant</a:t>
            </a:r>
          </a:p>
          <a:p>
            <a:r>
              <a:rPr lang="en-US" sz="2200" b="1"/>
              <a:t>Wanneer</a:t>
            </a:r>
            <a:r>
              <a:rPr lang="en-US" sz="2200"/>
              <a:t>: stoppen van erg wijde ballen links, bal snel begeleiden via links naar dribble</a:t>
            </a:r>
          </a:p>
          <a:p>
            <a:r>
              <a:rPr lang="en-US" sz="2200" b="1"/>
              <a:t>Aandachtspunten</a:t>
            </a:r>
            <a:r>
              <a:rPr lang="en-US" sz="2200"/>
              <a:t>: punt horizontaal houden, niet omnhoog. Risico op backstick is erg groot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shave receive.mov">
            <a:hlinkClick r:id="" action="ppaction://media"/>
            <a:extLst>
              <a:ext uri="{FF2B5EF4-FFF2-40B4-BE49-F238E27FC236}">
                <a16:creationId xmlns:a16="http://schemas.microsoft.com/office/drawing/2014/main" id="{0B893B5A-CA43-630A-D2DF-BB80DD9403CC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27246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9C61AD-D1AD-A953-D11A-C768DD520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 fontScale="90000"/>
          </a:bodyPr>
          <a:lstStyle/>
          <a:p>
            <a:r>
              <a:rPr lang="en-BE" sz="3800"/>
              <a:t>Pass en receive - Andere technieken (gevorderd)</a:t>
            </a:r>
          </a:p>
        </p:txBody>
      </p:sp>
      <p:sp>
        <p:nvSpPr>
          <p:cNvPr id="3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1">
            <a:extLst>
              <a:ext uri="{FF2B5EF4-FFF2-40B4-BE49-F238E27FC236}">
                <a16:creationId xmlns:a16="http://schemas.microsoft.com/office/drawing/2014/main" id="{91D395AF-31AE-F00D-6990-361E01AA8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/>
              <a:t>samenvatting uit  </a:t>
            </a:r>
            <a:r>
              <a:rPr lang="en-US" sz="2200">
                <a:hlinkClick r:id="rId2"/>
              </a:rPr>
              <a:t>Hockey Coach - Passing and receiving transformation</a:t>
            </a:r>
            <a:endParaRPr lang="en-US" sz="2200"/>
          </a:p>
        </p:txBody>
      </p:sp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C8230721-4AFE-0E97-CC85-1FE11BD4E6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553049"/>
              </p:ext>
            </p:extLst>
          </p:nvPr>
        </p:nvGraphicFramePr>
        <p:xfrm>
          <a:off x="4654296" y="659057"/>
          <a:ext cx="6903723" cy="5539892"/>
        </p:xfrm>
        <a:graphic>
          <a:graphicData uri="http://schemas.openxmlformats.org/drawingml/2006/table">
            <a:tbl>
              <a:tblPr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1441667">
                  <a:extLst>
                    <a:ext uri="{9D8B030D-6E8A-4147-A177-3AD203B41FA5}">
                      <a16:colId xmlns:a16="http://schemas.microsoft.com/office/drawing/2014/main" val="3297855443"/>
                    </a:ext>
                  </a:extLst>
                </a:gridCol>
                <a:gridCol w="2553596">
                  <a:extLst>
                    <a:ext uri="{9D8B030D-6E8A-4147-A177-3AD203B41FA5}">
                      <a16:colId xmlns:a16="http://schemas.microsoft.com/office/drawing/2014/main" val="4147539952"/>
                    </a:ext>
                  </a:extLst>
                </a:gridCol>
                <a:gridCol w="809165">
                  <a:extLst>
                    <a:ext uri="{9D8B030D-6E8A-4147-A177-3AD203B41FA5}">
                      <a16:colId xmlns:a16="http://schemas.microsoft.com/office/drawing/2014/main" val="2563262866"/>
                    </a:ext>
                  </a:extLst>
                </a:gridCol>
                <a:gridCol w="1114265">
                  <a:extLst>
                    <a:ext uri="{9D8B030D-6E8A-4147-A177-3AD203B41FA5}">
                      <a16:colId xmlns:a16="http://schemas.microsoft.com/office/drawing/2014/main" val="2073152880"/>
                    </a:ext>
                  </a:extLst>
                </a:gridCol>
                <a:gridCol w="985030">
                  <a:extLst>
                    <a:ext uri="{9D8B030D-6E8A-4147-A177-3AD203B41FA5}">
                      <a16:colId xmlns:a16="http://schemas.microsoft.com/office/drawing/2014/main" val="1413952869"/>
                    </a:ext>
                  </a:extLst>
                </a:gridCol>
              </a:tblGrid>
              <a:tr h="325876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receiving techniques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479172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receiving on the move towards ball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intermediate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203838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receiving with back to goal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intermediate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064509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pull ball across body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026156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RL collection and backfoot collection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71560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receiving aerials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hoge stopping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095102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3D bouncing balls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intermediate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95938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lifted pickups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81761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strong RL roll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intermediate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630463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forehand/reverse dink receipts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641564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LR attacking ball (left sideline)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skill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39919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left to right collection and progressions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skill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937717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passing techniques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844507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slide pass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fake flat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100788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disguise pass right to left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fake flat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508529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first time pass down right sideline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deflect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201797"/>
                  </a:ext>
                </a:extLst>
              </a:tr>
              <a:tr h="325876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first time pass down left sideline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one touch pass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advanced</a:t>
                      </a:r>
                      <a:endParaRPr lang="en-GB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02" marR="6114" marT="69689" marB="88933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561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232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A0C25E-2AA0-B664-9F09-20C0F66662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6281928" cy="4135437"/>
          </a:xfrm>
        </p:spPr>
        <p:txBody>
          <a:bodyPr>
            <a:normAutofit/>
          </a:bodyPr>
          <a:lstStyle/>
          <a:p>
            <a:pPr algn="l"/>
            <a:r>
              <a:rPr lang="en-BE" sz="6600"/>
              <a:t>Scoren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7DC8138-ED34-B479-3F48-EFF506B2C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114" y="1232452"/>
            <a:ext cx="3200400" cy="3850919"/>
          </a:xfrm>
        </p:spPr>
        <p:txBody>
          <a:bodyPr anchor="b">
            <a:normAutofit/>
          </a:bodyPr>
          <a:lstStyle/>
          <a:p>
            <a:pPr algn="l"/>
            <a:r>
              <a:rPr lang="en-BE">
                <a:solidFill>
                  <a:srgbClr val="FFFFFF"/>
                </a:solidFill>
              </a:rPr>
              <a:t>afwerken op doel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368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Schuifslag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(punch, push)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zelfde techniek als push, bal iets verder van de stick</a:t>
            </a:r>
          </a:p>
          <a:p>
            <a:r>
              <a:rPr lang="en-US" sz="2200" b="1"/>
              <a:t>Wanneer</a:t>
            </a:r>
            <a:r>
              <a:rPr lang="en-US" sz="2200"/>
              <a:t>: snelle passing, middellange afstand, tijdens het dribbelen</a:t>
            </a:r>
          </a:p>
          <a:p>
            <a:r>
              <a:rPr lang="en-US" sz="2200" b="1"/>
              <a:t>Aandachtspunten</a:t>
            </a:r>
            <a:r>
              <a:rPr lang="en-US" sz="2200"/>
              <a:t>: aan te raden techniek voor snelle en accurate passen, handen uit elkaar</a:t>
            </a:r>
          </a:p>
          <a:p>
            <a:r>
              <a:rPr lang="en-US" sz="2200" b="1"/>
              <a:t>Wie</a:t>
            </a:r>
            <a:r>
              <a:rPr lang="en-US" sz="2200"/>
              <a:t>: vanaf onderbouw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punch pass.mov" descr="A person playing tennis on a court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8BAEDE93-943A-CB5D-8882-03F39858F60E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2876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Scoring - </a:t>
            </a:r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Shot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(hit, forehand)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200" b="1"/>
              <a:t>Hoe</a:t>
            </a:r>
            <a:r>
              <a:rPr lang="en-US" sz="2200"/>
              <a:t>: twee handen bovenaan de stick, bal vooraan rechts, instappen met linkervoet vooruit, raken midden en recht op de krul</a:t>
            </a:r>
          </a:p>
          <a:p>
            <a:r>
              <a:rPr lang="en-US" sz="2200" b="1"/>
              <a:t>Wanneer</a:t>
            </a:r>
            <a:r>
              <a:rPr lang="en-US" sz="2200"/>
              <a:t>: hard en ver schieten, geplaatst schieten, laag of hoog. Met ruimte en tijd.</a:t>
            </a:r>
          </a:p>
          <a:p>
            <a:r>
              <a:rPr lang="en-US" sz="2200" b="1"/>
              <a:t>Aandachtspunten</a:t>
            </a:r>
            <a:r>
              <a:rPr lang="en-US" sz="2200"/>
              <a:t>: hou de bal laag indien spelers in de buurt, opletten met in- en uitzwaaien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forehand hit.mov" descr="A person on a field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FF02A1CA-BDEA-F186-0533-8BA6698F56D4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81352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Backhand flats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(reverse flat, low backhand, bunt)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200" b="1"/>
              <a:t>Hoe</a:t>
            </a:r>
            <a:r>
              <a:rPr lang="en-US" sz="2200"/>
              <a:t>: basisgreep reverse (twee handen uit elkaar) of twee handen hoog op stick, stick laag over grond, kort inzwaaien, raken met zijkant stick</a:t>
            </a:r>
          </a:p>
          <a:p>
            <a:r>
              <a:rPr lang="en-US" sz="2200" b="1"/>
              <a:t>Wanneer</a:t>
            </a:r>
            <a:r>
              <a:rPr lang="en-US" sz="2200"/>
              <a:t>: snelle accurate shot op goal vanuit linkerkant, bij weinig ruimte</a:t>
            </a:r>
          </a:p>
          <a:p>
            <a:r>
              <a:rPr lang="en-US" sz="2200" b="1"/>
              <a:t>Aandachtspunten</a:t>
            </a:r>
            <a:r>
              <a:rPr lang="en-US" sz="2200"/>
              <a:t>: stick laag houden, punt niet naar boven anders risico backstick. Extra kracht kan gekregen worden met handen bij elkaar hoog op stick.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bunt shot.mov" descr="A person on a field playing hockey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87518127-177A-FEF9-1D6A-1FBC8D7B95B5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61383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Flick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(hoge push, 3D bal)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basisgreep, stick onder bal, bal gecontroleerd liften naar 3D</a:t>
            </a:r>
          </a:p>
          <a:p>
            <a:r>
              <a:rPr lang="en-US" sz="2200" b="1"/>
              <a:t>Wanneer</a:t>
            </a:r>
            <a:r>
              <a:rPr lang="en-US" sz="2200"/>
              <a:t>: snelle actie op doel naast of over keeper vanuit dribble/pushhouding</a:t>
            </a:r>
          </a:p>
          <a:p>
            <a:r>
              <a:rPr lang="en-US" sz="2200" b="1"/>
              <a:t>Aandachtspunten</a:t>
            </a:r>
            <a:r>
              <a:rPr lang="en-US" sz="2200"/>
              <a:t>: stick goed onder midden van de bal steken, opletten voor gevaar op andere spelers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flick shot.mov" descr="A person on a field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3401D6E1-E901-DB39-81FE-5BB91B2782A9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88932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Slice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(hoge flat)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twee handen bovenaan de stick, laag bij de grond, halve cirkel inzwaaien, stick licht schuin open houden</a:t>
            </a:r>
          </a:p>
          <a:p>
            <a:r>
              <a:rPr lang="en-US" sz="2200" b="1"/>
              <a:t>Wanneer</a:t>
            </a:r>
            <a:r>
              <a:rPr lang="en-US" sz="2200"/>
              <a:t>: bij tijd en ruimte in cirkel om makkelijk hoge bal te spelen</a:t>
            </a:r>
          </a:p>
          <a:p>
            <a:r>
              <a:rPr lang="en-US" sz="2200" b="1"/>
              <a:t>Aandachtspunten</a:t>
            </a:r>
            <a:r>
              <a:rPr lang="en-US" sz="2200"/>
              <a:t>: raak onder de bal, niet te traag uitvoeren, let op gevaar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slice lob hit.mov" descr="A blue field with a net and a person standing in front of it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7CC44C27-58AA-45AB-105A-8065F280DF62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45427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Tip-in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basisgreep, aankomende bal in 1 tijd richting geven</a:t>
            </a:r>
          </a:p>
          <a:p>
            <a:r>
              <a:rPr lang="en-US" sz="2200" b="1"/>
              <a:t>Wanneer</a:t>
            </a:r>
            <a:r>
              <a:rPr lang="en-US" sz="2200"/>
              <a:t>: snel afwerken van een voorzet vanuit eender welke richting</a:t>
            </a:r>
          </a:p>
          <a:p>
            <a:r>
              <a:rPr lang="en-US" sz="2200" b="1"/>
              <a:t>Aandachtspunten</a:t>
            </a:r>
            <a:r>
              <a:rPr lang="en-US" sz="2200"/>
              <a:t>: niet teveel kracht bijzetten, laag starten, voeten in richting van de goal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tipin.mov">
            <a:hlinkClick r:id="" action="ppaction://media"/>
            <a:extLst>
              <a:ext uri="{FF2B5EF4-FFF2-40B4-BE49-F238E27FC236}">
                <a16:creationId xmlns:a16="http://schemas.microsoft.com/office/drawing/2014/main" id="{1795EAF1-CA47-32C3-15CE-66F92625BFF9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73399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 - Push </a:t>
            </a:r>
            <a:endParaRPr lang="en-US" sz="27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basisgrip en houding, stick achter bal en vooruit duwen</a:t>
            </a:r>
          </a:p>
          <a:p>
            <a:r>
              <a:rPr lang="en-US" sz="2200" b="1"/>
              <a:t>Wanneer</a:t>
            </a:r>
            <a:r>
              <a:rPr lang="en-US" sz="2200"/>
              <a:t>: snelle en veilige pass, korte tot middellange afstand. Kan beide vlak als in 3D</a:t>
            </a:r>
          </a:p>
          <a:p>
            <a:r>
              <a:rPr lang="en-US" sz="2200" b="1"/>
              <a:t>Aandachtspunten</a:t>
            </a:r>
            <a:r>
              <a:rPr lang="en-US" sz="2200"/>
              <a:t>: starten van achter de voorste voet voor kracht, lang contact houden</a:t>
            </a:r>
          </a:p>
          <a:p>
            <a:r>
              <a:rPr lang="en-US" sz="2200" b="1"/>
              <a:t>Wie</a:t>
            </a:r>
            <a:r>
              <a:rPr lang="en-US" sz="2200"/>
              <a:t>: vanaf onderbouw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push pass.mov">
            <a:hlinkClick r:id="" action="ppaction://media"/>
            <a:extLst>
              <a:ext uri="{FF2B5EF4-FFF2-40B4-BE49-F238E27FC236}">
                <a16:creationId xmlns:a16="http://schemas.microsoft.com/office/drawing/2014/main" id="{5B962837-DF86-2F60-88FA-2CF276ABAC39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72200" y="2547938"/>
            <a:ext cx="5181600" cy="2906712"/>
          </a:xfr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27866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E18B00-5BA4-8C56-8DAA-CB0DBFD22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CABF48-1AF3-6163-323B-09966870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Slapshot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448EE-7D58-02E0-12A9-CA786B88FE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basisgreep handen uit elkaar, aankomende bal controleren en meteen slaan</a:t>
            </a:r>
          </a:p>
          <a:p>
            <a:r>
              <a:rPr lang="en-US" sz="2200" b="1"/>
              <a:t>Wanneer</a:t>
            </a:r>
            <a:r>
              <a:rPr lang="en-US" sz="2200"/>
              <a:t>: snel afwerken van een bal erg dicht bij goal waar een forehand hit te traag zou zijn</a:t>
            </a:r>
          </a:p>
          <a:p>
            <a:r>
              <a:rPr lang="en-US" sz="2200" b="1"/>
              <a:t>Aandachtspunten</a:t>
            </a:r>
            <a:r>
              <a:rPr lang="en-US" sz="2200"/>
              <a:t>: focus op snelheid in plaats van kracht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Screen Recording 2024-01-20 at 12.55.37.mov">
            <a:hlinkClick r:id="" action="ppaction://media"/>
            <a:extLst>
              <a:ext uri="{FF2B5EF4-FFF2-40B4-BE49-F238E27FC236}">
                <a16:creationId xmlns:a16="http://schemas.microsoft.com/office/drawing/2014/main" id="{D0B4409F-15C0-107C-B332-E20A63548EFF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6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Forehand kaatsen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(deflectie, one-touch)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basisgreep of enkelhandige rechtse greep </a:t>
            </a:r>
          </a:p>
          <a:p>
            <a:r>
              <a:rPr lang="en-US" sz="2200" b="1"/>
              <a:t>Wanneer</a:t>
            </a:r>
            <a:r>
              <a:rPr lang="en-US" sz="2200"/>
              <a:t>: afwerken van harde voorzetten vanuit linksachter</a:t>
            </a:r>
          </a:p>
          <a:p>
            <a:r>
              <a:rPr lang="en-US" sz="2200" b="1"/>
              <a:t>Aandachtspunten</a:t>
            </a:r>
            <a:r>
              <a:rPr lang="en-US" sz="2200"/>
              <a:t>: bal laten afketsen, niet met stick zwaaien. Stick kantelen naargelang nood voor laag of hoog, hoek goed kiezen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forehand deflection.mov">
            <a:hlinkClick r:id="" action="ppaction://media"/>
            <a:extLst>
              <a:ext uri="{FF2B5EF4-FFF2-40B4-BE49-F238E27FC236}">
                <a16:creationId xmlns:a16="http://schemas.microsoft.com/office/drawing/2014/main" id="{9F6D89C9-CAA1-D851-7328-94502E20AA4E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97631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Backhand shot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(tomahawk, reverse shot)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twee handen bovenaan de stick in pannekoekengreep, laag bij de grond, raken met zijkant stick</a:t>
            </a:r>
          </a:p>
          <a:p>
            <a:r>
              <a:rPr lang="en-US" sz="2200" b="1"/>
              <a:t>Wanneer</a:t>
            </a:r>
            <a:r>
              <a:rPr lang="en-US" sz="2200"/>
              <a:t>: shot met bal aan linkerkant, hard shot binnen rand cirkel</a:t>
            </a:r>
          </a:p>
          <a:p>
            <a:r>
              <a:rPr lang="en-US" sz="2200" b="1"/>
              <a:t>Aandachtspunten</a:t>
            </a:r>
            <a:r>
              <a:rPr lang="en-US" sz="2200"/>
              <a:t>: enkel indien tijd en ruimte, let op veiligheid medespelers, stick tijdig laag brengen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toimahawk.mov">
            <a:hlinkClick r:id="" action="ppaction://media"/>
            <a:extLst>
              <a:ext uri="{FF2B5EF4-FFF2-40B4-BE49-F238E27FC236}">
                <a16:creationId xmlns:a16="http://schemas.microsoft.com/office/drawing/2014/main" id="{259028F7-402B-67BE-DDB5-EC66004F13F2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96662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Backhand kaatsen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(reverse deflection)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twee handen bovenaan de stick, laag bij de grond, halve cirkel inzwaaien</a:t>
            </a:r>
          </a:p>
          <a:p>
            <a:r>
              <a:rPr lang="en-US" sz="2200" b="1"/>
              <a:t>Wanneer</a:t>
            </a:r>
            <a:r>
              <a:rPr lang="en-US" sz="2200"/>
              <a:t>: uitspelen, diepe pass, nabij cirkel op goal, voorzet buiten cirkel</a:t>
            </a:r>
          </a:p>
          <a:p>
            <a:r>
              <a:rPr lang="en-US" sz="2200" b="1"/>
              <a:t>Aandachtspunten</a:t>
            </a:r>
            <a:r>
              <a:rPr lang="en-US" sz="2200"/>
              <a:t>: stick recht houden, niet te traag uitvoeren, niet dichtbij tegenspelers 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reverse deflection.mov" descr="A person playing tennis on a blue court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0813C002-4D96-0C67-CF45-9C811FB25444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68138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Strafbal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(stroke) 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basisgreep, beweging zoals push of flick, op speelafstand van de bal</a:t>
            </a:r>
          </a:p>
          <a:p>
            <a:r>
              <a:rPr lang="en-US" sz="2200" b="1"/>
              <a:t>Wanneer</a:t>
            </a:r>
            <a:r>
              <a:rPr lang="en-US" sz="2200"/>
              <a:t>: op de stip bij strafbal</a:t>
            </a:r>
          </a:p>
          <a:p>
            <a:r>
              <a:rPr lang="en-US" sz="2200" b="1"/>
              <a:t>Aandachtspunten</a:t>
            </a:r>
            <a:r>
              <a:rPr lang="en-US" sz="2200"/>
              <a:t>: in een vlotte beweging naar een hoek toe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stroke.mov" descr="A person playing field hockey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E008372D-3D20-977C-70DA-6370DA547844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2469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Scoring - Sleep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(dragflick)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laag instappen, bal meeslepen al lopend en laag of hoog flicken richting doel</a:t>
            </a:r>
          </a:p>
          <a:p>
            <a:r>
              <a:rPr lang="en-US" sz="2200" b="1"/>
              <a:t>Wanneer</a:t>
            </a:r>
            <a:r>
              <a:rPr lang="en-US" sz="2200"/>
              <a:t>: bij aangegeven bal op PC aan rand cirkel</a:t>
            </a:r>
          </a:p>
          <a:p>
            <a:r>
              <a:rPr lang="en-US" sz="2200" b="1"/>
              <a:t>Aandachtspunten</a:t>
            </a:r>
            <a:r>
              <a:rPr lang="en-US" sz="2200"/>
              <a:t>: let op veiligheid, krachtig inlopen, in samenwerking met stopper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dragflick.mov">
            <a:hlinkClick r:id="" action="ppaction://media"/>
            <a:extLst>
              <a:ext uri="{FF2B5EF4-FFF2-40B4-BE49-F238E27FC236}">
                <a16:creationId xmlns:a16="http://schemas.microsoft.com/office/drawing/2014/main" id="{19BB4451-939B-1A96-F6E6-555CE5F5147D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2343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E7C817-AC60-19AC-685B-EE2841D4F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BE" sz="3800"/>
              <a:t>Scoring - Andere technieken (gevorderd)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7901F42-2C47-D68A-1766-974B18492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/>
              <a:t>samenvatting uit </a:t>
            </a:r>
            <a:r>
              <a:rPr lang="en-US" sz="2200">
                <a:hlinkClick r:id="rId2"/>
              </a:rPr>
              <a:t>Hockey Coach - Scoring Transformation</a:t>
            </a:r>
            <a:endParaRPr lang="en-US" sz="2200"/>
          </a:p>
        </p:txBody>
      </p:sp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AFBE58B5-474E-62DA-08D8-9D83D9B616CD}"/>
              </a:ext>
            </a:extLst>
          </p:cNvPr>
          <p:cNvGraphicFramePr>
            <a:graphicFrameLocks/>
          </p:cNvGraphicFramePr>
          <p:nvPr/>
        </p:nvGraphicFramePr>
        <p:xfrm>
          <a:off x="5058854" y="640080"/>
          <a:ext cx="6094606" cy="55778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2127">
                  <a:extLst>
                    <a:ext uri="{9D8B030D-6E8A-4147-A177-3AD203B41FA5}">
                      <a16:colId xmlns:a16="http://schemas.microsoft.com/office/drawing/2014/main" val="383893152"/>
                    </a:ext>
                  </a:extLst>
                </a:gridCol>
                <a:gridCol w="2138736">
                  <a:extLst>
                    <a:ext uri="{9D8B030D-6E8A-4147-A177-3AD203B41FA5}">
                      <a16:colId xmlns:a16="http://schemas.microsoft.com/office/drawing/2014/main" val="4255786284"/>
                    </a:ext>
                  </a:extLst>
                </a:gridCol>
                <a:gridCol w="821452">
                  <a:extLst>
                    <a:ext uri="{9D8B030D-6E8A-4147-A177-3AD203B41FA5}">
                      <a16:colId xmlns:a16="http://schemas.microsoft.com/office/drawing/2014/main" val="3083085795"/>
                    </a:ext>
                  </a:extLst>
                </a:gridCol>
                <a:gridCol w="910258">
                  <a:extLst>
                    <a:ext uri="{9D8B030D-6E8A-4147-A177-3AD203B41FA5}">
                      <a16:colId xmlns:a16="http://schemas.microsoft.com/office/drawing/2014/main" val="920688649"/>
                    </a:ext>
                  </a:extLst>
                </a:gridCol>
                <a:gridCol w="682033">
                  <a:extLst>
                    <a:ext uri="{9D8B030D-6E8A-4147-A177-3AD203B41FA5}">
                      <a16:colId xmlns:a16="http://schemas.microsoft.com/office/drawing/2014/main" val="2304957982"/>
                    </a:ext>
                  </a:extLst>
                </a:gridCol>
              </a:tblGrid>
              <a:tr h="1701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close range goalscoring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tipins and first time scoring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tipin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intermediate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4124776933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3D goalscoring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flick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3241255206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reverse stick bunt and 3D reverse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backhand flat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2161340538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quick flick from back space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2113782951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spin shots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spin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expert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2111647766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reverse stick flick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backhand push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3639792112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baseline finishing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skill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expert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773105348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forehand hitting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953762271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forehand hit on the run, right foot shot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2310665268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forehand, feet round the ball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3062253745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back space shot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788707911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squeeze shot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hammer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expert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168824826"/>
                  </a:ext>
                </a:extLst>
              </a:tr>
              <a:tr h="3029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reverse stick hitting and bunting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3412015312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left foot reverse stickshot on the run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expert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3079205635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top of right D, reverse shot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skill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83838187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upright reverse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expert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626684914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back space reverse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526488363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flicking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3949469123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right foot flick, on the run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179529991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facing the goal / running at goal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skill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3691890028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working your feet around the ball to flick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skill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2443644657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deflections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564942926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straight deflection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technique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intermediate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879376314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lil owsley deflection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advice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3004674628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slice lob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2151562771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drag flicking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659789209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slip flick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skill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expert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094078191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chris griffiths drag flick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advice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95663577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adam dixon drag flick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advice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317047907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the penalty stroke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1538014281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effectLst/>
                        </a:rPr>
                        <a:t>penalty shuffle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2286218491"/>
                  </a:ext>
                </a:extLst>
              </a:tr>
              <a:tr h="170160">
                <a:tc>
                  <a:txBody>
                    <a:bodyPr/>
                    <a:lstStyle/>
                    <a:p>
                      <a:pPr algn="l" fontAlgn="ctr"/>
                      <a:endParaRPr lang="en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penalty shuffle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skill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shootout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advanced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2" marR="5552" marT="5552" marB="0" anchor="b"/>
                </a:tc>
                <a:extLst>
                  <a:ext uri="{0D108BD9-81ED-4DB2-BD59-A6C34878D82A}">
                    <a16:rowId xmlns:a16="http://schemas.microsoft.com/office/drawing/2014/main" val="283498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002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 - Schuifslag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(punch, push)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zelfde techniek als push, bal iets verder van de stick</a:t>
            </a:r>
          </a:p>
          <a:p>
            <a:r>
              <a:rPr lang="en-US" sz="2200" b="1"/>
              <a:t>Wanneer</a:t>
            </a:r>
            <a:r>
              <a:rPr lang="en-US" sz="2200"/>
              <a:t>: snelle passing, middellange afstand, tijdens het dribbelen</a:t>
            </a:r>
          </a:p>
          <a:p>
            <a:r>
              <a:rPr lang="en-US" sz="2200" b="1"/>
              <a:t>Aandachtspunten</a:t>
            </a:r>
            <a:r>
              <a:rPr lang="en-US" sz="2200"/>
              <a:t>: aan te raden techniek voor snelle en accurate passen, handen uit elkaar</a:t>
            </a:r>
          </a:p>
          <a:p>
            <a:r>
              <a:rPr lang="en-US" sz="2200" b="1"/>
              <a:t>Wie</a:t>
            </a:r>
            <a:r>
              <a:rPr lang="en-US" sz="2200"/>
              <a:t>: vanaf onderbouw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punch pass.mov" descr="A person playing tennis on a court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8BAEDE93-943A-CB5D-8882-03F39858F60E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43325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 - Flats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(sweep, slap)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200" b="1"/>
              <a:t>Hoe</a:t>
            </a:r>
            <a:r>
              <a:rPr lang="en-US" sz="2200"/>
              <a:t>: twee handen bovenaan de stick, knie laag bij de grond, bal vooraan rechts, linkervoet vooruit, halve cirkel inzwaaien</a:t>
            </a:r>
          </a:p>
          <a:p>
            <a:r>
              <a:rPr lang="en-US" sz="2200" b="1"/>
              <a:t>Wanneer</a:t>
            </a:r>
            <a:r>
              <a:rPr lang="en-US" sz="2200"/>
              <a:t>: uitspelen, diepe sterke pass, shot nabij cirkel op goal, lage voorzet buiten cirkel</a:t>
            </a:r>
          </a:p>
          <a:p>
            <a:r>
              <a:rPr lang="en-US" sz="2200" b="1"/>
              <a:t>Aandachtspunten</a:t>
            </a:r>
            <a:r>
              <a:rPr lang="en-US" sz="2200"/>
              <a:t>: stick punt recht houden, niet te traag uitvoeren, niet dichtbij tegenspelers 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8" name="slap pass.mov">
            <a:hlinkClick r:id="" action="ppaction://media"/>
            <a:extLst>
              <a:ext uri="{FF2B5EF4-FFF2-40B4-BE49-F238E27FC236}">
                <a16:creationId xmlns:a16="http://schemas.microsoft.com/office/drawing/2014/main" id="{9257C492-7648-C46F-B30D-781B349B8526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11869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 - Shot forehand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(hit, drop-handle)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twee handen bovenaan de stick, bal vooraan rechts, instappen met linkervoet vooruit, raken midden en recht op de krul</a:t>
            </a:r>
          </a:p>
          <a:p>
            <a:r>
              <a:rPr lang="en-US" sz="2200"/>
              <a:t> </a:t>
            </a:r>
            <a:r>
              <a:rPr lang="en-US" sz="2200" b="1"/>
              <a:t>Wanneer</a:t>
            </a:r>
            <a:r>
              <a:rPr lang="en-US" sz="2200"/>
              <a:t>: uitspelen, diepe pass, nabij cirkel op goal, voorzet buiten cirkel</a:t>
            </a:r>
          </a:p>
          <a:p>
            <a:r>
              <a:rPr lang="en-US" sz="2200" b="1"/>
              <a:t>Aandachtspunten</a:t>
            </a:r>
            <a:r>
              <a:rPr lang="en-US" sz="2200"/>
              <a:t>: speel op controle niet op kracht, sneller uitvoerbaar dan flat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hit pass.mov" descr="A person playing field hockey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0EAB6EBD-81BF-E6EB-38B2-5F5AC289A568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6842"/>
            <a:ext cx="5458968" cy="308431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11644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 - Backhand flats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(bunt, reverse flat)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200" b="1"/>
              <a:t>Hoe</a:t>
            </a:r>
            <a:r>
              <a:rPr lang="en-US" sz="2200"/>
              <a:t>: basisgrip reverse (handen bij elkaar hoog op stick of uit elkaar), stick laag op grond, raken op zijkant</a:t>
            </a:r>
          </a:p>
          <a:p>
            <a:r>
              <a:rPr lang="en-US" sz="2200" b="1"/>
              <a:t>Wanneer</a:t>
            </a:r>
            <a:r>
              <a:rPr lang="en-US" sz="2200"/>
              <a:t>: snelle pass vanuit backhand, wegwerken bal</a:t>
            </a:r>
          </a:p>
          <a:p>
            <a:r>
              <a:rPr lang="en-US" sz="2200" b="1"/>
              <a:t>Aandachtspunten</a:t>
            </a:r>
            <a:r>
              <a:rPr lang="en-US" sz="2200"/>
              <a:t>: stick licht omhoog zodat het midden van de bal geraakt wordt, anders gaat stick onder bal en bal hoog. Meer kracht kan gegeven worden met handen hoog op stick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bunt pass.mov" descr="A person on a field playing field hockey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9D710485-E9E5-4ED3-17B0-D8C68D95DEED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03899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Pass - Hoge bal</a:t>
            </a:r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(scoop, aerial, flick)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basisgrip, laag instappen, stick onder bal en hoog uitzwaaien</a:t>
            </a:r>
          </a:p>
          <a:p>
            <a:r>
              <a:rPr lang="en-US" sz="2200" b="1"/>
              <a:t>Wanneer</a:t>
            </a:r>
            <a:r>
              <a:rPr lang="en-US" sz="2200"/>
              <a:t>: uitspelen, hoge passen</a:t>
            </a:r>
          </a:p>
          <a:p>
            <a:r>
              <a:rPr lang="en-US" sz="2200" b="1"/>
              <a:t>Aandachtspunten</a:t>
            </a:r>
            <a:r>
              <a:rPr lang="en-US" sz="2200"/>
              <a:t>: focus op controle, niet kracht. Hoog genoeg on gevraarlijk spel te vermijden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scoop pass.mov" descr="A person on a field playing hockey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98017621-C0F0-7980-E316-11F5D2ABD5DD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50513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6632506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Receive - Forehand hoog </a:t>
            </a:r>
            <a:r>
              <a:rPr lang="en-US" sz="2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(forehand stopping, forehand receive)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basisgrip, 45 graden, aan de rechtervoet, licht gesloten gekanteld</a:t>
            </a:r>
          </a:p>
          <a:p>
            <a:r>
              <a:rPr lang="en-US" sz="2200" b="1"/>
              <a:t>Wanneer</a:t>
            </a:r>
            <a:r>
              <a:rPr lang="en-US" sz="2200"/>
              <a:t>: stoppen (gesloten aanname) van de bal rechtervoet, tussenin of zelfs linkervoet, meenemen van de bal aan rechterkant (open aanname)</a:t>
            </a:r>
          </a:p>
          <a:p>
            <a:r>
              <a:rPr lang="en-US" sz="2200" b="1"/>
              <a:t>Aandachtspunten</a:t>
            </a:r>
            <a:r>
              <a:rPr lang="en-US" sz="2200"/>
              <a:t>: zachte handen voor demping, stick niet open houden</a:t>
            </a:r>
          </a:p>
          <a:p>
            <a:r>
              <a:rPr lang="en-US" sz="2200" b="1"/>
              <a:t>Wie</a:t>
            </a:r>
            <a:r>
              <a:rPr lang="en-US" sz="2200"/>
              <a:t>: vanaf onderbouw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13" name="forehand receive.mov">
            <a:hlinkClick r:id="" action="ppaction://media"/>
            <a:extLst>
              <a:ext uri="{FF2B5EF4-FFF2-40B4-BE49-F238E27FC236}">
                <a16:creationId xmlns:a16="http://schemas.microsoft.com/office/drawing/2014/main" id="{3298AA99-4B57-CC5E-E560-DD8512215676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72200" y="2547938"/>
            <a:ext cx="5181600" cy="2906712"/>
          </a:xfr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89718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Receive - Backhand laag gesloten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(reverse trapping)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basisgrip backhand, plat op de grond, stick licht sluiten</a:t>
            </a:r>
          </a:p>
          <a:p>
            <a:r>
              <a:rPr lang="en-US" sz="2200" b="1"/>
              <a:t>Wanneer</a:t>
            </a:r>
            <a:r>
              <a:rPr lang="en-US" sz="2200"/>
              <a:t>: stoppen harde ballen op linkerkant, wanneer er tijd/ruimte is</a:t>
            </a:r>
          </a:p>
          <a:p>
            <a:r>
              <a:rPr lang="en-US" sz="2200" b="1"/>
              <a:t>Aandachtspunten</a:t>
            </a:r>
            <a:r>
              <a:rPr lang="en-US" sz="2200"/>
              <a:t>: snel uitvoeren, voorkeur deze te gebruiken voor trefzekerheid wanneer lage druk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reverse low.mov">
            <a:hlinkClick r:id="" action="ppaction://media"/>
            <a:extLst>
              <a:ext uri="{FF2B5EF4-FFF2-40B4-BE49-F238E27FC236}">
                <a16:creationId xmlns:a16="http://schemas.microsoft.com/office/drawing/2014/main" id="{A5D5BDE5-A1CB-B591-498B-074C3BCEE8B2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17106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mon">
      <a:dk1>
        <a:srgbClr val="000000"/>
      </a:dk1>
      <a:lt1>
        <a:srgbClr val="FCFCFC"/>
      </a:lt1>
      <a:dk2>
        <a:srgbClr val="44546A"/>
      </a:dk2>
      <a:lt2>
        <a:srgbClr val="E7E6E6"/>
      </a:lt2>
      <a:accent1>
        <a:srgbClr val="07478D"/>
      </a:accent1>
      <a:accent2>
        <a:srgbClr val="B52C17"/>
      </a:accent2>
      <a:accent3>
        <a:srgbClr val="35526F"/>
      </a:accent3>
      <a:accent4>
        <a:srgbClr val="BC9C64"/>
      </a:accent4>
      <a:accent5>
        <a:srgbClr val="06468C"/>
      </a:accent5>
      <a:accent6>
        <a:srgbClr val="B52C1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1654</Words>
  <Application>Microsoft Macintosh PowerPoint</Application>
  <PresentationFormat>Widescreen</PresentationFormat>
  <Paragraphs>283</Paragraphs>
  <Slides>26</Slides>
  <Notes>0</Notes>
  <HiddenSlides>0</HiddenSlides>
  <MMClips>22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Hockey basistechnieken</vt:lpstr>
      <vt:lpstr>Pass - Push </vt:lpstr>
      <vt:lpstr>Pass - Schuifslag (punch, push)</vt:lpstr>
      <vt:lpstr>Pass - Flats (sweep, slap)</vt:lpstr>
      <vt:lpstr>Pass - Shot forehand (hit, drop-handle)</vt:lpstr>
      <vt:lpstr>Pass - Backhand flats (bunt, reverse flat)</vt:lpstr>
      <vt:lpstr>Pass - Hoge bal (scoop, aerial, flick)</vt:lpstr>
      <vt:lpstr>Receive - Forehand hoog (forehand stopping, forehand receive)</vt:lpstr>
      <vt:lpstr>Receive - Backhand laag gesloten (reverse trapping)</vt:lpstr>
      <vt:lpstr>Receive - Backhand hoog  (backhand hoog gesloten, hoog open, reverse stopping)</vt:lpstr>
      <vt:lpstr>Receive - Kaatsen (backhand stopping, one-touch kaatsen, reverse shave)</vt:lpstr>
      <vt:lpstr>Pass en receive - Andere technieken (gevorderd)</vt:lpstr>
      <vt:lpstr>Scoren</vt:lpstr>
      <vt:lpstr>Scoring - Schuifslag (punch, push)</vt:lpstr>
      <vt:lpstr>Scoring - Shot (hit, forehand)</vt:lpstr>
      <vt:lpstr>Scoring - Backhand flats (reverse flat, low backhand, bunt)</vt:lpstr>
      <vt:lpstr>Scoring - Flick (hoge push, 3D bal)</vt:lpstr>
      <vt:lpstr>Scoring - Slice (hoge flat)</vt:lpstr>
      <vt:lpstr>Scoring - Tip-in</vt:lpstr>
      <vt:lpstr>Scoring - Slapshot</vt:lpstr>
      <vt:lpstr>Scoring - Forehand kaatsen (deflectie, one-touch)</vt:lpstr>
      <vt:lpstr>Scoring - Backhand shot (tomahawk, reverse shot)</vt:lpstr>
      <vt:lpstr>Scoring - Backhand kaatsen (reverse deflection)</vt:lpstr>
      <vt:lpstr>Scoring - Strafbal (stroke) </vt:lpstr>
      <vt:lpstr>Scoring - Sleep (dragflick) </vt:lpstr>
      <vt:lpstr>Scoring - Andere technieken (gevorderd)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Hockey basistechnieken</dc:title>
  <dc:creator>Bruylandt, Bavo</dc:creator>
  <cp:lastModifiedBy>Bruylandt, Bavo</cp:lastModifiedBy>
  <cp:revision>23</cp:revision>
  <dcterms:created xsi:type="dcterms:W3CDTF">2023-12-31T12:24:30Z</dcterms:created>
  <dcterms:modified xsi:type="dcterms:W3CDTF">2024-02-05T12:11:40Z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bd419f-33b1-4721-99ce-135fcb16684a_Enabled">
    <vt:lpwstr>true</vt:lpwstr>
  </property>
  <property fmtid="{D5CDD505-2E9C-101B-9397-08002B2CF9AE}" pid="3" name="MSIP_Label_d8bd419f-33b1-4721-99ce-135fcb16684a_SetDate">
    <vt:lpwstr>2023-12-31T16:02:00Z</vt:lpwstr>
  </property>
  <property fmtid="{D5CDD505-2E9C-101B-9397-08002B2CF9AE}" pid="4" name="MSIP_Label_d8bd419f-33b1-4721-99ce-135fcb16684a_Method">
    <vt:lpwstr>Privileged</vt:lpwstr>
  </property>
  <property fmtid="{D5CDD505-2E9C-101B-9397-08002B2CF9AE}" pid="5" name="MSIP_Label_d8bd419f-33b1-4721-99ce-135fcb16684a_Name">
    <vt:lpwstr>Public Information</vt:lpwstr>
  </property>
  <property fmtid="{D5CDD505-2E9C-101B-9397-08002B2CF9AE}" pid="6" name="MSIP_Label_d8bd419f-33b1-4721-99ce-135fcb16684a_SiteId">
    <vt:lpwstr>6bf0cd58-ceef-4562-b1b7-c1602ea60d67</vt:lpwstr>
  </property>
  <property fmtid="{D5CDD505-2E9C-101B-9397-08002B2CF9AE}" pid="7" name="MSIP_Label_d8bd419f-33b1-4721-99ce-135fcb16684a_ActionId">
    <vt:lpwstr>4c9405e9-3d5f-4011-b47c-ef2fee43b507</vt:lpwstr>
  </property>
  <property fmtid="{D5CDD505-2E9C-101B-9397-08002B2CF9AE}" pid="8" name="MSIP_Label_d8bd419f-33b1-4721-99ce-135fcb16684a_ContentBits">
    <vt:lpwstr>0</vt:lpwstr>
  </property>
</Properties>
</file>