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2" r:id="rId3"/>
    <p:sldId id="258" r:id="rId4"/>
    <p:sldId id="260" r:id="rId5"/>
    <p:sldId id="259" r:id="rId6"/>
    <p:sldId id="261" r:id="rId7"/>
    <p:sldId id="274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6" r:id="rId17"/>
    <p:sldId id="277" r:id="rId18"/>
    <p:sldId id="268" r:id="rId19"/>
    <p:sldId id="272" r:id="rId20"/>
    <p:sldId id="273" r:id="rId21"/>
    <p:sldId id="275" r:id="rId2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6"/>
    <p:restoredTop sz="94694"/>
  </p:normalViewPr>
  <p:slideViewPr>
    <p:cSldViewPr snapToGrid="0">
      <p:cViewPr varScale="1">
        <p:scale>
          <a:sx n="121" d="100"/>
          <a:sy n="121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9035-F5C6-3461-8608-DBC71661E7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F3ED2-18FB-6FBB-BE08-992937C5B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9D196-7AAE-3F47-E3BC-343D689D0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97445-318A-DD50-1C3A-20A58359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6385B-A4CE-3EE5-4019-32415B95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005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E667-EF44-2DF2-E7C6-78D7B45F4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34D08-8888-7115-AD3E-5270B7A8B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94AD4-6897-B0B2-2C9E-4CE25BD3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F333F-9B95-B57E-D0C3-FDB607505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9AAF5-FE2C-5B8B-EF7D-C32FE57B5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762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9D82F5-3649-4302-0FCC-51C398442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EC382-9851-8FC0-0C0E-B98CBD635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92A0-DC50-4FE2-2915-9A46F7FE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7A18B-7D47-5021-860F-12515382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43084-AF74-2F68-72CC-F232F0A1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8345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F2B7-8AC2-DE5E-F86A-F390960F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6F69B-BB5F-DBDE-8AB0-84B03E355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15ABC-DBF2-BA16-3786-C1F3C393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923AC-9040-6086-544E-102ED910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FB4E6-1C90-8720-756F-6678C22CD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436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D167-8E18-BBE1-E951-2AC8756CE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7291D-AA9A-947D-8ADE-86965684C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9AE42-69F5-3C74-4216-18FFE68B4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1634E-965A-4697-E006-301054EF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4C4CF-92F3-BFCA-FD24-276B5621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8331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D8C42-04EC-7185-15DB-BF82A2D25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64746-2BEB-131B-6DC1-5A85B399A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41001-AB90-8C6E-96E5-2D870E686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522FA-EC46-FCA2-D911-CBC1FFC2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76B43-4343-0D2D-CD45-F29AE6B1B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8678E-DB82-6B23-C56E-F465E2B2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9880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22460-FC51-068C-D380-FFD8B0BB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2E076-4AA5-BB4B-D8F5-C53A0E9C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E5060-0301-48C0-5022-3856F017F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0BBC7F-D42E-25BD-166C-8061920970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3713F-65C4-1F5E-C89A-1B65A802B0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3B8C5A-BFCC-8086-4A82-335B463BB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5B5253-3AFC-7DC2-E204-F7EC1D7E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E4319E-FAC1-ED5B-3B20-34DE88671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2629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2DDE-11A4-9C3A-F5BF-669963A8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E1110-83D0-C5B9-0DD8-3B41B882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23D4A-3B2B-2412-9AEB-33FB7BBC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949B8-E6E4-8943-A559-95D5A97FE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4827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6C481-20C0-6F8A-7AB3-D4BC94E7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E0D4A6-8C6E-B5CB-61B4-F424B01B5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5B039-1BC9-0776-B489-2AAFAE41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692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854F3-C293-423D-D205-3953C168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23B33-AE7F-53C9-E052-82B0D9BE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2DB1A-5629-A0B4-59A0-6BCA2CF15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AA445-0023-E659-8F05-07DEB9FB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EF147-DB1C-2217-D92E-D53F97D8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1CAC0-2B07-8137-306E-5224B160A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2934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B9CB4-06C5-4A7B-7BEE-494E3377E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1D254-BA0E-84D8-4AB3-734303B07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BD684-1891-4EE0-18F3-849785CB1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A1A4A-F969-B652-9BE5-3E81CD5B7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47CDF-AD54-6562-AD6C-3FD47AE6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3FBD3-E10C-2309-65F0-C8D3F2FA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838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852D77-58A4-FC7E-559A-9548CB6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F5FAA-25AD-F1D3-11E3-4CBD63944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8B38-ED3D-7E8F-1267-C7D071C0E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2EFCE-0B0E-7A4C-86C7-CA3E0570BF1E}" type="datetimeFigureOut">
              <a:t>05/02/2024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03694-211F-42DB-4B51-3297ABE936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F887-F2B4-8A53-F526-938DCB1A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E0210-AAF9-0E43-AD26-4E10248BC17D}" type="slidenum"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6280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mov"/><Relationship Id="rId1" Type="http://schemas.microsoft.com/office/2007/relationships/media" Target="../media/media7.mov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0.mov"/><Relationship Id="rId1" Type="http://schemas.microsoft.com/office/2007/relationships/media" Target="../media/media10.mov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2.mov"/><Relationship Id="rId1" Type="http://schemas.microsoft.com/office/2007/relationships/media" Target="../media/media12.mov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3.mov"/><Relationship Id="rId1" Type="http://schemas.microsoft.com/office/2007/relationships/media" Target="../media/media13.mov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4.mov"/><Relationship Id="rId1" Type="http://schemas.microsoft.com/office/2007/relationships/media" Target="../media/media14.mov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5.mov"/><Relationship Id="rId1" Type="http://schemas.microsoft.com/office/2007/relationships/media" Target="../media/media15.mov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6.mov"/><Relationship Id="rId1" Type="http://schemas.microsoft.com/office/2007/relationships/media" Target="../media/media16.mov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7.mov"/><Relationship Id="rId1" Type="http://schemas.microsoft.com/office/2007/relationships/media" Target="../media/media17.mov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ormance-hockey-coaching.passion.io/learn/products/140947/lessons/234056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ormance-hockey-coaching.passion.io/learn/products/140979/lessons/234101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C31984-45B9-6BEB-CD19-F74EAD006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en-BE" sz="6600"/>
              <a:t>Hockey basistechnieken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F388D-695E-05C9-904D-3AFB6596F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en-BE"/>
              <a:t>Verdedigen en dribbelen</a:t>
            </a:r>
          </a:p>
          <a:p>
            <a:pPr algn="l"/>
            <a:endParaRPr lang="en-BE"/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72F48-8E61-F0A0-1905-175C7179EACB}"/>
              </a:ext>
            </a:extLst>
          </p:cNvPr>
          <p:cNvSpPr txBox="1"/>
          <p:nvPr/>
        </p:nvSpPr>
        <p:spPr>
          <a:xfrm>
            <a:off x="8158390" y="6052089"/>
            <a:ext cx="379180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BE" sz="1200"/>
              <a:t>De technieken zijn steeds gesorteerd op niveau</a:t>
            </a:r>
          </a:p>
          <a:p>
            <a:r>
              <a:rPr lang="en-BE" sz="1200"/>
              <a:t>De filmpjes spelen/herhalen vanzelf in presentatiemodus!</a:t>
            </a:r>
          </a:p>
        </p:txBody>
      </p:sp>
      <p:pic>
        <p:nvPicPr>
          <p:cNvPr id="5" name="Graphic 4" descr="Information with solid fill">
            <a:extLst>
              <a:ext uri="{FF2B5EF4-FFF2-40B4-BE49-F238E27FC236}">
                <a16:creationId xmlns:a16="http://schemas.microsoft.com/office/drawing/2014/main" id="{572064DF-D853-6487-599A-90F521CEB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2163" y="6075449"/>
            <a:ext cx="414943" cy="414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51002C-6AC6-9FCB-48FD-0A2ACB279CF5}"/>
              </a:ext>
            </a:extLst>
          </p:cNvPr>
          <p:cNvSpPr txBox="1"/>
          <p:nvPr/>
        </p:nvSpPr>
        <p:spPr>
          <a:xfrm>
            <a:off x="8158390" y="6547377"/>
            <a:ext cx="3024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sz="1200"/>
              <a:t>dmon Hockey  Sportieve Cel – Bavo Bruylandt</a:t>
            </a:r>
          </a:p>
        </p:txBody>
      </p:sp>
      <p:pic>
        <p:nvPicPr>
          <p:cNvPr id="8" name="Picture 7" descr="A logo with text and a horse&#10;&#10;Description automatically generated">
            <a:extLst>
              <a:ext uri="{FF2B5EF4-FFF2-40B4-BE49-F238E27FC236}">
                <a16:creationId xmlns:a16="http://schemas.microsoft.com/office/drawing/2014/main" id="{B7DBA585-2C9A-29DA-AB41-DA18F6BCF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451381"/>
            <a:ext cx="1282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67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Right to Left drag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drijven richting de reverse van tegenspeler, dan snelle draai rond forehand</a:t>
            </a:r>
          </a:p>
          <a:p>
            <a:r>
              <a:rPr lang="en-US" sz="2200" b="1"/>
              <a:t>Wanneer</a:t>
            </a:r>
            <a:r>
              <a:rPr lang="en-US" sz="2200"/>
              <a:t>: wanneer er genoeg ruimte is links van de tegenspeler</a:t>
            </a:r>
          </a:p>
          <a:p>
            <a:r>
              <a:rPr lang="en-US" sz="2200" b="1"/>
              <a:t>Aandachtspunten</a:t>
            </a:r>
            <a:r>
              <a:rPr lang="en-US" sz="2200"/>
              <a:t>: met overtuiging en op hoog tempo uitvoeren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right to left drag.mov">
            <a:hlinkClick r:id="" action="ppaction://media"/>
            <a:extLst>
              <a:ext uri="{FF2B5EF4-FFF2-40B4-BE49-F238E27FC236}">
                <a16:creationId xmlns:a16="http://schemas.microsoft.com/office/drawing/2014/main" id="{5EA54BD4-CEC3-0446-F176-EB5F5A426298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53264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Left to Right drag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drijven richting de forehand van tegenspeler, dan snelle reverse dribble en lopen rond backhand</a:t>
            </a:r>
          </a:p>
          <a:p>
            <a:r>
              <a:rPr lang="en-US" sz="2200" b="1"/>
              <a:t>Wanneer</a:t>
            </a:r>
            <a:r>
              <a:rPr lang="en-US" sz="2200"/>
              <a:t>: wanneer er genoeg ruimte is rechts van de tegenspeler</a:t>
            </a:r>
          </a:p>
          <a:p>
            <a:r>
              <a:rPr lang="en-US" sz="2200" b="1"/>
              <a:t>Aandachtspunten</a:t>
            </a:r>
            <a:r>
              <a:rPr lang="en-US" sz="2200"/>
              <a:t>: met overtuiging en op hoog tempo uitvoeren, reverse pull goed controleren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  <a:p>
            <a:endParaRPr lang="en-US" sz="2200"/>
          </a:p>
        </p:txBody>
      </p:sp>
      <p:pic>
        <p:nvPicPr>
          <p:cNvPr id="7" name="left to right drag.mov">
            <a:hlinkClick r:id="" action="ppaction://media"/>
            <a:extLst>
              <a:ext uri="{FF2B5EF4-FFF2-40B4-BE49-F238E27FC236}">
                <a16:creationId xmlns:a16="http://schemas.microsoft.com/office/drawing/2014/main" id="{66316B91-95F8-E7D0-1D04-AF865D1F70A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23304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Little left big right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 b="1"/>
              <a:t>Hoe</a:t>
            </a:r>
            <a:r>
              <a:rPr lang="en-US" sz="2200"/>
              <a:t>: recht op tegenspeler afkomen, kleine beweging naar zijn forehand, reverse pull en lopen over zijn backhand</a:t>
            </a:r>
          </a:p>
          <a:p>
            <a:r>
              <a:rPr lang="en-US" sz="2200" b="1"/>
              <a:t>Wanneer</a:t>
            </a:r>
            <a:r>
              <a:rPr lang="en-US" sz="2200"/>
              <a:t>: in kleinere ruimtes met plaats achter de backhand tegenspeler</a:t>
            </a:r>
          </a:p>
          <a:p>
            <a:r>
              <a:rPr lang="en-US" sz="2200" b="1"/>
              <a:t>Aandachtspunten</a:t>
            </a:r>
            <a:r>
              <a:rPr lang="en-US" sz="2200"/>
              <a:t>: overtuigende beweging links maken, goed controleren op de reveerse pull en snel wegrennen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little left big right.mov">
            <a:hlinkClick r:id="" action="ppaction://media"/>
            <a:extLst>
              <a:ext uri="{FF2B5EF4-FFF2-40B4-BE49-F238E27FC236}">
                <a16:creationId xmlns:a16="http://schemas.microsoft.com/office/drawing/2014/main" id="{687605A0-6254-F84E-6D11-6551977F949C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10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Pull-back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200" b="1"/>
              <a:t>Hoe</a:t>
            </a:r>
            <a:r>
              <a:rPr lang="en-US" sz="2200"/>
              <a:t>: bal richting tegenspeler brengen, terugtrekken en achteruit lopen voor plaats, dan nieuwe richting kiezen</a:t>
            </a:r>
          </a:p>
          <a:p>
            <a:r>
              <a:rPr lang="en-US" sz="2200" b="1"/>
              <a:t>Wanneer</a:t>
            </a:r>
            <a:r>
              <a:rPr lang="en-US" sz="2200"/>
              <a:t>: weinig speelruimte, fouten zijn nodig om kansen af te dwingen</a:t>
            </a:r>
          </a:p>
          <a:p>
            <a:r>
              <a:rPr lang="en-US" sz="2200" b="1"/>
              <a:t>Aandachtspunten</a:t>
            </a:r>
            <a:r>
              <a:rPr lang="en-US" sz="2200"/>
              <a:t>: de actie nadien kan wegdrijven zijn, of een panna door de voeten of bal langs rechts van de speler en jij gaat links (haring) afhankelijk van de tegenspeler houding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pull back.mov">
            <a:hlinkClick r:id="" action="ppaction://media"/>
            <a:extLst>
              <a:ext uri="{FF2B5EF4-FFF2-40B4-BE49-F238E27FC236}">
                <a16:creationId xmlns:a16="http://schemas.microsoft.com/office/drawing/2014/main" id="{E3542C20-9548-6970-1EBC-A008F8A51F07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637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Forehand lift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bal licht omhoog tikken vanuit forehand, over een mogelijke stick tegenspeler</a:t>
            </a:r>
          </a:p>
          <a:p>
            <a:r>
              <a:rPr lang="en-US" sz="2200" b="1"/>
              <a:t>Wanneer</a:t>
            </a:r>
            <a:r>
              <a:rPr lang="en-US" sz="2200"/>
              <a:t>: weinig speelruimte</a:t>
            </a:r>
          </a:p>
          <a:p>
            <a:r>
              <a:rPr lang="en-US" sz="2200" b="1"/>
              <a:t>Aandachtspunten</a:t>
            </a:r>
            <a:r>
              <a:rPr lang="en-US" sz="2200"/>
              <a:t>: bal veilig houden, best onder kniehoogte. Kan vanuit vele posities gebruikt worden, vooral over blocktackles of jabs over rechts of links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forehand lift.mov">
            <a:hlinkClick r:id="" action="ppaction://media"/>
            <a:extLst>
              <a:ext uri="{FF2B5EF4-FFF2-40B4-BE49-F238E27FC236}">
                <a16:creationId xmlns:a16="http://schemas.microsoft.com/office/drawing/2014/main" id="{79F7C0ED-D4BB-A195-DCD4-B9CCDE0363F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3966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R</a:t>
            </a: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everse lift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bal licht omhoog tikken vanuit reverse, over een mogelijke stick tegenspeler</a:t>
            </a:r>
          </a:p>
          <a:p>
            <a:r>
              <a:rPr lang="en-US" sz="2200" b="1"/>
              <a:t>Wanneer</a:t>
            </a:r>
            <a:r>
              <a:rPr lang="en-US" sz="2200"/>
              <a:t>: weinig speelruimte</a:t>
            </a:r>
          </a:p>
          <a:p>
            <a:r>
              <a:rPr lang="en-US" sz="2200" b="1"/>
              <a:t>Aandachtspunten</a:t>
            </a:r>
            <a:r>
              <a:rPr lang="en-US" sz="2200"/>
              <a:t>: bal veilig houden, best onder kniehoogte. Kan vanuit vele posities gebruikt worden, vooral over blocktackles of jabs langs rechts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  <a:p>
            <a:endParaRPr lang="en-US" sz="2200"/>
          </a:p>
        </p:txBody>
      </p:sp>
      <p:pic>
        <p:nvPicPr>
          <p:cNvPr id="6" name="reverse lift.mov">
            <a:hlinkClick r:id="" action="ppaction://media"/>
            <a:extLst>
              <a:ext uri="{FF2B5EF4-FFF2-40B4-BE49-F238E27FC236}">
                <a16:creationId xmlns:a16="http://schemas.microsoft.com/office/drawing/2014/main" id="{DF3ECBF4-04D8-2DB9-E2BA-3F365632A5FE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7041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30CBFC-7492-340A-9228-527607172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315632-2364-37A0-CC43-DEDF835D8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Left-foot v-drag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EFB27-54DC-5B70-9EEE-98E03CC58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/>
              <a:t>Hoe</a:t>
            </a:r>
            <a:r>
              <a:rPr lang="en-US" sz="2000"/>
              <a:t>: recht naar de forehand van tegenspeler lopen, tackle uitlokken, bal terugtrekken naar midden en dan lopen over rechts</a:t>
            </a:r>
          </a:p>
          <a:p>
            <a:r>
              <a:rPr lang="en-US" sz="2000" b="1"/>
              <a:t>Wanneer</a:t>
            </a:r>
            <a:r>
              <a:rPr lang="en-US" sz="2000"/>
              <a:t>: wanneer speler sterke tackles maakt en er ruimte is rechts</a:t>
            </a:r>
          </a:p>
          <a:p>
            <a:r>
              <a:rPr lang="en-US" sz="2000" b="1"/>
              <a:t>Aandachtspunten</a:t>
            </a:r>
            <a:r>
              <a:rPr lang="en-US" sz="2000"/>
              <a:t>: uitvoeren in een grote V-vorm, ver genoeg terugtrekken en dan erg snel vertrekken</a:t>
            </a:r>
          </a:p>
          <a:p>
            <a:r>
              <a:rPr lang="en-US" sz="2000" b="1"/>
              <a:t>Wie</a:t>
            </a:r>
            <a:r>
              <a:rPr lang="en-US" sz="2000"/>
              <a:t>: vanaf bovenbouw</a:t>
            </a:r>
          </a:p>
          <a:p>
            <a:endParaRPr lang="en-US" sz="2000"/>
          </a:p>
          <a:p>
            <a:pPr marL="0"/>
            <a:endParaRPr lang="en-US" sz="2000"/>
          </a:p>
          <a:p>
            <a:endParaRPr lang="en-US" sz="2000"/>
          </a:p>
        </p:txBody>
      </p:sp>
      <p:pic>
        <p:nvPicPr>
          <p:cNvPr id="7" name="Screen Recording 2024-01-20 at 12.45.33.mov">
            <a:hlinkClick r:id="" action="ppaction://media"/>
            <a:extLst>
              <a:ext uri="{FF2B5EF4-FFF2-40B4-BE49-F238E27FC236}">
                <a16:creationId xmlns:a16="http://schemas.microsoft.com/office/drawing/2014/main" id="{8C29EB7E-07B9-3D9A-195A-E30C594ECCE1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0018"/>
            <a:ext cx="5458968" cy="30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7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2AB091-2C53-B4E1-157A-54928AA55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4829-E68A-A047-132D-2BE6DECA9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Right-foot v-drag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4BFC-850B-5C41-6890-572FE81AA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/>
              <a:t>Hoe</a:t>
            </a:r>
            <a:r>
              <a:rPr lang="en-US" sz="2000"/>
              <a:t>: recht naar de forehand van tegenspeler lopen, tackle uitlokken, bal terugtrekken naar midden en dan lopen over rechts</a:t>
            </a:r>
          </a:p>
          <a:p>
            <a:r>
              <a:rPr lang="en-US" sz="2000" b="1"/>
              <a:t>Wanneer</a:t>
            </a:r>
            <a:r>
              <a:rPr lang="en-US" sz="2000"/>
              <a:t>: wanneer speler sterke tackles maakt en er ruimte is rechts</a:t>
            </a:r>
          </a:p>
          <a:p>
            <a:r>
              <a:rPr lang="en-US" sz="2000" b="1"/>
              <a:t>Aandachtspunten</a:t>
            </a:r>
            <a:r>
              <a:rPr lang="en-US" sz="2000"/>
              <a:t>: uitvoeren in een grote V-vorm, ver genoeg terugtrekken en dan erg snel vertrekken. Met de rechtervoet eerst!</a:t>
            </a:r>
          </a:p>
          <a:p>
            <a:r>
              <a:rPr lang="en-US" sz="2000" b="1"/>
              <a:t>Wie</a:t>
            </a:r>
            <a:r>
              <a:rPr lang="en-US" sz="2000"/>
              <a:t>: vanaf bovenbouw</a:t>
            </a:r>
          </a:p>
          <a:p>
            <a:endParaRPr lang="en-US" sz="2000"/>
          </a:p>
          <a:p>
            <a:pPr marL="0"/>
            <a:endParaRPr lang="en-US" sz="2000"/>
          </a:p>
          <a:p>
            <a:endParaRPr lang="en-US" sz="2000"/>
          </a:p>
        </p:txBody>
      </p:sp>
      <p:pic>
        <p:nvPicPr>
          <p:cNvPr id="6" name="Screen Recording 2024-01-20 at 12.49.47.mov">
            <a:hlinkClick r:id="" action="ppaction://media"/>
            <a:extLst>
              <a:ext uri="{FF2B5EF4-FFF2-40B4-BE49-F238E27FC236}">
                <a16:creationId xmlns:a16="http://schemas.microsoft.com/office/drawing/2014/main" id="{86011615-2342-8789-0209-A0F4EBCAA79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80018"/>
            <a:ext cx="5458968" cy="30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R</a:t>
            </a: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ight-side v-drag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rechts naar de reverse van tegenspeler lopen, tackle uitlokken, bal terugtrekken naar midden en dan lopen over links</a:t>
            </a:r>
          </a:p>
          <a:p>
            <a:r>
              <a:rPr lang="en-US" sz="2200" b="1"/>
              <a:t>Wanneer</a:t>
            </a:r>
            <a:r>
              <a:rPr lang="en-US" sz="2200"/>
              <a:t>: wanneer speler sterke tackles maakt en er ruimte is links</a:t>
            </a:r>
          </a:p>
          <a:p>
            <a:r>
              <a:rPr lang="en-US" sz="2200" b="1"/>
              <a:t>Aandachtspunten</a:t>
            </a:r>
            <a:r>
              <a:rPr lang="en-US" sz="2200"/>
              <a:t>: uitvoeren in een grote V-vorm, ver genoeg terugtrekken en dan erg snel vertrekken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15" name="right side v-drag.mov">
            <a:hlinkClick r:id="" action="ppaction://media"/>
            <a:extLst>
              <a:ext uri="{FF2B5EF4-FFF2-40B4-BE49-F238E27FC236}">
                <a16:creationId xmlns:a16="http://schemas.microsoft.com/office/drawing/2014/main" id="{CBEE2E4B-1C1D-79A3-8351-56CAF69ECBA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577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Chop (squeeze)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met de stick aan 45 graden bovenop de bal slaan zodat hij omhoog botst over een stick</a:t>
            </a:r>
          </a:p>
          <a:p>
            <a:r>
              <a:rPr lang="en-US" sz="2200" b="1"/>
              <a:t>Wanneer</a:t>
            </a:r>
            <a:r>
              <a:rPr lang="en-US" sz="2200"/>
              <a:t>: om blocktackles te ontwijken in een rechte lijn bij weinig ruimte</a:t>
            </a:r>
          </a:p>
          <a:p>
            <a:r>
              <a:rPr lang="en-US" sz="2200" b="1"/>
              <a:t>Aandachtspunten</a:t>
            </a:r>
            <a:r>
              <a:rPr lang="en-US" sz="2200"/>
              <a:t>: let op bal recuperatie nadien, niet gebruiken als er rugdekking is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squeeze.mov">
            <a:hlinkClick r:id="" action="ppaction://media"/>
            <a:extLst>
              <a:ext uri="{FF2B5EF4-FFF2-40B4-BE49-F238E27FC236}">
                <a16:creationId xmlns:a16="http://schemas.microsoft.com/office/drawing/2014/main" id="{4455A5AC-F21F-0917-18B2-97A5FC58E9C5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27784"/>
            <a:ext cx="5458968" cy="3002432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95412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Steal </a:t>
            </a:r>
            <a:r>
              <a:rPr lang="en-US" sz="2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(forehand shave tackle)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bal met basisgreep of rechterhand via forehand ontnemen</a:t>
            </a:r>
          </a:p>
          <a:p>
            <a:r>
              <a:rPr lang="en-US" sz="2200" b="1"/>
              <a:t>Wanneer</a:t>
            </a:r>
            <a:r>
              <a:rPr lang="en-US" sz="2200"/>
              <a:t>: bal ontnemen rechts</a:t>
            </a:r>
          </a:p>
          <a:p>
            <a:r>
              <a:rPr lang="en-US" sz="2200" b="1"/>
              <a:t>Aandachtspunten</a:t>
            </a:r>
            <a:r>
              <a:rPr lang="en-US" sz="2200"/>
              <a:t>: stick niet raken, zelfde snelheid aanhouden, wegdraaien indien succesvol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steal.mov">
            <a:hlinkClick r:id="" action="ppaction://media"/>
            <a:extLst>
              <a:ext uri="{FF2B5EF4-FFF2-40B4-BE49-F238E27FC236}">
                <a16:creationId xmlns:a16="http://schemas.microsoft.com/office/drawing/2014/main" id="{00F52171-7002-B6E8-51A9-8B15858AFAD5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06839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9224"/>
            <a:ext cx="5250100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Spin (360 forehand)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bal in de krul van de stick brengen, stick laag bij de grond en dan rond de as draaien</a:t>
            </a:r>
          </a:p>
          <a:p>
            <a:r>
              <a:rPr lang="en-US" sz="2200" b="1"/>
              <a:t>Wanneer</a:t>
            </a:r>
            <a:r>
              <a:rPr lang="en-US" sz="2200"/>
              <a:t>: om in beperkte ruimte rond een speler te raken</a:t>
            </a:r>
          </a:p>
          <a:p>
            <a:r>
              <a:rPr lang="en-US" sz="2200" b="1"/>
              <a:t>Aandachtspunten</a:t>
            </a:r>
            <a:r>
              <a:rPr lang="en-US" sz="2200"/>
              <a:t>: laag genoeg blijven zodat bal vast blijft zitten, snel doordraaien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spin.mov">
            <a:hlinkClick r:id="" action="ppaction://media"/>
            <a:extLst>
              <a:ext uri="{FF2B5EF4-FFF2-40B4-BE49-F238E27FC236}">
                <a16:creationId xmlns:a16="http://schemas.microsoft.com/office/drawing/2014/main" id="{9FCBB626-3314-E8B6-F658-1078B3E2B852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27784"/>
            <a:ext cx="5458968" cy="3002432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56770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B3A7A-6CBD-61AC-4A95-54CF04FA4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BE" sz="3400"/>
              <a:t>Andere eliminatie vaardigheden (gevorderd)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ACD62E-39D7-2950-79DF-CCEE9365E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/>
              <a:t>Samenvatting van </a:t>
            </a:r>
            <a:r>
              <a:rPr lang="en-US" sz="2200">
                <a:hlinkClick r:id="rId2"/>
              </a:rPr>
              <a:t>Hockey Coach - Elimination Skills</a:t>
            </a:r>
            <a:endParaRPr lang="en-US" sz="220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7FB5A1E-D3EE-8775-7D96-F04E7E2A6EBA}"/>
              </a:ext>
            </a:extLst>
          </p:cNvPr>
          <p:cNvGraphicFramePr>
            <a:graphicFrameLocks/>
          </p:cNvGraphicFramePr>
          <p:nvPr/>
        </p:nvGraphicFramePr>
        <p:xfrm>
          <a:off x="6099048" y="1012641"/>
          <a:ext cx="5458972" cy="48327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7055">
                  <a:extLst>
                    <a:ext uri="{9D8B030D-6E8A-4147-A177-3AD203B41FA5}">
                      <a16:colId xmlns:a16="http://schemas.microsoft.com/office/drawing/2014/main" val="3038977769"/>
                    </a:ext>
                  </a:extLst>
                </a:gridCol>
                <a:gridCol w="2100543">
                  <a:extLst>
                    <a:ext uri="{9D8B030D-6E8A-4147-A177-3AD203B41FA5}">
                      <a16:colId xmlns:a16="http://schemas.microsoft.com/office/drawing/2014/main" val="3792583217"/>
                    </a:ext>
                  </a:extLst>
                </a:gridCol>
                <a:gridCol w="806783">
                  <a:extLst>
                    <a:ext uri="{9D8B030D-6E8A-4147-A177-3AD203B41FA5}">
                      <a16:colId xmlns:a16="http://schemas.microsoft.com/office/drawing/2014/main" val="789832424"/>
                    </a:ext>
                  </a:extLst>
                </a:gridCol>
                <a:gridCol w="285921">
                  <a:extLst>
                    <a:ext uri="{9D8B030D-6E8A-4147-A177-3AD203B41FA5}">
                      <a16:colId xmlns:a16="http://schemas.microsoft.com/office/drawing/2014/main" val="3338080377"/>
                    </a:ext>
                  </a:extLst>
                </a:gridCol>
                <a:gridCol w="628670">
                  <a:extLst>
                    <a:ext uri="{9D8B030D-6E8A-4147-A177-3AD203B41FA5}">
                      <a16:colId xmlns:a16="http://schemas.microsoft.com/office/drawing/2014/main" val="1202585999"/>
                    </a:ext>
                  </a:extLst>
                </a:gridCol>
              </a:tblGrid>
              <a:tr h="1570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ball carrying fundamentals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030164010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carrying awareness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intermediate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164261487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ball carrying positions and why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intermediate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349442256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rolling out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374040830"/>
                  </a:ext>
                </a:extLst>
              </a:tr>
              <a:tr h="2792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lateral eliminations with progressions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988229422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right side v drag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intermediate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03151077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right foot v drag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882437628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forehand only, feet around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intermediate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371901929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fake pass, reverse drag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468934382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fake bunt and carry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654675009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fake pass forehand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02577833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3D elimination skills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4101478249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scoop LR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586049438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the ramp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797617026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squeeze right to left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490028757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slice and cradle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557363945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lift and pop down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150666185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dribbling in the air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546613552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dribbling bouncing ball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684374364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reverse slice across ball LR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938174931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double 3D movement skills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expert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906889822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creative eliminations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809308193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spin and roll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194498683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fake aerial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681009344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fake hit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technique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770907986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carrying on angles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1716472323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carrying left and right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3880439169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carrying on bigger angles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719868638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u="none" strike="noStrike">
                          <a:effectLst/>
                        </a:rPr>
                        <a:t>stick, verbal and eye deception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287192269"/>
                  </a:ext>
                </a:extLst>
              </a:tr>
              <a:tr h="157017">
                <a:tc>
                  <a:txBody>
                    <a:bodyPr/>
                    <a:lstStyle/>
                    <a:p>
                      <a:pPr algn="l" fontAlgn="ctr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using cues and combining them with skills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skill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u="none" strike="noStrike">
                          <a:effectLst/>
                        </a:rPr>
                        <a:t>advanced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3" marR="5453" marT="5453" marB="0" anchor="b"/>
                </a:tc>
                <a:extLst>
                  <a:ext uri="{0D108BD9-81ED-4DB2-BD59-A6C34878D82A}">
                    <a16:rowId xmlns:a16="http://schemas.microsoft.com/office/drawing/2014/main" val="2486735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31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Block tackle </a:t>
            </a:r>
            <a:r>
              <a:rPr lang="en-US" sz="2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(forehand block)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stick laag op de grond met 1 of twee handen om lage bal te blokkeren</a:t>
            </a:r>
          </a:p>
          <a:p>
            <a:r>
              <a:rPr lang="en-US" sz="2200" b="1"/>
              <a:t>Wanneer</a:t>
            </a:r>
            <a:r>
              <a:rPr lang="en-US" sz="2200"/>
              <a:t>: lopende speler de bal afnemen of baan ontzeggen zonder gevaar van stickslag</a:t>
            </a:r>
          </a:p>
          <a:p>
            <a:r>
              <a:rPr lang="en-US" sz="2200" b="1"/>
              <a:t>Aandachtspunten</a:t>
            </a:r>
            <a:r>
              <a:rPr lang="en-US" sz="2200"/>
              <a:t>: sterk aanhouden, zo laag mogelijk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block tackle.mov">
            <a:hlinkClick r:id="" action="ppaction://media"/>
            <a:extLst>
              <a:ext uri="{FF2B5EF4-FFF2-40B4-BE49-F238E27FC236}">
                <a16:creationId xmlns:a16="http://schemas.microsoft.com/office/drawing/2014/main" id="{1526E271-729E-2FC1-EFFA-4FD1AC7C4ADB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72200" y="2559050"/>
            <a:ext cx="5181600" cy="2882900"/>
          </a:xfr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8971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Jab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bal wegtikken met bovenkant stick vanuit linkerhand</a:t>
            </a:r>
          </a:p>
          <a:p>
            <a:r>
              <a:rPr lang="en-US" sz="2200" b="1"/>
              <a:t>Wanneer</a:t>
            </a:r>
            <a:r>
              <a:rPr lang="en-US" sz="2200"/>
              <a:t>: verstoren van balbezit zonder groot risico, lichte druk</a:t>
            </a:r>
          </a:p>
          <a:p>
            <a:r>
              <a:rPr lang="en-US" sz="2200" b="1"/>
              <a:t>Aandachtspunten</a:t>
            </a:r>
            <a:r>
              <a:rPr lang="en-US" sz="2200"/>
              <a:t>: meteen terugkomen naar basispositie om verdediging te hernemen, tegenspeler niet raken enkel de bal</a:t>
            </a:r>
          </a:p>
          <a:p>
            <a:r>
              <a:rPr lang="en-US" sz="2200" b="1"/>
              <a:t>Wie</a:t>
            </a:r>
            <a:r>
              <a:rPr lang="en-US" sz="2200"/>
              <a:t>: vanaf middenbouw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6" name="jab.mov">
            <a:hlinkClick r:id="" action="ppaction://media"/>
            <a:extLst>
              <a:ext uri="{FF2B5EF4-FFF2-40B4-BE49-F238E27FC236}">
                <a16:creationId xmlns:a16="http://schemas.microsoft.com/office/drawing/2014/main" id="{394528AF-87D4-40B6-E658-E4BF10CC4BB6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93847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Backhand block tackle </a:t>
            </a:r>
            <a:r>
              <a:rPr lang="en-US" sz="2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(reverse block)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stick laag op de grond met 1 of twee handen om lage bal te blokkeren vanuit reverse</a:t>
            </a:r>
          </a:p>
          <a:p>
            <a:r>
              <a:rPr lang="en-US" sz="2200" b="1"/>
              <a:t>Wanneer</a:t>
            </a:r>
            <a:r>
              <a:rPr lang="en-US" sz="2200"/>
              <a:t>: lopende speler de bal afnemen of baan ontzeggen zonder gevaar van stickslag</a:t>
            </a:r>
          </a:p>
          <a:p>
            <a:r>
              <a:rPr lang="en-US" sz="2200" b="1"/>
              <a:t>Aandachtspunten</a:t>
            </a:r>
            <a:r>
              <a:rPr lang="en-US" sz="2200"/>
              <a:t>: sterk aanhouden, zo laag mogelijk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reverse block tackle.mov">
            <a:hlinkClick r:id="" action="ppaction://media"/>
            <a:extLst>
              <a:ext uri="{FF2B5EF4-FFF2-40B4-BE49-F238E27FC236}">
                <a16:creationId xmlns:a16="http://schemas.microsoft.com/office/drawing/2014/main" id="{140FD874-B94D-D40B-4DB2-6C4E7E27E05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0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Shave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/>
              <a:t>Hoe</a:t>
            </a:r>
            <a:r>
              <a:rPr lang="en-US" sz="2200"/>
              <a:t>: cirkelbeweging met de klok mee, stick plat omhoog, bal nemen met zijkant</a:t>
            </a:r>
          </a:p>
          <a:p>
            <a:r>
              <a:rPr lang="en-US" sz="2200" b="1"/>
              <a:t>Wanneer</a:t>
            </a:r>
            <a:r>
              <a:rPr lang="en-US" sz="2200"/>
              <a:t>: stelen van de bal langs achterkant links of zijkant links</a:t>
            </a:r>
          </a:p>
          <a:p>
            <a:r>
              <a:rPr lang="en-US" sz="2200" b="1"/>
              <a:t>Aandachtspunten</a:t>
            </a:r>
            <a:r>
              <a:rPr lang="en-US" sz="2200"/>
              <a:t>: erg laag over de grond scheren, stick niet raken</a:t>
            </a:r>
          </a:p>
          <a:p>
            <a:r>
              <a:rPr lang="en-US" sz="2200" b="1"/>
              <a:t>Wie</a:t>
            </a:r>
            <a:r>
              <a:rPr lang="en-US" sz="2200"/>
              <a:t>: vanaf bovenbouw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shave.mov">
            <a:hlinkClick r:id="" action="ppaction://media"/>
            <a:extLst>
              <a:ext uri="{FF2B5EF4-FFF2-40B4-BE49-F238E27FC236}">
                <a16:creationId xmlns:a16="http://schemas.microsoft.com/office/drawing/2014/main" id="{14E85BF2-3870-ABC3-75CF-A3EDF923C4A0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900489"/>
            <a:ext cx="5458968" cy="305702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42668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272AF-B74B-9934-85AB-5B96E40D6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en-BE" sz="4200"/>
              <a:t>Andere verdedigende vaardigheden (gevorderd)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EFC0456-EC38-A4BA-F3E7-D87063322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/>
              <a:t>Samenvatting van </a:t>
            </a:r>
            <a:r>
              <a:rPr lang="en-US" sz="2200">
                <a:hlinkClick r:id="rId2"/>
              </a:rPr>
              <a:t>Hockey Coach - Defensive Transformation</a:t>
            </a:r>
            <a:endParaRPr lang="en-US" sz="220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71050E2-9569-56F2-D60C-0D056E92F55F}"/>
              </a:ext>
            </a:extLst>
          </p:cNvPr>
          <p:cNvGraphicFramePr>
            <a:graphicFrameLocks/>
          </p:cNvGraphicFramePr>
          <p:nvPr/>
        </p:nvGraphicFramePr>
        <p:xfrm>
          <a:off x="6099048" y="1279701"/>
          <a:ext cx="5458970" cy="4298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3397">
                  <a:extLst>
                    <a:ext uri="{9D8B030D-6E8A-4147-A177-3AD203B41FA5}">
                      <a16:colId xmlns:a16="http://schemas.microsoft.com/office/drawing/2014/main" val="3162173290"/>
                    </a:ext>
                  </a:extLst>
                </a:gridCol>
                <a:gridCol w="2312098">
                  <a:extLst>
                    <a:ext uri="{9D8B030D-6E8A-4147-A177-3AD203B41FA5}">
                      <a16:colId xmlns:a16="http://schemas.microsoft.com/office/drawing/2014/main" val="3365531968"/>
                    </a:ext>
                  </a:extLst>
                </a:gridCol>
                <a:gridCol w="671537">
                  <a:extLst>
                    <a:ext uri="{9D8B030D-6E8A-4147-A177-3AD203B41FA5}">
                      <a16:colId xmlns:a16="http://schemas.microsoft.com/office/drawing/2014/main" val="2819184882"/>
                    </a:ext>
                  </a:extLst>
                </a:gridCol>
                <a:gridCol w="607282">
                  <a:extLst>
                    <a:ext uri="{9D8B030D-6E8A-4147-A177-3AD203B41FA5}">
                      <a16:colId xmlns:a16="http://schemas.microsoft.com/office/drawing/2014/main" val="1294444078"/>
                    </a:ext>
                  </a:extLst>
                </a:gridCol>
                <a:gridCol w="824656">
                  <a:extLst>
                    <a:ext uri="{9D8B030D-6E8A-4147-A177-3AD203B41FA5}">
                      <a16:colId xmlns:a16="http://schemas.microsoft.com/office/drawing/2014/main" val="905451656"/>
                    </a:ext>
                  </a:extLst>
                </a:gridCol>
              </a:tblGrid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don’t get beaten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1310328820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not being beaten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intermediate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7527643"/>
                  </a:ext>
                </a:extLst>
              </a:tr>
              <a:tr h="354690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closing threats, left glove, left foot and communication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4107128257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defending 3d skills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579834544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start defence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expert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730710353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block tackle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482759645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forehand to channel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channel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585473319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jab tackling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1301981826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shave tackle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267447888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stepping in front and shave tackle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technique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intercept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intermediate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2281844945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pick and steal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2050937144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reverse stick pick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technique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101420797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marking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4276006229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long distance marking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2014868180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top of D marking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890972139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double teaming &amp; line to goal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1577993167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crucial moment marking (D)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expert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266534579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marking the reverse stick shot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403214146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man to man vs zonal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tactics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expert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3186009350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distribution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1808982919"/>
                  </a:ext>
                </a:extLst>
              </a:tr>
              <a:tr h="197196">
                <a:tc>
                  <a:txBody>
                    <a:bodyPr/>
                    <a:lstStyle/>
                    <a:p>
                      <a:pPr algn="l" fontAlgn="ctr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passing techniques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skill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advanced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3" marR="8203" marT="8203" marB="0" anchor="b"/>
                </a:tc>
                <a:extLst>
                  <a:ext uri="{0D108BD9-81ED-4DB2-BD59-A6C34878D82A}">
                    <a16:rowId xmlns:a16="http://schemas.microsoft.com/office/drawing/2014/main" val="2486097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60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3930C7-C3BD-5989-780F-7347476B9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en-BE" sz="6600"/>
              <a:t>Dribbelen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0F69E4C-FEF2-0E9F-0AFC-40091DDBE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en-BE">
                <a:solidFill>
                  <a:srgbClr val="FFFFFF"/>
                </a:solidFill>
              </a:rPr>
              <a:t>eliminatie vaardigheden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5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1AD2A-52BA-A9D0-09E5-2C3C32C30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Drijven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0F1CC-D653-C235-9885-8F1BBAB86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 b="1"/>
              <a:t>Hoe</a:t>
            </a:r>
            <a:r>
              <a:rPr lang="en-US" sz="2200"/>
              <a:t>: al lopende in forehand bal voor u houden, ver genoeg van voeten, kin omhoog, elleboog naar buiten voor wendbaarheid</a:t>
            </a:r>
          </a:p>
          <a:p>
            <a:r>
              <a:rPr lang="en-US" sz="2200" b="1"/>
              <a:t>Wanneer</a:t>
            </a:r>
            <a:r>
              <a:rPr lang="en-US" sz="2200"/>
              <a:t>: lopen in en naar open ruimtes op snelheid</a:t>
            </a:r>
          </a:p>
          <a:p>
            <a:r>
              <a:rPr lang="en-US" sz="2200" b="1"/>
              <a:t>Aandachtspunten</a:t>
            </a:r>
            <a:r>
              <a:rPr lang="en-US" sz="2200"/>
              <a:t>: makkelijke eliminatie indien er veel vrije ruimte is, moet op hoog tempo uitgevoerd worden</a:t>
            </a:r>
          </a:p>
          <a:p>
            <a:r>
              <a:rPr lang="en-US" sz="2200" b="1"/>
              <a:t>Wie</a:t>
            </a:r>
            <a:r>
              <a:rPr lang="en-US" sz="2200"/>
              <a:t>: vanaf onderbouw</a:t>
            </a:r>
          </a:p>
          <a:p>
            <a:endParaRPr lang="en-US" sz="2200"/>
          </a:p>
          <a:p>
            <a:pPr marL="0"/>
            <a:endParaRPr lang="en-US" sz="2200"/>
          </a:p>
          <a:p>
            <a:endParaRPr lang="en-US" sz="2200"/>
          </a:p>
        </p:txBody>
      </p:sp>
      <p:pic>
        <p:nvPicPr>
          <p:cNvPr id="7" name="drijven.mov">
            <a:hlinkClick r:id="" action="ppaction://media"/>
            <a:extLst>
              <a:ext uri="{FF2B5EF4-FFF2-40B4-BE49-F238E27FC236}">
                <a16:creationId xmlns:a16="http://schemas.microsoft.com/office/drawing/2014/main" id="{1845448B-C7C5-CAE4-B606-F0B3166A5F21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9048" y="1893665"/>
            <a:ext cx="5458968" cy="30706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82887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mon">
      <a:dk1>
        <a:srgbClr val="000000"/>
      </a:dk1>
      <a:lt1>
        <a:srgbClr val="FCFCFC"/>
      </a:lt1>
      <a:dk2>
        <a:srgbClr val="44546A"/>
      </a:dk2>
      <a:lt2>
        <a:srgbClr val="E7E6E6"/>
      </a:lt2>
      <a:accent1>
        <a:srgbClr val="07478D"/>
      </a:accent1>
      <a:accent2>
        <a:srgbClr val="B52C17"/>
      </a:accent2>
      <a:accent3>
        <a:srgbClr val="35526F"/>
      </a:accent3>
      <a:accent4>
        <a:srgbClr val="BC9C64"/>
      </a:accent4>
      <a:accent5>
        <a:srgbClr val="06468C"/>
      </a:accent5>
      <a:accent6>
        <a:srgbClr val="B52C1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1198</Words>
  <Application>Microsoft Macintosh PowerPoint</Application>
  <PresentationFormat>Widescreen</PresentationFormat>
  <Paragraphs>243</Paragraphs>
  <Slides>21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Hockey basistechnieken</vt:lpstr>
      <vt:lpstr>Steal (forehand shave tackle)</vt:lpstr>
      <vt:lpstr>Block tackle (forehand block)</vt:lpstr>
      <vt:lpstr>Jab</vt:lpstr>
      <vt:lpstr>Backhand block tackle (reverse block)</vt:lpstr>
      <vt:lpstr>Shave</vt:lpstr>
      <vt:lpstr>Andere verdedigende vaardigheden (gevorderd)</vt:lpstr>
      <vt:lpstr>Dribbelen</vt:lpstr>
      <vt:lpstr>Drijven</vt:lpstr>
      <vt:lpstr>Right to Left drag</vt:lpstr>
      <vt:lpstr>Left to Right drag</vt:lpstr>
      <vt:lpstr>Little left big right</vt:lpstr>
      <vt:lpstr>Pull-back</vt:lpstr>
      <vt:lpstr>Forehand lift</vt:lpstr>
      <vt:lpstr>Reverse lift</vt:lpstr>
      <vt:lpstr>Left-foot v-drag</vt:lpstr>
      <vt:lpstr>Right-foot v-drag</vt:lpstr>
      <vt:lpstr>Right-side v-drag</vt:lpstr>
      <vt:lpstr>Chop (squeeze)</vt:lpstr>
      <vt:lpstr>Spin (360 forehand)</vt:lpstr>
      <vt:lpstr>Andere eliminatie vaardigheden (gevorderd)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Hockey basistechnieken</dc:title>
  <dc:creator>Bruylandt, Bavo</dc:creator>
  <cp:lastModifiedBy>Bruylandt, Bavo</cp:lastModifiedBy>
  <cp:revision>27</cp:revision>
  <dcterms:created xsi:type="dcterms:W3CDTF">2023-12-31T12:24:30Z</dcterms:created>
  <dcterms:modified xsi:type="dcterms:W3CDTF">2024-02-05T12:13:29Z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bd419f-33b1-4721-99ce-135fcb16684a_Enabled">
    <vt:lpwstr>true</vt:lpwstr>
  </property>
  <property fmtid="{D5CDD505-2E9C-101B-9397-08002B2CF9AE}" pid="3" name="MSIP_Label_d8bd419f-33b1-4721-99ce-135fcb16684a_SetDate">
    <vt:lpwstr>2023-12-31T16:02:00Z</vt:lpwstr>
  </property>
  <property fmtid="{D5CDD505-2E9C-101B-9397-08002B2CF9AE}" pid="4" name="MSIP_Label_d8bd419f-33b1-4721-99ce-135fcb16684a_Method">
    <vt:lpwstr>Privileged</vt:lpwstr>
  </property>
  <property fmtid="{D5CDD505-2E9C-101B-9397-08002B2CF9AE}" pid="5" name="MSIP_Label_d8bd419f-33b1-4721-99ce-135fcb16684a_Name">
    <vt:lpwstr>Public Information</vt:lpwstr>
  </property>
  <property fmtid="{D5CDD505-2E9C-101B-9397-08002B2CF9AE}" pid="6" name="MSIP_Label_d8bd419f-33b1-4721-99ce-135fcb16684a_SiteId">
    <vt:lpwstr>6bf0cd58-ceef-4562-b1b7-c1602ea60d67</vt:lpwstr>
  </property>
  <property fmtid="{D5CDD505-2E9C-101B-9397-08002B2CF9AE}" pid="7" name="MSIP_Label_d8bd419f-33b1-4721-99ce-135fcb16684a_ActionId">
    <vt:lpwstr>4c9405e9-3d5f-4011-b47c-ef2fee43b507</vt:lpwstr>
  </property>
  <property fmtid="{D5CDD505-2E9C-101B-9397-08002B2CF9AE}" pid="8" name="MSIP_Label_d8bd419f-33b1-4721-99ce-135fcb16684a_ContentBits">
    <vt:lpwstr>0</vt:lpwstr>
  </property>
</Properties>
</file>