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326" r:id="rId2"/>
    <p:sldId id="327" r:id="rId3"/>
    <p:sldId id="328" r:id="rId4"/>
    <p:sldId id="329" r:id="rId5"/>
    <p:sldId id="330" r:id="rId6"/>
    <p:sldId id="331" r:id="rId7"/>
    <p:sldId id="332" r:id="rId8"/>
    <p:sldId id="333" r:id="rId9"/>
    <p:sldId id="334" r:id="rId10"/>
    <p:sldId id="335" r:id="rId11"/>
    <p:sldId id="336" r:id="rId12"/>
    <p:sldId id="337" r:id="rId13"/>
    <p:sldId id="338" r:id="rId14"/>
    <p:sldId id="339" r:id="rId15"/>
    <p:sldId id="341" r:id="rId16"/>
    <p:sldId id="342" r:id="rId17"/>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526F"/>
    <a:srgbClr val="546371"/>
    <a:srgbClr val="BD9D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7" d="100"/>
          <a:sy n="107" d="100"/>
        </p:scale>
        <p:origin x="294"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763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slideLayout" Target="../slideLayouts/slideLayout1.xml"/><Relationship Id="rId6" Type="http://schemas.openxmlformats.org/officeDocument/2006/relationships/image" Target="../media/image12.svg"/><Relationship Id="rId5" Type="http://schemas.openxmlformats.org/officeDocument/2006/relationships/hyperlink" Target="mailto:bavo.bruylandt@gmail.com" TargetMode="External"/><Relationship Id="rId4" Type="http://schemas.openxmlformats.org/officeDocument/2006/relationships/image" Target="../media/image11.sv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gradFill rotWithShape="1">
            <a:gsLst>
              <a:gs pos="0">
                <a:srgbClr val="06478D">
                  <a:alpha val="100000"/>
                </a:srgbClr>
              </a:gs>
              <a:gs pos="100000">
                <a:srgbClr val="0A5CB8">
                  <a:alpha val="100000"/>
                </a:srgbClr>
              </a:gs>
            </a:gsLst>
            <a:lin ang="2700000" scaled="0"/>
          </a:gradFill>
          <a:ln/>
        </p:spPr>
        <p:txBody>
          <a:bodyPr/>
          <a:lstStyle/>
          <a:p>
            <a:endParaRPr lang="nl-NL" noProof="1"/>
          </a:p>
        </p:txBody>
      </p:sp>
      <p:pic>
        <p:nvPicPr>
          <p:cNvPr id="3" name="Image 0" descr="preencoded.png"/>
          <p:cNvPicPr>
            <a:picLocks noChangeAspect="1"/>
          </p:cNvPicPr>
          <p:nvPr/>
        </p:nvPicPr>
        <p:blipFill>
          <a:blip>
            <a:alphaModFix amt="10000"/>
            <a:extLst>
              <a:ext uri="{96DAC541-7B7A-43D3-8B79-37D633B846F1}">
                <asvg:svgBlip xmlns:asvg="http://schemas.microsoft.com/office/drawing/2016/SVG/main" r:embed="rId2"/>
              </a:ext>
            </a:extLst>
          </a:blip>
          <a:stretch>
            <a:fillRect/>
          </a:stretch>
        </p:blipFill>
        <p:spPr>
          <a:xfrm>
            <a:off x="0" y="0"/>
            <a:ext cx="18288000" cy="10287000"/>
          </a:xfrm>
          <a:prstGeom prst="rect">
            <a:avLst/>
          </a:prstGeom>
        </p:spPr>
      </p:pic>
      <p:sp>
        <p:nvSpPr>
          <p:cNvPr id="4" name="Shape 1"/>
          <p:cNvSpPr/>
          <p:nvPr/>
        </p:nvSpPr>
        <p:spPr>
          <a:xfrm>
            <a:off x="5524500" y="-2667000"/>
            <a:ext cx="7239000" cy="7239000"/>
          </a:xfrm>
          <a:prstGeom prst="ellipse">
            <a:avLst/>
          </a:prstGeom>
          <a:gradFill rotWithShape="1">
            <a:gsLst>
              <a:gs pos="0">
                <a:srgbClr val="3C96FF">
                  <a:alpha val="45000"/>
                </a:srgbClr>
              </a:gs>
              <a:gs pos="70000">
                <a:srgbClr val="3C96FF">
                  <a:alpha val="0"/>
                </a:srgbClr>
              </a:gs>
            </a:gsLst>
            <a:path path="circle">
              <a:fillToRect l="50000" t="50000" r="50000" b="50000"/>
            </a:path>
          </a:gradFill>
          <a:ln/>
        </p:spPr>
        <p:txBody>
          <a:bodyPr/>
          <a:lstStyle/>
          <a:p>
            <a:endParaRPr lang="nl-NL" noProof="1"/>
          </a:p>
        </p:txBody>
      </p:sp>
      <p:sp>
        <p:nvSpPr>
          <p:cNvPr id="5" name="Shape 2"/>
          <p:cNvSpPr/>
          <p:nvPr/>
        </p:nvSpPr>
        <p:spPr>
          <a:xfrm>
            <a:off x="18154650" y="0"/>
            <a:ext cx="133350" cy="1143000"/>
          </a:xfrm>
          <a:prstGeom prst="rect">
            <a:avLst/>
          </a:prstGeom>
          <a:solidFill>
            <a:srgbClr val="B62C17"/>
          </a:solidFill>
          <a:ln/>
        </p:spPr>
        <p:txBody>
          <a:bodyPr/>
          <a:lstStyle/>
          <a:p>
            <a:endParaRPr lang="nl-NL" noProof="1"/>
          </a:p>
        </p:txBody>
      </p:sp>
      <p:sp>
        <p:nvSpPr>
          <p:cNvPr id="6" name="Shape 3"/>
          <p:cNvSpPr/>
          <p:nvPr/>
        </p:nvSpPr>
        <p:spPr>
          <a:xfrm>
            <a:off x="18154650" y="1143000"/>
            <a:ext cx="133350" cy="1143000"/>
          </a:xfrm>
          <a:prstGeom prst="rect">
            <a:avLst/>
          </a:prstGeom>
          <a:solidFill>
            <a:srgbClr val="BD9D64"/>
          </a:solidFill>
          <a:ln/>
        </p:spPr>
        <p:txBody>
          <a:bodyPr/>
          <a:lstStyle/>
          <a:p>
            <a:endParaRPr lang="nl-NL" noProof="1"/>
          </a:p>
        </p:txBody>
      </p:sp>
      <p:sp>
        <p:nvSpPr>
          <p:cNvPr id="7" name="Shape 4"/>
          <p:cNvSpPr/>
          <p:nvPr/>
        </p:nvSpPr>
        <p:spPr>
          <a:xfrm>
            <a:off x="0" y="8001000"/>
            <a:ext cx="133350" cy="1143000"/>
          </a:xfrm>
          <a:prstGeom prst="rect">
            <a:avLst/>
          </a:prstGeom>
          <a:solidFill>
            <a:srgbClr val="BD9D64"/>
          </a:solidFill>
          <a:ln/>
        </p:spPr>
        <p:txBody>
          <a:bodyPr/>
          <a:lstStyle/>
          <a:p>
            <a:endParaRPr lang="nl-NL" noProof="1"/>
          </a:p>
        </p:txBody>
      </p:sp>
      <p:sp>
        <p:nvSpPr>
          <p:cNvPr id="8" name="Shape 5"/>
          <p:cNvSpPr/>
          <p:nvPr/>
        </p:nvSpPr>
        <p:spPr>
          <a:xfrm>
            <a:off x="0" y="9144000"/>
            <a:ext cx="133350" cy="1143000"/>
          </a:xfrm>
          <a:prstGeom prst="rect">
            <a:avLst/>
          </a:prstGeom>
          <a:solidFill>
            <a:srgbClr val="B62C17"/>
          </a:solidFill>
          <a:ln/>
        </p:spPr>
        <p:txBody>
          <a:bodyPr/>
          <a:lstStyle/>
          <a:p>
            <a:endParaRPr lang="nl-NL" noProof="1"/>
          </a:p>
        </p:txBody>
      </p:sp>
      <p:sp>
        <p:nvSpPr>
          <p:cNvPr id="9" name="Shape 6"/>
          <p:cNvSpPr/>
          <p:nvPr/>
        </p:nvSpPr>
        <p:spPr>
          <a:xfrm>
            <a:off x="7524601" y="1907977"/>
            <a:ext cx="3238500" cy="3238500"/>
          </a:xfrm>
          <a:prstGeom prst="ellipse">
            <a:avLst/>
          </a:prstGeom>
          <a:ln/>
          <a:effectLst>
            <a:outerShdw blurRad="762000" dist="285750" dir="5400000" algn="bl" rotWithShape="0">
              <a:srgbClr val="000000">
                <a:alpha val="55000"/>
              </a:srgbClr>
            </a:outerShdw>
          </a:effectLst>
        </p:spPr>
        <p:txBody>
          <a:bodyPr/>
          <a:lstStyle/>
          <a:p>
            <a:endParaRPr lang="nl-NL" noProof="1"/>
          </a:p>
        </p:txBody>
      </p:sp>
      <p:pic>
        <p:nvPicPr>
          <p:cNvPr id="10" name="Image 1"/>
          <p:cNvPicPr>
            <a:picLocks noChangeAspect="1"/>
          </p:cNvPicPr>
          <p:nvPr/>
        </p:nvPicPr>
        <p:blipFill>
          <a:blip r:embed="rId3"/>
          <a:srcRect l="781" r="781"/>
          <a:stretch/>
        </p:blipFill>
        <p:spPr>
          <a:xfrm>
            <a:off x="7411253" y="1794629"/>
            <a:ext cx="3465195" cy="3465195"/>
          </a:xfrm>
          <a:prstGeom prst="rect">
            <a:avLst/>
          </a:prstGeom>
        </p:spPr>
      </p:pic>
      <p:sp>
        <p:nvSpPr>
          <p:cNvPr id="11" name="Text 7"/>
          <p:cNvSpPr/>
          <p:nvPr/>
        </p:nvSpPr>
        <p:spPr>
          <a:xfrm>
            <a:off x="5939701" y="5660827"/>
            <a:ext cx="6408301" cy="342900"/>
          </a:xfrm>
          <a:prstGeom prst="rect">
            <a:avLst/>
          </a:prstGeom>
          <a:noFill/>
          <a:ln/>
        </p:spPr>
        <p:txBody>
          <a:bodyPr wrap="square" lIns="25400" tIns="25400" rIns="25400" bIns="25400" rtlCol="0" anchor="t">
            <a:normAutofit fontScale="85000" lnSpcReduction="10000"/>
          </a:bodyPr>
          <a:lstStyle/>
          <a:p>
            <a:pPr marL="0" indent="0" algn="ctr">
              <a:buNone/>
            </a:pPr>
            <a:r>
              <a:rPr lang="nl-NL" sz="1875" b="1" kern="0" spc="450" noProof="1">
                <a:solidFill>
                  <a:srgbClr val="BD9D64"/>
                </a:solidFill>
                <a:latin typeface="Outfit" pitchFamily="34" charset="0"/>
                <a:ea typeface="Outfit" pitchFamily="34" charset="-122"/>
                <a:cs typeface="Outfit" pitchFamily="34" charset="-120"/>
              </a:rPr>
              <a:t>Dames, Heren en U19B bovenbouw 2026-2027</a:t>
            </a:r>
          </a:p>
        </p:txBody>
      </p:sp>
      <p:sp>
        <p:nvSpPr>
          <p:cNvPr id="12" name="Text 8"/>
          <p:cNvSpPr/>
          <p:nvPr/>
        </p:nvSpPr>
        <p:spPr>
          <a:xfrm>
            <a:off x="2169459" y="6428185"/>
            <a:ext cx="13796103" cy="734020"/>
          </a:xfrm>
          <a:prstGeom prst="rect">
            <a:avLst/>
          </a:prstGeom>
          <a:noFill/>
          <a:ln/>
        </p:spPr>
        <p:txBody>
          <a:bodyPr wrap="square" lIns="25400" tIns="25400" rIns="25400" bIns="25400" rtlCol="0" anchor="t">
            <a:normAutofit fontScale="70000" lnSpcReduction="20000"/>
          </a:bodyPr>
          <a:lstStyle/>
          <a:p>
            <a:pPr marL="0" indent="0" algn="ctr">
              <a:lnSpc>
                <a:spcPct val="90000"/>
              </a:lnSpc>
              <a:buNone/>
            </a:pPr>
            <a:r>
              <a:rPr lang="nl-NL" sz="8850" b="1" kern="0" spc="-177" noProof="1">
                <a:solidFill>
                  <a:srgbClr val="FCFCFC"/>
                </a:solidFill>
                <a:latin typeface="Outfit" pitchFamily="34" charset="0"/>
                <a:ea typeface="Outfit" pitchFamily="34" charset="-122"/>
                <a:cs typeface="Outfit" pitchFamily="34" charset="-120"/>
              </a:rPr>
              <a:t>TACTISCH PLAN – SPELERSVERSIE</a:t>
            </a:r>
          </a:p>
        </p:txBody>
      </p:sp>
      <p:sp>
        <p:nvSpPr>
          <p:cNvPr id="13" name="Text 9"/>
          <p:cNvSpPr/>
          <p:nvPr/>
        </p:nvSpPr>
        <p:spPr>
          <a:xfrm>
            <a:off x="5643497" y="7586663"/>
            <a:ext cx="7000706" cy="830461"/>
          </a:xfrm>
          <a:prstGeom prst="rect">
            <a:avLst/>
          </a:prstGeom>
          <a:noFill/>
          <a:ln/>
        </p:spPr>
        <p:txBody>
          <a:bodyPr wrap="square" lIns="25400" tIns="25400" rIns="25400" bIns="25400" rtlCol="0" anchor="t">
            <a:normAutofit fontScale="62500" lnSpcReduction="20000"/>
          </a:bodyPr>
          <a:lstStyle/>
          <a:p>
            <a:pPr marL="0" indent="0" algn="ctr">
              <a:lnSpc>
                <a:spcPct val="160000"/>
              </a:lnSpc>
              <a:buNone/>
            </a:pPr>
            <a:r>
              <a:rPr lang="nl-NL" sz="1950" noProof="1">
                <a:solidFill>
                  <a:srgbClr val="FCFCFC">
                    <a:alpha val="88000"/>
                  </a:srgbClr>
                </a:solidFill>
                <a:latin typeface="Barlow" pitchFamily="34" charset="0"/>
                <a:ea typeface="Barlow" pitchFamily="34" charset="-122"/>
                <a:cs typeface="Barlow" pitchFamily="34" charset="-120"/>
              </a:rPr>
              <a:t>De kern van ons spel in 17 slides: onze vorm, onze principes, en wat er van jou verwacht wordt. Het volledige plan met alle varianten is apart beschikbaar.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04909-1F15-F9EF-32A3-87C642EC02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3A2BA92-DE8B-3749-4708-4CD7F52FAAE3}"/>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B2C77992-10A3-1067-FC37-64EBEAB7805B}"/>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E3F3A865-B2B0-F579-0BA3-040B99E3206D}"/>
              </a:ext>
            </a:extLst>
          </p:cNvPr>
          <p:cNvSpPr/>
          <p:nvPr/>
        </p:nvSpPr>
        <p:spPr>
          <a:xfrm>
            <a:off x="1238250" y="2908995"/>
            <a:ext cx="17392650" cy="323850"/>
          </a:xfrm>
          <a:prstGeom prst="rect">
            <a:avLst/>
          </a:prstGeom>
          <a:noFill/>
          <a:ln/>
        </p:spPr>
        <p:txBody>
          <a:bodyPr wrap="square" lIns="25400" tIns="25400" rIns="25400" bIns="25400" rtlCol="0" anchor="t">
            <a:noAutofit/>
          </a:bodyPr>
          <a:lstStyle/>
          <a:p>
            <a:pPr marL="0" indent="0" algn="l">
              <a:buNone/>
            </a:pPr>
            <a:r>
              <a:rPr lang="nl-NL" b="1" kern="0" spc="360" noProof="1">
                <a:solidFill>
                  <a:srgbClr val="B62C17"/>
                </a:solidFill>
                <a:latin typeface="Outfit" pitchFamily="34" charset="0"/>
                <a:ea typeface="Outfit" pitchFamily="34" charset="-122"/>
                <a:cs typeface="Outfit" pitchFamily="34" charset="-120"/>
              </a:rPr>
              <a:t>Waarom dit plan</a:t>
            </a:r>
            <a:endParaRPr lang="nl-NL" sz="1800" noProof="1"/>
          </a:p>
        </p:txBody>
      </p:sp>
      <p:sp>
        <p:nvSpPr>
          <p:cNvPr id="5" name="Text 3">
            <a:extLst>
              <a:ext uri="{FF2B5EF4-FFF2-40B4-BE49-F238E27FC236}">
                <a16:creationId xmlns:a16="http://schemas.microsoft.com/office/drawing/2014/main" id="{E236D2D8-E1C0-2DC2-8296-7E6DBCEE4665}"/>
              </a:ext>
            </a:extLst>
          </p:cNvPr>
          <p:cNvSpPr/>
          <p:nvPr/>
        </p:nvSpPr>
        <p:spPr>
          <a:xfrm>
            <a:off x="1238250" y="3404295"/>
            <a:ext cx="13620750" cy="798165"/>
          </a:xfrm>
          <a:prstGeom prst="rect">
            <a:avLst/>
          </a:prstGeom>
          <a:noFill/>
          <a:ln/>
        </p:spPr>
        <p:txBody>
          <a:bodyPr wrap="square" lIns="25400" tIns="25400" rIns="25400" bIns="25400" rtlCol="0" anchor="t">
            <a:noAutofit/>
          </a:bodyPr>
          <a:lstStyle/>
          <a:p>
            <a:pPr marL="0" indent="0" algn="l">
              <a:lnSpc>
                <a:spcPct val="95000"/>
              </a:lnSpc>
              <a:buNone/>
            </a:pPr>
            <a:r>
              <a:rPr lang="nl-NL" sz="6300" b="1" kern="0" spc="-126" noProof="1">
                <a:solidFill>
                  <a:srgbClr val="06478D"/>
                </a:solidFill>
                <a:latin typeface="Outfit" pitchFamily="34" charset="0"/>
                <a:ea typeface="Outfit" pitchFamily="34" charset="-122"/>
              </a:rPr>
              <a:t>Act together</a:t>
            </a:r>
            <a:endParaRPr lang="nl-NL" sz="6300" noProof="1"/>
          </a:p>
        </p:txBody>
      </p:sp>
      <p:sp>
        <p:nvSpPr>
          <p:cNvPr id="6" name="Text 4">
            <a:extLst>
              <a:ext uri="{FF2B5EF4-FFF2-40B4-BE49-F238E27FC236}">
                <a16:creationId xmlns:a16="http://schemas.microsoft.com/office/drawing/2014/main" id="{D4FFA35F-348B-0552-F53E-5A67CC2E3BE9}"/>
              </a:ext>
            </a:extLst>
          </p:cNvPr>
          <p:cNvSpPr/>
          <p:nvPr/>
        </p:nvSpPr>
        <p:spPr>
          <a:xfrm>
            <a:off x="1238251" y="4750000"/>
            <a:ext cx="7100000" cy="5100000"/>
          </a:xfrm>
          <a:prstGeom prst="rect">
            <a:avLst/>
          </a:prstGeom>
          <a:noFill/>
          <a:ln/>
        </p:spPr>
        <p:txBody>
          <a:bodyPr wrap="square" lIns="25400" tIns="25400" rIns="25400" bIns="25400" rtlCol="0" anchor="t">
            <a:noAutofit/>
          </a:bodyPr>
          <a:lstStyle/>
          <a:p>
            <a:pPr marL="0" indent="0" algn="l">
              <a:lnSpc>
                <a:spcPct val="112000"/>
              </a:lnSpc>
              <a:spcAft>
                <a:spcPts val="1300"/>
              </a:spcAft>
              <a:buNone/>
            </a:pPr>
            <a:r>
              <a:rPr lang="nl-NL" sz="1700" noProof="1">
                <a:solidFill>
                  <a:srgbClr val="35526F"/>
                </a:solidFill>
                <a:latin typeface="Barlow" pitchFamily="34" charset="0"/>
              </a:rPr>
              <a:t>De voorbije seizoenen ging onze vooruitgang vooral over </a:t>
            </a:r>
            <a:r>
              <a:rPr lang="nl-NL" sz="1700" b="1" noProof="1">
                <a:solidFill>
                  <a:srgbClr val="35526F"/>
                </a:solidFill>
                <a:latin typeface="Barlow" pitchFamily="34" charset="0"/>
              </a:rPr>
              <a:t>techniek</a:t>
            </a:r>
            <a:r>
              <a:rPr lang="nl-NL" sz="1700" noProof="1">
                <a:solidFill>
                  <a:srgbClr val="35526F"/>
                </a:solidFill>
                <a:latin typeface="Barlow" pitchFamily="34" charset="0"/>
              </a:rPr>
              <a:t>: aanname, pass, tackle, afwerking. Daar is hard aan gewerkt en dat blijft de basis.</a:t>
            </a:r>
          </a:p>
          <a:p>
            <a:pPr marL="0" indent="0" algn="l">
              <a:lnSpc>
                <a:spcPct val="112000"/>
              </a:lnSpc>
              <a:spcAft>
                <a:spcPts val="1300"/>
              </a:spcAft>
              <a:buNone/>
            </a:pPr>
            <a:r>
              <a:rPr lang="nl-NL" sz="1700" noProof="1">
                <a:solidFill>
                  <a:srgbClr val="35526F"/>
                </a:solidFill>
                <a:latin typeface="Barlow" pitchFamily="34" charset="0"/>
              </a:rPr>
              <a:t>Dit seizoen leggen we daar een laag bovenop. Niet omdat de techniek af is, maar omdat een ploeg die </a:t>
            </a:r>
            <a:r>
              <a:rPr lang="nl-NL" sz="1700" b="1" noProof="1">
                <a:solidFill>
                  <a:srgbClr val="35526F"/>
                </a:solidFill>
                <a:latin typeface="Barlow" pitchFamily="34" charset="0"/>
              </a:rPr>
              <a:t>samen beweegt</a:t>
            </a:r>
            <a:r>
              <a:rPr lang="nl-NL" sz="1700" noProof="1">
                <a:solidFill>
                  <a:srgbClr val="35526F"/>
                </a:solidFill>
                <a:latin typeface="Barlow" pitchFamily="34" charset="0"/>
              </a:rPr>
              <a:t> meer haalt uit dezelfde spelers.</a:t>
            </a:r>
          </a:p>
          <a:p>
            <a:pPr marL="0" indent="0" algn="l">
              <a:lnSpc>
                <a:spcPct val="112000"/>
              </a:lnSpc>
              <a:spcAft>
                <a:spcPts val="1300"/>
              </a:spcAft>
              <a:buNone/>
            </a:pPr>
            <a:endParaRPr lang="nl-NL" sz="1700" i="1" noProof="1">
              <a:latin typeface="Barlow" pitchFamily="34" charset="0"/>
            </a:endParaRPr>
          </a:p>
          <a:p>
            <a:pPr marL="0" indent="0" algn="l">
              <a:lnSpc>
                <a:spcPct val="112000"/>
              </a:lnSpc>
              <a:spcAft>
                <a:spcPts val="1300"/>
              </a:spcAft>
              <a:buNone/>
            </a:pPr>
            <a:r>
              <a:rPr lang="nl-NL" sz="1700" i="1" noProof="1">
                <a:latin typeface="Barlow" pitchFamily="34" charset="0"/>
              </a:rPr>
              <a:t>Elf spelers die elk hun eigen goede keuze maken, verliezen van elf spelers die samen dezelfde keuze maken.</a:t>
            </a:r>
          </a:p>
        </p:txBody>
      </p:sp>
      <p:sp>
        <p:nvSpPr>
          <p:cNvPr id="7" name="Text 5">
            <a:extLst>
              <a:ext uri="{FF2B5EF4-FFF2-40B4-BE49-F238E27FC236}">
                <a16:creationId xmlns:a16="http://schemas.microsoft.com/office/drawing/2014/main" id="{3BCCB57F-4EB2-3942-DE01-82DDEC61CDA9}"/>
              </a:ext>
            </a:extLst>
          </p:cNvPr>
          <p:cNvSpPr/>
          <p:nvPr/>
        </p:nvSpPr>
        <p:spPr>
          <a:xfrm>
            <a:off x="9042400" y="4750000"/>
            <a:ext cx="7100000" cy="5100000"/>
          </a:xfrm>
          <a:prstGeom prst="rect">
            <a:avLst/>
          </a:prstGeom>
          <a:noFill/>
          <a:ln/>
        </p:spPr>
        <p:txBody>
          <a:bodyPr wrap="square" lIns="25400" tIns="25400" rIns="25400" bIns="25400" rtlCol="0" anchor="t">
            <a:noAutofit/>
          </a:bodyPr>
          <a:lstStyle/>
          <a:p>
            <a:pPr marL="0" indent="0" algn="l">
              <a:lnSpc>
                <a:spcPct val="112000"/>
              </a:lnSpc>
              <a:spcAft>
                <a:spcPts val="1300"/>
              </a:spcAft>
              <a:buNone/>
            </a:pPr>
            <a:r>
              <a:rPr lang="nl-NL" sz="1700" b="1" noProof="1">
                <a:solidFill>
                  <a:srgbClr val="B62C17"/>
                </a:solidFill>
                <a:latin typeface="Barlow" pitchFamily="34" charset="0"/>
              </a:rPr>
              <a:t>Act together</a:t>
            </a:r>
            <a:r>
              <a:rPr lang="nl-NL" sz="1700" noProof="1">
                <a:solidFill>
                  <a:srgbClr val="35526F"/>
                </a:solidFill>
                <a:latin typeface="Barlow" pitchFamily="34" charset="0"/>
              </a:rPr>
              <a:t> is niet toevallig het principe dat in beide helften van dit plan terugkomt. In aanval: samen opschuiven, ruimte maken voor elkaar, altijd een actie na de pass. In verdediging: samen pressen of samen niet pressen, zodat er geen gaten vallen.</a:t>
            </a:r>
          </a:p>
          <a:p>
            <a:pPr marL="0" indent="0" algn="l">
              <a:lnSpc>
                <a:spcPct val="112000"/>
              </a:lnSpc>
              <a:spcAft>
                <a:spcPts val="1300"/>
              </a:spcAft>
              <a:buNone/>
            </a:pPr>
            <a:r>
              <a:rPr lang="nl-NL" sz="1700" noProof="1">
                <a:solidFill>
                  <a:srgbClr val="35526F"/>
                </a:solidFill>
                <a:latin typeface="Barlow" pitchFamily="34" charset="0"/>
              </a:rPr>
              <a:t>Daarom staat er in dit plan </a:t>
            </a:r>
            <a:r>
              <a:rPr lang="nl-NL" sz="1700" noProof="1">
                <a:solidFill>
                  <a:srgbClr val="546371"/>
                </a:solidFill>
                <a:latin typeface="Barlow" pitchFamily="34" charset="0"/>
              </a:rPr>
              <a:t>zelden</a:t>
            </a:r>
            <a:r>
              <a:rPr lang="nl-NL" sz="1700" noProof="1">
                <a:solidFill>
                  <a:srgbClr val="35526F"/>
                </a:solidFill>
                <a:latin typeface="Barlow" pitchFamily="34" charset="0"/>
              </a:rPr>
              <a:t> wat we alleen moeten doen, en bijna altijd wat we </a:t>
            </a:r>
            <a:r>
              <a:rPr lang="nl-NL" sz="1700" b="1" noProof="1">
                <a:solidFill>
                  <a:srgbClr val="35526F"/>
                </a:solidFill>
                <a:latin typeface="Barlow" pitchFamily="34" charset="0"/>
              </a:rPr>
              <a:t>samen</a:t>
            </a:r>
            <a:r>
              <a:rPr lang="nl-NL" sz="1700" noProof="1">
                <a:solidFill>
                  <a:srgbClr val="35526F"/>
                </a:solidFill>
                <a:latin typeface="Barlow" pitchFamily="34" charset="0"/>
              </a:rPr>
              <a:t> doen. Drie dingen vragen we dit seizoen:</a:t>
            </a:r>
          </a:p>
          <a:p>
            <a:pPr marL="0" indent="0" algn="l">
              <a:lnSpc>
                <a:spcPct val="112000"/>
              </a:lnSpc>
              <a:spcAft>
                <a:spcPts val="500"/>
              </a:spcAft>
              <a:buNone/>
            </a:pPr>
            <a:r>
              <a:rPr lang="nl-NL" sz="1700" b="1" noProof="1">
                <a:solidFill>
                  <a:srgbClr val="35526F"/>
                </a:solidFill>
                <a:latin typeface="Barlow" pitchFamily="34" charset="0"/>
              </a:rPr>
              <a:t>1.  We bewegen als één blok, in aanval én in de press</a:t>
            </a:r>
          </a:p>
          <a:p>
            <a:pPr marL="0" indent="0" algn="l">
              <a:lnSpc>
                <a:spcPct val="112000"/>
              </a:lnSpc>
              <a:spcAft>
                <a:spcPts val="500"/>
              </a:spcAft>
              <a:buNone/>
            </a:pPr>
            <a:r>
              <a:rPr lang="nl-NL" sz="1700" b="1" noProof="1">
                <a:solidFill>
                  <a:srgbClr val="35526F"/>
                </a:solidFill>
                <a:latin typeface="Barlow" pitchFamily="34" charset="0"/>
              </a:rPr>
              <a:t>2.  We beschermen het centrum en sturen de tegenstander naar buiten</a:t>
            </a:r>
          </a:p>
          <a:p>
            <a:pPr marL="0" indent="0" algn="l">
              <a:lnSpc>
                <a:spcPct val="112000"/>
              </a:lnSpc>
              <a:spcAft>
                <a:spcPts val="1300"/>
              </a:spcAft>
              <a:buNone/>
            </a:pPr>
            <a:r>
              <a:rPr lang="nl-NL" sz="1700" b="1" noProof="1">
                <a:solidFill>
                  <a:srgbClr val="35526F"/>
                </a:solidFill>
                <a:latin typeface="Barlow" pitchFamily="34" charset="0"/>
              </a:rPr>
              <a:t>3.  We spelen eerst vooruit, en pas dan veilig</a:t>
            </a:r>
          </a:p>
          <a:p>
            <a:pPr marL="0" indent="0" algn="l">
              <a:lnSpc>
                <a:spcPct val="112000"/>
              </a:lnSpc>
              <a:spcAft>
                <a:spcPts val="1300"/>
              </a:spcAft>
              <a:buNone/>
            </a:pPr>
            <a:r>
              <a:rPr lang="nl-NL" sz="1700" noProof="1">
                <a:solidFill>
                  <a:srgbClr val="35526F"/>
                </a:solidFill>
                <a:latin typeface="Barlow" pitchFamily="34" charset="0"/>
              </a:rPr>
              <a:t>De rest van dit document legt uit hoe.</a:t>
            </a:r>
          </a:p>
        </p:txBody>
      </p:sp>
    </p:spTree>
    <p:extLst>
      <p:ext uri="{BB962C8B-B14F-4D97-AF65-F5344CB8AC3E}">
        <p14:creationId xmlns:p14="http://schemas.microsoft.com/office/powerpoint/2010/main" val="1149134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04909-1F15-F9EF-32A3-87C642EC02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3A2BA92-DE8B-3749-4708-4CD7F52FAAE3}"/>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B2C77992-10A3-1067-FC37-64EBEAB7805B}"/>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E3F3A865-B2B0-F579-0BA3-040B99E3206D}"/>
              </a:ext>
            </a:extLst>
          </p:cNvPr>
          <p:cNvSpPr/>
          <p:nvPr/>
        </p:nvSpPr>
        <p:spPr>
          <a:xfrm>
            <a:off x="1238250" y="2908995"/>
            <a:ext cx="17392650" cy="323850"/>
          </a:xfrm>
          <a:prstGeom prst="rect">
            <a:avLst/>
          </a:prstGeom>
          <a:noFill/>
          <a:ln/>
        </p:spPr>
        <p:txBody>
          <a:bodyPr wrap="square" lIns="25400" tIns="25400" rIns="25400" bIns="25400" rtlCol="0" anchor="t">
            <a:noAutofit/>
          </a:bodyPr>
          <a:lstStyle/>
          <a:p>
            <a:pPr marL="0" indent="0" algn="l">
              <a:buNone/>
            </a:pPr>
            <a:r>
              <a:rPr lang="nl-NL" b="1" kern="0" spc="360" noProof="1">
                <a:solidFill>
                  <a:srgbClr val="B62C17"/>
                </a:solidFill>
                <a:latin typeface="Outfit" pitchFamily="34" charset="0"/>
                <a:ea typeface="Outfit" pitchFamily="34" charset="-122"/>
                <a:cs typeface="Outfit" pitchFamily="34" charset="-120"/>
              </a:rPr>
              <a:t>Hoe dit plan in elkaar zit</a:t>
            </a:r>
          </a:p>
        </p:txBody>
      </p:sp>
      <p:sp>
        <p:nvSpPr>
          <p:cNvPr id="5" name="Text 3">
            <a:extLst>
              <a:ext uri="{FF2B5EF4-FFF2-40B4-BE49-F238E27FC236}">
                <a16:creationId xmlns:a16="http://schemas.microsoft.com/office/drawing/2014/main" id="{E236D2D8-E1C0-2DC2-8296-7E6DBCEE4665}"/>
              </a:ext>
            </a:extLst>
          </p:cNvPr>
          <p:cNvSpPr/>
          <p:nvPr/>
        </p:nvSpPr>
        <p:spPr>
          <a:xfrm>
            <a:off x="1238250" y="3404295"/>
            <a:ext cx="13620750" cy="798165"/>
          </a:xfrm>
          <a:prstGeom prst="rect">
            <a:avLst/>
          </a:prstGeom>
          <a:noFill/>
          <a:ln/>
        </p:spPr>
        <p:txBody>
          <a:bodyPr wrap="square" lIns="25400" tIns="25400" rIns="25400" bIns="25400" rtlCol="0" anchor="t">
            <a:noAutofit/>
          </a:bodyPr>
          <a:lstStyle/>
          <a:p>
            <a:pPr marL="0" indent="0" algn="l">
              <a:lnSpc>
                <a:spcPct val="95000"/>
              </a:lnSpc>
              <a:buNone/>
            </a:pPr>
            <a:r>
              <a:rPr lang="nl-NL" sz="6300" b="1" kern="0" spc="-126" noProof="1">
                <a:solidFill>
                  <a:srgbClr val="06478D"/>
                </a:solidFill>
                <a:latin typeface="Outfit" pitchFamily="34" charset="0"/>
                <a:ea typeface="Outfit" pitchFamily="34" charset="-122"/>
              </a:rPr>
              <a:t>De vier momenten</a:t>
            </a:r>
          </a:p>
        </p:txBody>
      </p:sp>
      <p:sp>
        <p:nvSpPr>
          <p:cNvPr id="6" name="Text 4">
            <a:extLst>
              <a:ext uri="{FF2B5EF4-FFF2-40B4-BE49-F238E27FC236}">
                <a16:creationId xmlns:a16="http://schemas.microsoft.com/office/drawing/2014/main" id="{D4FFA35F-348B-0552-F53E-5A67CC2E3BE9}"/>
              </a:ext>
            </a:extLst>
          </p:cNvPr>
          <p:cNvSpPr/>
          <p:nvPr/>
        </p:nvSpPr>
        <p:spPr>
          <a:xfrm>
            <a:off x="1238251" y="4750000"/>
            <a:ext cx="7100000" cy="5100000"/>
          </a:xfrm>
          <a:prstGeom prst="rect">
            <a:avLst/>
          </a:prstGeom>
          <a:noFill/>
          <a:ln/>
        </p:spPr>
        <p:txBody>
          <a:bodyPr wrap="square" lIns="25400" tIns="25400" rIns="25400" bIns="25400" rtlCol="0" anchor="t">
            <a:noAutofit/>
          </a:bodyPr>
          <a:lstStyle/>
          <a:p>
            <a:pPr marL="0" indent="0" algn="l">
              <a:lnSpc>
                <a:spcPct val="112000"/>
              </a:lnSpc>
              <a:spcAft>
                <a:spcPts val="1100"/>
              </a:spcAft>
              <a:buNone/>
            </a:pPr>
            <a:r>
              <a:rPr lang="nl-NL" sz="1700" noProof="1">
                <a:solidFill>
                  <a:srgbClr val="35526F"/>
                </a:solidFill>
                <a:latin typeface="Barlow" pitchFamily="34" charset="0"/>
              </a:rPr>
              <a:t>Een wedstrijd bestaat uit vier momenten die elkaar voortdurend afwisselen. Alles in dit plan hoort bij één van de vier.</a:t>
            </a:r>
          </a:p>
          <a:p>
            <a:pPr marL="0" indent="0" algn="l">
              <a:lnSpc>
                <a:spcPct val="112000"/>
              </a:lnSpc>
              <a:spcAft>
                <a:spcPts val="300"/>
              </a:spcAft>
              <a:buNone/>
            </a:pPr>
            <a:r>
              <a:rPr lang="nl-NL" sz="1700" b="1" noProof="1">
                <a:solidFill>
                  <a:srgbClr val="B62C17"/>
                </a:solidFill>
                <a:latin typeface="Barlow" pitchFamily="34" charset="0"/>
              </a:rPr>
              <a:t>1. Wij hebben de bal</a:t>
            </a:r>
          </a:p>
          <a:p>
            <a:pPr marL="0" indent="0" algn="l">
              <a:lnSpc>
                <a:spcPct val="112000"/>
              </a:lnSpc>
              <a:spcAft>
                <a:spcPts val="1300"/>
              </a:spcAft>
              <a:buNone/>
            </a:pPr>
            <a:r>
              <a:rPr lang="nl-NL" sz="1700" noProof="1">
                <a:solidFill>
                  <a:srgbClr val="35526F"/>
                </a:solidFill>
                <a:latin typeface="Barlow" pitchFamily="34" charset="0"/>
              </a:rPr>
              <a:t>We bouwen op vanuit de outlet en zoeken de weg naar de goal.</a:t>
            </a:r>
          </a:p>
          <a:p>
            <a:pPr marL="0" indent="0" algn="l">
              <a:lnSpc>
                <a:spcPct val="112000"/>
              </a:lnSpc>
              <a:spcAft>
                <a:spcPts val="300"/>
              </a:spcAft>
              <a:buNone/>
            </a:pPr>
            <a:r>
              <a:rPr lang="nl-NL" sz="1700" b="1" noProof="1">
                <a:solidFill>
                  <a:srgbClr val="B62C17"/>
                </a:solidFill>
                <a:latin typeface="Barlow" pitchFamily="34" charset="0"/>
              </a:rPr>
              <a:t>2. We zijn hem net kwijt</a:t>
            </a:r>
          </a:p>
          <a:p>
            <a:pPr marL="0" indent="0" algn="l">
              <a:lnSpc>
                <a:spcPct val="112000"/>
              </a:lnSpc>
              <a:spcAft>
                <a:spcPts val="1100"/>
              </a:spcAft>
              <a:buNone/>
            </a:pPr>
            <a:r>
              <a:rPr lang="nl-NL" sz="1700" noProof="1">
                <a:solidFill>
                  <a:srgbClr val="35526F"/>
                </a:solidFill>
                <a:latin typeface="Barlow" pitchFamily="34" charset="0"/>
              </a:rPr>
              <a:t>Counter control: staan we goed, en wie zet meteen druk?</a:t>
            </a:r>
          </a:p>
        </p:txBody>
      </p:sp>
      <p:sp>
        <p:nvSpPr>
          <p:cNvPr id="7" name="Text 5">
            <a:extLst>
              <a:ext uri="{FF2B5EF4-FFF2-40B4-BE49-F238E27FC236}">
                <a16:creationId xmlns:a16="http://schemas.microsoft.com/office/drawing/2014/main" id="{3BCCB57F-4EB2-3942-DE01-82DDEC61CDA9}"/>
              </a:ext>
            </a:extLst>
          </p:cNvPr>
          <p:cNvSpPr/>
          <p:nvPr/>
        </p:nvSpPr>
        <p:spPr>
          <a:xfrm>
            <a:off x="9042400" y="4750000"/>
            <a:ext cx="7100000" cy="5100000"/>
          </a:xfrm>
          <a:prstGeom prst="rect">
            <a:avLst/>
          </a:prstGeom>
          <a:noFill/>
          <a:ln/>
        </p:spPr>
        <p:txBody>
          <a:bodyPr wrap="square" lIns="25400" tIns="25400" rIns="25400" bIns="25400" rtlCol="0" anchor="t">
            <a:noAutofit/>
          </a:bodyPr>
          <a:lstStyle/>
          <a:p>
            <a:pPr marL="0" indent="0" algn="l">
              <a:lnSpc>
                <a:spcPct val="112000"/>
              </a:lnSpc>
              <a:spcAft>
                <a:spcPts val="300"/>
              </a:spcAft>
              <a:buNone/>
            </a:pPr>
            <a:r>
              <a:rPr lang="nl-NL" sz="1700" b="1" noProof="1">
                <a:solidFill>
                  <a:srgbClr val="B62C17"/>
                </a:solidFill>
                <a:latin typeface="Barlow" pitchFamily="34" charset="0"/>
              </a:rPr>
              <a:t>3. Zij hebben de bal</a:t>
            </a:r>
          </a:p>
          <a:p>
            <a:pPr marL="0" indent="0" algn="l">
              <a:lnSpc>
                <a:spcPct val="112000"/>
              </a:lnSpc>
              <a:spcAft>
                <a:spcPts val="1300"/>
              </a:spcAft>
              <a:buNone/>
            </a:pPr>
            <a:r>
              <a:rPr lang="nl-NL" sz="1700" noProof="1">
                <a:solidFill>
                  <a:srgbClr val="35526F"/>
                </a:solidFill>
                <a:latin typeface="Barlow" pitchFamily="34" charset="0"/>
              </a:rPr>
              <a:t>We verdedigen samen in zones en beschermen het centrum.</a:t>
            </a:r>
          </a:p>
          <a:p>
            <a:pPr marL="0" indent="0" algn="l">
              <a:lnSpc>
                <a:spcPct val="112000"/>
              </a:lnSpc>
              <a:spcAft>
                <a:spcPts val="300"/>
              </a:spcAft>
              <a:buNone/>
            </a:pPr>
            <a:r>
              <a:rPr lang="nl-NL" sz="1700" b="1" noProof="1">
                <a:solidFill>
                  <a:srgbClr val="B62C17"/>
                </a:solidFill>
                <a:latin typeface="Barlow" pitchFamily="34" charset="0"/>
              </a:rPr>
              <a:t>4. We hebben hem net veroverd</a:t>
            </a:r>
          </a:p>
          <a:p>
            <a:pPr marL="0" indent="0" algn="l">
              <a:lnSpc>
                <a:spcPct val="112000"/>
              </a:lnSpc>
              <a:spcAft>
                <a:spcPts val="1500"/>
              </a:spcAft>
              <a:buNone/>
            </a:pPr>
            <a:r>
              <a:rPr lang="nl-NL" sz="1700" noProof="1">
                <a:solidFill>
                  <a:srgbClr val="35526F"/>
                </a:solidFill>
                <a:latin typeface="Barlow" pitchFamily="34" charset="0"/>
              </a:rPr>
              <a:t>Diep, breed of achteruit: we beslissen meteen.</a:t>
            </a:r>
          </a:p>
          <a:p>
            <a:pPr marL="0" indent="0" algn="l">
              <a:lnSpc>
                <a:spcPct val="112000"/>
              </a:lnSpc>
              <a:spcAft>
                <a:spcPts val="1100"/>
              </a:spcAft>
              <a:buNone/>
            </a:pPr>
            <a:r>
              <a:rPr lang="nl-NL" sz="1700" i="1" noProof="1">
                <a:solidFill>
                  <a:srgbClr val="06478D"/>
                </a:solidFill>
                <a:latin typeface="Barlow" pitchFamily="34" charset="0"/>
              </a:rPr>
              <a:t>Moment 2 en 4 duren maar een paar seconden. Daar worden de meeste goals gemaakt én weggegeven. Daarom krijgen ze in dit plan evenveel plaats als de andere twee.</a:t>
            </a:r>
          </a:p>
        </p:txBody>
      </p:sp>
    </p:spTree>
    <p:extLst>
      <p:ext uri="{BB962C8B-B14F-4D97-AF65-F5344CB8AC3E}">
        <p14:creationId xmlns:p14="http://schemas.microsoft.com/office/powerpoint/2010/main" val="2290088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86AF4-DD51-1A7A-8895-BFC45A46AAAE}"/>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88B36FD9-A2FB-C6B3-B482-265F5B131D68}"/>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05AB1942-822A-75E7-D569-ADA62A2348FC}"/>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1184D8C2-BB05-B425-DA7F-DAE6E9ADDD32}"/>
              </a:ext>
            </a:extLst>
          </p:cNvPr>
          <p:cNvSpPr/>
          <p:nvPr/>
        </p:nvSpPr>
        <p:spPr>
          <a:xfrm>
            <a:off x="9130427" y="935717"/>
            <a:ext cx="8750841" cy="323850"/>
          </a:xfrm>
          <a:prstGeom prst="rect">
            <a:avLst/>
          </a:prstGeom>
          <a:noFill/>
          <a:ln/>
        </p:spPr>
        <p:txBody>
          <a:bodyPr wrap="square" lIns="25400" tIns="25400" rIns="25400" bIns="25400" rtlCol="0" anchor="t">
            <a:noAutofit/>
          </a:bodyPr>
          <a:lstStyle/>
          <a:p>
            <a:pPr marL="0" indent="0" algn="l">
              <a:buNone/>
            </a:pPr>
            <a:r>
              <a:rPr lang="en-BE" sz="1800" b="1" kern="0" spc="360" noProof="1">
                <a:solidFill>
                  <a:srgbClr val="B62C17"/>
                </a:solidFill>
                <a:latin typeface="Outfit" pitchFamily="34" charset="0"/>
                <a:ea typeface="Outfit" pitchFamily="34" charset="-122"/>
                <a:cs typeface="Outfit" pitchFamily="34" charset="-120"/>
              </a:rPr>
              <a:t>Onze vorm</a:t>
            </a:r>
          </a:p>
        </p:txBody>
      </p:sp>
      <p:sp>
        <p:nvSpPr>
          <p:cNvPr id="6" name="Text 3">
            <a:extLst>
              <a:ext uri="{FF2B5EF4-FFF2-40B4-BE49-F238E27FC236}">
                <a16:creationId xmlns:a16="http://schemas.microsoft.com/office/drawing/2014/main" id="{55DB7DCB-304F-D377-65CC-13D3311A6F07}"/>
              </a:ext>
            </a:extLst>
          </p:cNvPr>
          <p:cNvSpPr/>
          <p:nvPr/>
        </p:nvSpPr>
        <p:spPr>
          <a:xfrm>
            <a:off x="9130427" y="1431017"/>
            <a:ext cx="8193969" cy="1340941"/>
          </a:xfrm>
          <a:prstGeom prst="rect">
            <a:avLst/>
          </a:prstGeom>
          <a:noFill/>
          <a:ln/>
        </p:spPr>
        <p:txBody>
          <a:bodyPr wrap="square" lIns="25400" tIns="25400" rIns="25400" bIns="25400" rtlCol="0" anchor="t">
            <a:no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Onze opstelling</a:t>
            </a:r>
          </a:p>
        </p:txBody>
      </p:sp>
      <p:sp>
        <p:nvSpPr>
          <p:cNvPr id="7" name="Text 4">
            <a:extLst>
              <a:ext uri="{FF2B5EF4-FFF2-40B4-BE49-F238E27FC236}">
                <a16:creationId xmlns:a16="http://schemas.microsoft.com/office/drawing/2014/main" id="{DA115D91-408F-58CC-AF51-7F02E7A7DDCF}"/>
              </a:ext>
            </a:extLst>
          </p:cNvPr>
          <p:cNvSpPr/>
          <p:nvPr/>
        </p:nvSpPr>
        <p:spPr>
          <a:xfrm>
            <a:off x="9130427" y="3019607"/>
            <a:ext cx="6278880" cy="6159562"/>
          </a:xfrm>
          <a:prstGeom prst="rect">
            <a:avLst/>
          </a:prstGeom>
          <a:noFill/>
          <a:ln/>
        </p:spPr>
        <p:txBody>
          <a:bodyPr wrap="square" lIns="25400" tIns="25400" rIns="25400" bIns="25400" rtlCol="0" anchor="t">
            <a:noAutofit/>
          </a:bodyPr>
          <a:lstStyle/>
          <a:p>
            <a:pPr marL="0" indent="0" algn="l">
              <a:lnSpc>
                <a:spcPct val="112000"/>
              </a:lnSpc>
              <a:spcAft>
                <a:spcPts val="1100"/>
              </a:spcAft>
              <a:buNone/>
            </a:pPr>
            <a:r>
              <a:rPr lang="nl-NL" sz="1800" noProof="1">
                <a:solidFill>
                  <a:srgbClr val="35526F"/>
                </a:solidFill>
                <a:latin typeface="Barlow" pitchFamily="34" charset="0"/>
              </a:rPr>
              <a:t>We spelen 433: vier verdedigers, drie middenvelders, drie aanvallers. Achterin staan we in een ruit, met een libero als vrije man.</a:t>
            </a:r>
          </a:p>
          <a:p>
            <a:pPr marL="0" indent="0" algn="l">
              <a:lnSpc>
                <a:spcPct val="112000"/>
              </a:lnSpc>
              <a:spcAft>
                <a:spcPts val="300"/>
              </a:spcAft>
              <a:buNone/>
            </a:pPr>
            <a:r>
              <a:rPr lang="nl-NL" sz="1800" b="1" noProof="1">
                <a:solidFill>
                  <a:srgbClr val="B62C17"/>
                </a:solidFill>
                <a:latin typeface="Barlow" pitchFamily="34" charset="0"/>
              </a:rPr>
              <a:t>Twee dingen om te onthouden</a:t>
            </a:r>
          </a:p>
          <a:p>
            <a:pPr marL="0" indent="0" algn="l">
              <a:lnSpc>
                <a:spcPct val="112000"/>
              </a:lnSpc>
              <a:spcAft>
                <a:spcPts val="1100"/>
              </a:spcAft>
              <a:buNone/>
            </a:pPr>
            <a:r>
              <a:rPr lang="nl-NL" sz="1800" noProof="1">
                <a:solidFill>
                  <a:srgbClr val="35526F"/>
                </a:solidFill>
                <a:latin typeface="Barlow" pitchFamily="34" charset="0"/>
              </a:rPr>
              <a:t>In niet-balbezit nemen we altijd de pijl-pijl-ruitvorm aan: aanvallers en middenvelders met de punt naar voor, de verdediging in een ruit.</a:t>
            </a:r>
          </a:p>
          <a:p>
            <a:pPr marL="0" indent="0" algn="l">
              <a:lnSpc>
                <a:spcPct val="112000"/>
              </a:lnSpc>
              <a:spcAft>
                <a:spcPts val="1400"/>
              </a:spcAft>
              <a:buNone/>
            </a:pPr>
            <a:r>
              <a:rPr lang="nl-NL" sz="1800" noProof="1">
                <a:solidFill>
                  <a:srgbClr val="35526F"/>
                </a:solidFill>
                <a:latin typeface="Barlow" pitchFamily="34" charset="0"/>
              </a:rPr>
              <a:t>In balbezit is de vorm losser, maar we bestaan altijd uit deze drie linies.</a:t>
            </a:r>
          </a:p>
          <a:p>
            <a:pPr marL="0" indent="0" algn="l">
              <a:lnSpc>
                <a:spcPct val="112000"/>
              </a:lnSpc>
              <a:spcAft>
                <a:spcPts val="300"/>
              </a:spcAft>
              <a:buNone/>
            </a:pPr>
            <a:r>
              <a:rPr lang="nl-NL" sz="1800" b="1" noProof="1">
                <a:solidFill>
                  <a:srgbClr val="B62C17"/>
                </a:solidFill>
                <a:latin typeface="Barlow" pitchFamily="34" charset="0"/>
              </a:rPr>
              <a:t>De namen die je tegenkomt</a:t>
            </a:r>
          </a:p>
          <a:p>
            <a:pPr marL="0" indent="0" algn="l">
              <a:lnSpc>
                <a:spcPct val="112000"/>
              </a:lnSpc>
              <a:spcAft>
                <a:spcPts val="1100"/>
              </a:spcAft>
              <a:buNone/>
            </a:pPr>
            <a:r>
              <a:rPr lang="nl-NL" sz="1800" noProof="1">
                <a:solidFill>
                  <a:srgbClr val="35526F"/>
                </a:solidFill>
                <a:latin typeface="Barlow" pitchFamily="34" charset="0"/>
              </a:rPr>
              <a:t>Achterin: LV, RV, laatste man en libero (LIB). Middenveld: LM, mid-mid en RM. Voorin: LA, spits en RA.</a:t>
            </a:r>
          </a:p>
        </p:txBody>
      </p:sp>
      <p:pic>
        <p:nvPicPr>
          <p:cNvPr id="2" name="Schermafbeelding 2023-05-23 om 10.16.24.png">
            <a:extLst>
              <a:ext uri="{FF2B5EF4-FFF2-40B4-BE49-F238E27FC236}">
                <a16:creationId xmlns:a16="http://schemas.microsoft.com/office/drawing/2014/main" id="{DC62794F-72E1-68E2-F655-D5BC8CF67EC5}"/>
              </a:ext>
            </a:extLst>
          </p:cNvPr>
          <p:cNvPicPr>
            <a:picLocks noChangeAspect="1"/>
          </p:cNvPicPr>
          <p:nvPr/>
        </p:nvPicPr>
        <p:blipFill>
          <a:blip r:embed="rId2"/>
          <a:stretch>
            <a:fillRect/>
          </a:stretch>
        </p:blipFill>
        <p:spPr>
          <a:xfrm rot="16200000">
            <a:off x="-656472" y="2918560"/>
            <a:ext cx="8676699" cy="4711013"/>
          </a:xfrm>
          <a:prstGeom prst="rect">
            <a:avLst/>
          </a:prstGeom>
          <a:ln w="12700" cap="flat">
            <a:noFill/>
            <a:miter lim="400000"/>
          </a:ln>
          <a:effectLst/>
        </p:spPr>
      </p:pic>
      <p:sp>
        <p:nvSpPr>
          <p:cNvPr id="12" name="Cirkel">
            <a:extLst>
              <a:ext uri="{FF2B5EF4-FFF2-40B4-BE49-F238E27FC236}">
                <a16:creationId xmlns:a16="http://schemas.microsoft.com/office/drawing/2014/main" id="{418296BC-CDB7-5F9E-C96A-FEBBBBEE376F}"/>
              </a:ext>
            </a:extLst>
          </p:cNvPr>
          <p:cNvSpPr/>
          <p:nvPr/>
        </p:nvSpPr>
        <p:spPr>
          <a:xfrm>
            <a:off x="3593854" y="3332687"/>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4" name="Cirkel">
            <a:extLst>
              <a:ext uri="{FF2B5EF4-FFF2-40B4-BE49-F238E27FC236}">
                <a16:creationId xmlns:a16="http://schemas.microsoft.com/office/drawing/2014/main" id="{6CACD1D1-3657-872D-85AB-39CC9B4263CA}"/>
              </a:ext>
            </a:extLst>
          </p:cNvPr>
          <p:cNvSpPr/>
          <p:nvPr/>
        </p:nvSpPr>
        <p:spPr>
          <a:xfrm>
            <a:off x="2553698" y="3815124"/>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6" name="Cirkel">
            <a:extLst>
              <a:ext uri="{FF2B5EF4-FFF2-40B4-BE49-F238E27FC236}">
                <a16:creationId xmlns:a16="http://schemas.microsoft.com/office/drawing/2014/main" id="{DDA12706-AD15-A569-7040-475A18A774BF}"/>
              </a:ext>
            </a:extLst>
          </p:cNvPr>
          <p:cNvSpPr/>
          <p:nvPr/>
        </p:nvSpPr>
        <p:spPr>
          <a:xfrm>
            <a:off x="4581432" y="3815124"/>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7" name="Cirkel">
            <a:extLst>
              <a:ext uri="{FF2B5EF4-FFF2-40B4-BE49-F238E27FC236}">
                <a16:creationId xmlns:a16="http://schemas.microsoft.com/office/drawing/2014/main" id="{435DEDA5-127F-2687-9A32-7206092F4889}"/>
              </a:ext>
            </a:extLst>
          </p:cNvPr>
          <p:cNvSpPr/>
          <p:nvPr/>
        </p:nvSpPr>
        <p:spPr>
          <a:xfrm>
            <a:off x="3593856" y="4853978"/>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8" name="Cirkel">
            <a:extLst>
              <a:ext uri="{FF2B5EF4-FFF2-40B4-BE49-F238E27FC236}">
                <a16:creationId xmlns:a16="http://schemas.microsoft.com/office/drawing/2014/main" id="{7AE4D663-71D8-967B-662C-FE5D921BDABE}"/>
              </a:ext>
            </a:extLst>
          </p:cNvPr>
          <p:cNvSpPr/>
          <p:nvPr/>
        </p:nvSpPr>
        <p:spPr>
          <a:xfrm>
            <a:off x="3593855" y="8161872"/>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9" name="Cirkel">
            <a:extLst>
              <a:ext uri="{FF2B5EF4-FFF2-40B4-BE49-F238E27FC236}">
                <a16:creationId xmlns:a16="http://schemas.microsoft.com/office/drawing/2014/main" id="{82137D8A-3AFB-971E-FB7B-CF019F5680E8}"/>
              </a:ext>
            </a:extLst>
          </p:cNvPr>
          <p:cNvSpPr/>
          <p:nvPr/>
        </p:nvSpPr>
        <p:spPr>
          <a:xfrm>
            <a:off x="4841443" y="7490370"/>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0" name="Cirkel">
            <a:extLst>
              <a:ext uri="{FF2B5EF4-FFF2-40B4-BE49-F238E27FC236}">
                <a16:creationId xmlns:a16="http://schemas.microsoft.com/office/drawing/2014/main" id="{FFB556B5-9E1A-F5AD-4F7D-208FE6627C63}"/>
              </a:ext>
            </a:extLst>
          </p:cNvPr>
          <p:cNvSpPr/>
          <p:nvPr/>
        </p:nvSpPr>
        <p:spPr>
          <a:xfrm>
            <a:off x="2271335" y="7554171"/>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2" name="Cirkel">
            <a:extLst>
              <a:ext uri="{FF2B5EF4-FFF2-40B4-BE49-F238E27FC236}">
                <a16:creationId xmlns:a16="http://schemas.microsoft.com/office/drawing/2014/main" id="{FA6A7963-2926-9843-001E-E9D9233A3462}"/>
              </a:ext>
            </a:extLst>
          </p:cNvPr>
          <p:cNvSpPr/>
          <p:nvPr/>
        </p:nvSpPr>
        <p:spPr>
          <a:xfrm>
            <a:off x="2553697" y="5575579"/>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3" name="Cirkel">
            <a:extLst>
              <a:ext uri="{FF2B5EF4-FFF2-40B4-BE49-F238E27FC236}">
                <a16:creationId xmlns:a16="http://schemas.microsoft.com/office/drawing/2014/main" id="{D087F529-765D-B606-C168-9AEBF07992F6}"/>
              </a:ext>
            </a:extLst>
          </p:cNvPr>
          <p:cNvSpPr/>
          <p:nvPr/>
        </p:nvSpPr>
        <p:spPr>
          <a:xfrm>
            <a:off x="3593854" y="6685871"/>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6" name="Cirkel">
            <a:extLst>
              <a:ext uri="{FF2B5EF4-FFF2-40B4-BE49-F238E27FC236}">
                <a16:creationId xmlns:a16="http://schemas.microsoft.com/office/drawing/2014/main" id="{79CC9105-DE66-2014-4B04-FE9C39C624E4}"/>
              </a:ext>
            </a:extLst>
          </p:cNvPr>
          <p:cNvSpPr/>
          <p:nvPr/>
        </p:nvSpPr>
        <p:spPr>
          <a:xfrm>
            <a:off x="4647443" y="5641356"/>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cxnSp>
        <p:nvCxnSpPr>
          <p:cNvPr id="36" name="Straight Connector 35">
            <a:extLst>
              <a:ext uri="{FF2B5EF4-FFF2-40B4-BE49-F238E27FC236}">
                <a16:creationId xmlns:a16="http://schemas.microsoft.com/office/drawing/2014/main" id="{036B331A-E64A-B8BA-21CC-9BC6220FC1F2}"/>
              </a:ext>
            </a:extLst>
          </p:cNvPr>
          <p:cNvCxnSpPr>
            <a:cxnSpLocks/>
            <a:stCxn id="14" idx="6"/>
            <a:endCxn id="12" idx="3"/>
          </p:cNvCxnSpPr>
          <p:nvPr/>
        </p:nvCxnSpPr>
        <p:spPr>
          <a:xfrm flipV="1">
            <a:off x="2769698" y="3517055"/>
            <a:ext cx="855788" cy="406069"/>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Connector 37">
            <a:extLst>
              <a:ext uri="{FF2B5EF4-FFF2-40B4-BE49-F238E27FC236}">
                <a16:creationId xmlns:a16="http://schemas.microsoft.com/office/drawing/2014/main" id="{A25627AF-5AAA-99CC-9652-B00887B60AE2}"/>
              </a:ext>
            </a:extLst>
          </p:cNvPr>
          <p:cNvCxnSpPr>
            <a:cxnSpLocks/>
            <a:stCxn id="12" idx="5"/>
          </p:cNvCxnSpPr>
          <p:nvPr/>
        </p:nvCxnSpPr>
        <p:spPr>
          <a:xfrm>
            <a:off x="3778222" y="3517055"/>
            <a:ext cx="803210" cy="365035"/>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2" name="Straight Connector 41">
            <a:extLst>
              <a:ext uri="{FF2B5EF4-FFF2-40B4-BE49-F238E27FC236}">
                <a16:creationId xmlns:a16="http://schemas.microsoft.com/office/drawing/2014/main" id="{C112824E-C8DD-E345-6241-4E8EB6B6BAC3}"/>
              </a:ext>
            </a:extLst>
          </p:cNvPr>
          <p:cNvCxnSpPr>
            <a:cxnSpLocks/>
            <a:stCxn id="17" idx="6"/>
            <a:endCxn id="26" idx="1"/>
          </p:cNvCxnSpPr>
          <p:nvPr/>
        </p:nvCxnSpPr>
        <p:spPr>
          <a:xfrm>
            <a:off x="3809856" y="4961978"/>
            <a:ext cx="869219" cy="71101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5" name="Straight Connector 44">
            <a:extLst>
              <a:ext uri="{FF2B5EF4-FFF2-40B4-BE49-F238E27FC236}">
                <a16:creationId xmlns:a16="http://schemas.microsoft.com/office/drawing/2014/main" id="{2C69C7E0-AD61-23EC-8155-874F3CC77B4E}"/>
              </a:ext>
            </a:extLst>
          </p:cNvPr>
          <p:cNvCxnSpPr>
            <a:cxnSpLocks/>
            <a:stCxn id="22" idx="7"/>
            <a:endCxn id="17" idx="2"/>
          </p:cNvCxnSpPr>
          <p:nvPr/>
        </p:nvCxnSpPr>
        <p:spPr>
          <a:xfrm flipV="1">
            <a:off x="2738065" y="4961978"/>
            <a:ext cx="855791" cy="645233"/>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8" name="Straight Connector 47">
            <a:extLst>
              <a:ext uri="{FF2B5EF4-FFF2-40B4-BE49-F238E27FC236}">
                <a16:creationId xmlns:a16="http://schemas.microsoft.com/office/drawing/2014/main" id="{F962AD18-31BA-0E02-E0BA-799842FF7091}"/>
              </a:ext>
            </a:extLst>
          </p:cNvPr>
          <p:cNvCxnSpPr>
            <a:cxnSpLocks/>
            <a:stCxn id="20" idx="7"/>
            <a:endCxn id="23" idx="3"/>
          </p:cNvCxnSpPr>
          <p:nvPr/>
        </p:nvCxnSpPr>
        <p:spPr>
          <a:xfrm flipV="1">
            <a:off x="2455703" y="6870239"/>
            <a:ext cx="1169783" cy="715564"/>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EF674413-8976-8CB4-2C0B-83F82AF0225F}"/>
              </a:ext>
            </a:extLst>
          </p:cNvPr>
          <p:cNvCxnSpPr>
            <a:cxnSpLocks/>
            <a:endCxn id="19" idx="1"/>
          </p:cNvCxnSpPr>
          <p:nvPr/>
        </p:nvCxnSpPr>
        <p:spPr>
          <a:xfrm>
            <a:off x="3809856" y="6870239"/>
            <a:ext cx="1063219" cy="651763"/>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4" name="Straight Connector 53">
            <a:extLst>
              <a:ext uri="{FF2B5EF4-FFF2-40B4-BE49-F238E27FC236}">
                <a16:creationId xmlns:a16="http://schemas.microsoft.com/office/drawing/2014/main" id="{71667D90-C130-0739-6997-97A4641417CF}"/>
              </a:ext>
            </a:extLst>
          </p:cNvPr>
          <p:cNvCxnSpPr>
            <a:cxnSpLocks/>
            <a:stCxn id="20" idx="5"/>
            <a:endCxn id="18" idx="2"/>
          </p:cNvCxnSpPr>
          <p:nvPr/>
        </p:nvCxnSpPr>
        <p:spPr>
          <a:xfrm>
            <a:off x="2455703" y="7738539"/>
            <a:ext cx="1138152" cy="531333"/>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7" name="Straight Connector 56">
            <a:extLst>
              <a:ext uri="{FF2B5EF4-FFF2-40B4-BE49-F238E27FC236}">
                <a16:creationId xmlns:a16="http://schemas.microsoft.com/office/drawing/2014/main" id="{0C9B91AC-3A18-1961-1726-DD35FD0F56CA}"/>
              </a:ext>
            </a:extLst>
          </p:cNvPr>
          <p:cNvCxnSpPr>
            <a:cxnSpLocks/>
            <a:stCxn id="18" idx="6"/>
            <a:endCxn id="19" idx="3"/>
          </p:cNvCxnSpPr>
          <p:nvPr/>
        </p:nvCxnSpPr>
        <p:spPr>
          <a:xfrm flipV="1">
            <a:off x="3809855" y="7674738"/>
            <a:ext cx="1063220" cy="595134"/>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Tekstvak 7">
            <a:extLst>
              <a:ext uri="{FF2B5EF4-FFF2-40B4-BE49-F238E27FC236}">
                <a16:creationId xmlns:a16="http://schemas.microsoft.com/office/drawing/2014/main" id="{2863EFB7-0A34-7572-A513-FFDAFEE570C5}"/>
              </a:ext>
            </a:extLst>
          </p:cNvPr>
          <p:cNvSpPr txBox="1"/>
          <p:nvPr/>
        </p:nvSpPr>
        <p:spPr>
          <a:xfrm>
            <a:off x="4503323" y="4010764"/>
            <a:ext cx="381836" cy="276999"/>
          </a:xfrm>
          <a:prstGeom prst="rect">
            <a:avLst/>
          </a:prstGeom>
          <a:noFill/>
        </p:spPr>
        <p:txBody>
          <a:bodyPr wrap="none" rtlCol="0">
            <a:spAutoFit/>
          </a:bodyPr>
          <a:lstStyle/>
          <a:p>
            <a:r>
              <a:rPr lang="nl-NL" sz="1200" b="1" dirty="0">
                <a:solidFill>
                  <a:schemeClr val="tx2"/>
                </a:solidFill>
              </a:rPr>
              <a:t>RA</a:t>
            </a:r>
            <a:endParaRPr lang="nl-BE" sz="1200" b="1" dirty="0">
              <a:solidFill>
                <a:schemeClr val="tx2"/>
              </a:solidFill>
            </a:endParaRPr>
          </a:p>
        </p:txBody>
      </p:sp>
      <p:sp>
        <p:nvSpPr>
          <p:cNvPr id="10" name="Tekstvak 9">
            <a:extLst>
              <a:ext uri="{FF2B5EF4-FFF2-40B4-BE49-F238E27FC236}">
                <a16:creationId xmlns:a16="http://schemas.microsoft.com/office/drawing/2014/main" id="{64C80DEF-EFE4-76B2-EEC8-AB5936C32753}"/>
              </a:ext>
            </a:extLst>
          </p:cNvPr>
          <p:cNvSpPr txBox="1"/>
          <p:nvPr/>
        </p:nvSpPr>
        <p:spPr>
          <a:xfrm>
            <a:off x="2475588" y="4042159"/>
            <a:ext cx="375424" cy="276999"/>
          </a:xfrm>
          <a:prstGeom prst="rect">
            <a:avLst/>
          </a:prstGeom>
          <a:noFill/>
        </p:spPr>
        <p:txBody>
          <a:bodyPr wrap="none" rtlCol="0">
            <a:spAutoFit/>
          </a:bodyPr>
          <a:lstStyle/>
          <a:p>
            <a:r>
              <a:rPr lang="nl-NL" sz="1200" b="1" dirty="0">
                <a:solidFill>
                  <a:schemeClr val="tx2"/>
                </a:solidFill>
              </a:rPr>
              <a:t>LA</a:t>
            </a:r>
            <a:endParaRPr lang="nl-BE" sz="1200" b="1" dirty="0">
              <a:solidFill>
                <a:schemeClr val="tx2"/>
              </a:solidFill>
            </a:endParaRPr>
          </a:p>
        </p:txBody>
      </p:sp>
      <p:sp>
        <p:nvSpPr>
          <p:cNvPr id="13" name="Tekstvak 12">
            <a:extLst>
              <a:ext uri="{FF2B5EF4-FFF2-40B4-BE49-F238E27FC236}">
                <a16:creationId xmlns:a16="http://schemas.microsoft.com/office/drawing/2014/main" id="{6BCECA25-65A7-92DD-5832-0A0779AE759D}"/>
              </a:ext>
            </a:extLst>
          </p:cNvPr>
          <p:cNvSpPr txBox="1"/>
          <p:nvPr/>
        </p:nvSpPr>
        <p:spPr>
          <a:xfrm>
            <a:off x="3409947" y="3616962"/>
            <a:ext cx="583814" cy="276999"/>
          </a:xfrm>
          <a:prstGeom prst="rect">
            <a:avLst/>
          </a:prstGeom>
          <a:noFill/>
        </p:spPr>
        <p:txBody>
          <a:bodyPr wrap="none" rtlCol="0">
            <a:spAutoFit/>
          </a:bodyPr>
          <a:lstStyle/>
          <a:p>
            <a:r>
              <a:rPr lang="nl-NL" sz="1200" b="1" dirty="0">
                <a:solidFill>
                  <a:schemeClr val="tx2"/>
                </a:solidFill>
              </a:rPr>
              <a:t>SPITS</a:t>
            </a:r>
            <a:endParaRPr lang="nl-BE" sz="1200" b="1" dirty="0">
              <a:solidFill>
                <a:schemeClr val="tx2"/>
              </a:solidFill>
            </a:endParaRPr>
          </a:p>
        </p:txBody>
      </p:sp>
      <p:sp>
        <p:nvSpPr>
          <p:cNvPr id="21" name="Tekstvak 20">
            <a:extLst>
              <a:ext uri="{FF2B5EF4-FFF2-40B4-BE49-F238E27FC236}">
                <a16:creationId xmlns:a16="http://schemas.microsoft.com/office/drawing/2014/main" id="{E6C634D4-6788-48E4-18E6-075CF771CB31}"/>
              </a:ext>
            </a:extLst>
          </p:cNvPr>
          <p:cNvSpPr txBox="1"/>
          <p:nvPr/>
        </p:nvSpPr>
        <p:spPr>
          <a:xfrm>
            <a:off x="2475588" y="5869541"/>
            <a:ext cx="383438" cy="276999"/>
          </a:xfrm>
          <a:prstGeom prst="rect">
            <a:avLst/>
          </a:prstGeom>
          <a:noFill/>
        </p:spPr>
        <p:txBody>
          <a:bodyPr wrap="none" rtlCol="0">
            <a:spAutoFit/>
          </a:bodyPr>
          <a:lstStyle/>
          <a:p>
            <a:r>
              <a:rPr lang="nl-NL" sz="1200" b="1" dirty="0">
                <a:solidFill>
                  <a:schemeClr val="tx2"/>
                </a:solidFill>
              </a:rPr>
              <a:t>LM</a:t>
            </a:r>
            <a:endParaRPr lang="nl-BE" sz="1200" b="1" dirty="0">
              <a:solidFill>
                <a:schemeClr val="tx2"/>
              </a:solidFill>
            </a:endParaRPr>
          </a:p>
        </p:txBody>
      </p:sp>
      <p:sp>
        <p:nvSpPr>
          <p:cNvPr id="25" name="Tekstvak 24">
            <a:extLst>
              <a:ext uri="{FF2B5EF4-FFF2-40B4-BE49-F238E27FC236}">
                <a16:creationId xmlns:a16="http://schemas.microsoft.com/office/drawing/2014/main" id="{9BE2879B-E776-11C5-31D7-0C020330E30E}"/>
              </a:ext>
            </a:extLst>
          </p:cNvPr>
          <p:cNvSpPr txBox="1"/>
          <p:nvPr/>
        </p:nvSpPr>
        <p:spPr>
          <a:xfrm>
            <a:off x="3333003" y="4558235"/>
            <a:ext cx="737702" cy="276999"/>
          </a:xfrm>
          <a:prstGeom prst="rect">
            <a:avLst/>
          </a:prstGeom>
          <a:noFill/>
        </p:spPr>
        <p:txBody>
          <a:bodyPr wrap="none" rtlCol="0">
            <a:spAutoFit/>
          </a:bodyPr>
          <a:lstStyle/>
          <a:p>
            <a:r>
              <a:rPr lang="nl-NL" sz="1200" b="1" dirty="0">
                <a:solidFill>
                  <a:schemeClr val="tx2"/>
                </a:solidFill>
              </a:rPr>
              <a:t>MID-MID</a:t>
            </a:r>
            <a:endParaRPr lang="nl-BE" sz="1200" b="1" dirty="0">
              <a:solidFill>
                <a:schemeClr val="tx2"/>
              </a:solidFill>
            </a:endParaRPr>
          </a:p>
        </p:txBody>
      </p:sp>
      <p:sp>
        <p:nvSpPr>
          <p:cNvPr id="28" name="Tekstvak 27">
            <a:extLst>
              <a:ext uri="{FF2B5EF4-FFF2-40B4-BE49-F238E27FC236}">
                <a16:creationId xmlns:a16="http://schemas.microsoft.com/office/drawing/2014/main" id="{46AC7793-5D7C-32DB-791C-A6CBEE5AA94A}"/>
              </a:ext>
            </a:extLst>
          </p:cNvPr>
          <p:cNvSpPr txBox="1"/>
          <p:nvPr/>
        </p:nvSpPr>
        <p:spPr>
          <a:xfrm>
            <a:off x="4563724" y="5883441"/>
            <a:ext cx="389850" cy="276999"/>
          </a:xfrm>
          <a:prstGeom prst="rect">
            <a:avLst/>
          </a:prstGeom>
          <a:noFill/>
        </p:spPr>
        <p:txBody>
          <a:bodyPr wrap="none" rtlCol="0">
            <a:spAutoFit/>
          </a:bodyPr>
          <a:lstStyle/>
          <a:p>
            <a:r>
              <a:rPr lang="nl-NL" sz="1200" b="1" dirty="0">
                <a:solidFill>
                  <a:schemeClr val="tx2"/>
                </a:solidFill>
              </a:rPr>
              <a:t>RM</a:t>
            </a:r>
            <a:endParaRPr lang="nl-BE" sz="1200" b="1" dirty="0">
              <a:solidFill>
                <a:schemeClr val="tx2"/>
              </a:solidFill>
            </a:endParaRPr>
          </a:p>
        </p:txBody>
      </p:sp>
      <p:sp>
        <p:nvSpPr>
          <p:cNvPr id="30" name="Tekstvak 29">
            <a:extLst>
              <a:ext uri="{FF2B5EF4-FFF2-40B4-BE49-F238E27FC236}">
                <a16:creationId xmlns:a16="http://schemas.microsoft.com/office/drawing/2014/main" id="{D2F5B1AA-337B-AF56-E7CC-35E68465CD86}"/>
              </a:ext>
            </a:extLst>
          </p:cNvPr>
          <p:cNvSpPr txBox="1"/>
          <p:nvPr/>
        </p:nvSpPr>
        <p:spPr>
          <a:xfrm>
            <a:off x="3477334" y="6369066"/>
            <a:ext cx="409086" cy="276999"/>
          </a:xfrm>
          <a:prstGeom prst="rect">
            <a:avLst/>
          </a:prstGeom>
          <a:noFill/>
        </p:spPr>
        <p:txBody>
          <a:bodyPr wrap="none" rtlCol="0">
            <a:spAutoFit/>
          </a:bodyPr>
          <a:lstStyle/>
          <a:p>
            <a:r>
              <a:rPr lang="nl-NL" sz="1200" b="1" dirty="0">
                <a:solidFill>
                  <a:schemeClr val="tx2"/>
                </a:solidFill>
              </a:rPr>
              <a:t>LIB</a:t>
            </a:r>
            <a:endParaRPr lang="nl-BE" sz="1200" b="1" dirty="0">
              <a:solidFill>
                <a:schemeClr val="tx2"/>
              </a:solidFill>
            </a:endParaRPr>
          </a:p>
        </p:txBody>
      </p:sp>
      <p:sp>
        <p:nvSpPr>
          <p:cNvPr id="32" name="Tekstvak 31">
            <a:extLst>
              <a:ext uri="{FF2B5EF4-FFF2-40B4-BE49-F238E27FC236}">
                <a16:creationId xmlns:a16="http://schemas.microsoft.com/office/drawing/2014/main" id="{43F26365-B111-5851-5BB5-185C58CEC495}"/>
              </a:ext>
            </a:extLst>
          </p:cNvPr>
          <p:cNvSpPr txBox="1"/>
          <p:nvPr/>
        </p:nvSpPr>
        <p:spPr>
          <a:xfrm>
            <a:off x="2179013" y="7784407"/>
            <a:ext cx="369012" cy="276999"/>
          </a:xfrm>
          <a:prstGeom prst="rect">
            <a:avLst/>
          </a:prstGeom>
          <a:noFill/>
        </p:spPr>
        <p:txBody>
          <a:bodyPr wrap="none" rtlCol="0">
            <a:spAutoFit/>
          </a:bodyPr>
          <a:lstStyle/>
          <a:p>
            <a:r>
              <a:rPr lang="nl-NL" sz="1200" b="1" dirty="0">
                <a:solidFill>
                  <a:schemeClr val="tx2"/>
                </a:solidFill>
              </a:rPr>
              <a:t>LV</a:t>
            </a:r>
            <a:endParaRPr lang="nl-BE" sz="1200" b="1" dirty="0">
              <a:solidFill>
                <a:schemeClr val="tx2"/>
              </a:solidFill>
            </a:endParaRPr>
          </a:p>
        </p:txBody>
      </p:sp>
      <p:sp>
        <p:nvSpPr>
          <p:cNvPr id="34" name="Tekstvak 33">
            <a:extLst>
              <a:ext uri="{FF2B5EF4-FFF2-40B4-BE49-F238E27FC236}">
                <a16:creationId xmlns:a16="http://schemas.microsoft.com/office/drawing/2014/main" id="{2BF3D125-80B4-E9FF-5531-20F88D2923CC}"/>
              </a:ext>
            </a:extLst>
          </p:cNvPr>
          <p:cNvSpPr txBox="1"/>
          <p:nvPr/>
        </p:nvSpPr>
        <p:spPr>
          <a:xfrm>
            <a:off x="4773112" y="7766446"/>
            <a:ext cx="375424" cy="276999"/>
          </a:xfrm>
          <a:prstGeom prst="rect">
            <a:avLst/>
          </a:prstGeom>
          <a:noFill/>
        </p:spPr>
        <p:txBody>
          <a:bodyPr wrap="none" rtlCol="0">
            <a:spAutoFit/>
          </a:bodyPr>
          <a:lstStyle/>
          <a:p>
            <a:r>
              <a:rPr lang="nl-NL" sz="1200" b="1" dirty="0">
                <a:solidFill>
                  <a:schemeClr val="tx2"/>
                </a:solidFill>
              </a:rPr>
              <a:t>RV</a:t>
            </a:r>
            <a:endParaRPr lang="nl-BE" sz="1200" b="1" dirty="0">
              <a:solidFill>
                <a:schemeClr val="tx2"/>
              </a:solidFill>
            </a:endParaRPr>
          </a:p>
        </p:txBody>
      </p:sp>
      <p:sp>
        <p:nvSpPr>
          <p:cNvPr id="39" name="Tekstvak 38">
            <a:extLst>
              <a:ext uri="{FF2B5EF4-FFF2-40B4-BE49-F238E27FC236}">
                <a16:creationId xmlns:a16="http://schemas.microsoft.com/office/drawing/2014/main" id="{98260593-E74F-EEDD-F08D-E67C76E0DF0E}"/>
              </a:ext>
            </a:extLst>
          </p:cNvPr>
          <p:cNvSpPr txBox="1"/>
          <p:nvPr/>
        </p:nvSpPr>
        <p:spPr>
          <a:xfrm>
            <a:off x="3681877" y="8368412"/>
            <a:ext cx="383438" cy="276999"/>
          </a:xfrm>
          <a:prstGeom prst="rect">
            <a:avLst/>
          </a:prstGeom>
          <a:noFill/>
        </p:spPr>
        <p:txBody>
          <a:bodyPr wrap="none" rtlCol="0">
            <a:spAutoFit/>
          </a:bodyPr>
          <a:lstStyle/>
          <a:p>
            <a:r>
              <a:rPr lang="nl-NL" sz="1200" b="1" dirty="0">
                <a:solidFill>
                  <a:schemeClr val="tx2"/>
                </a:solidFill>
              </a:rPr>
              <a:t>LM</a:t>
            </a:r>
            <a:endParaRPr lang="nl-BE" sz="1200" b="1" dirty="0">
              <a:solidFill>
                <a:schemeClr val="tx2"/>
              </a:solidFill>
            </a:endParaRPr>
          </a:p>
        </p:txBody>
      </p:sp>
    </p:spTree>
    <p:extLst>
      <p:ext uri="{BB962C8B-B14F-4D97-AF65-F5344CB8AC3E}">
        <p14:creationId xmlns:p14="http://schemas.microsoft.com/office/powerpoint/2010/main" val="1734323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7A55B-1B9B-3276-83FB-226790994FA7}"/>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586E4D67-3815-8BCB-97F4-1E7A198F3734}"/>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C5B16A72-E187-BC0D-68D3-EAD16FA6E444}"/>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F73482BC-AF23-B92B-CD27-625E5782A673}"/>
              </a:ext>
            </a:extLst>
          </p:cNvPr>
          <p:cNvSpPr/>
          <p:nvPr/>
        </p:nvSpPr>
        <p:spPr>
          <a:xfrm>
            <a:off x="9189689" y="933586"/>
            <a:ext cx="8750841" cy="323850"/>
          </a:xfrm>
          <a:prstGeom prst="rect">
            <a:avLst/>
          </a:prstGeom>
          <a:noFill/>
          <a:ln/>
        </p:spPr>
        <p:txBody>
          <a:bodyPr wrap="square" lIns="25400" tIns="25400" rIns="25400" bIns="25400" rtlCol="0" anchor="t">
            <a:noAutofit/>
          </a:bodyPr>
          <a:lstStyle/>
          <a:p>
            <a:pPr marL="0" indent="0" algn="l">
              <a:buNone/>
            </a:pPr>
            <a:r>
              <a:rPr lang="nl-NL" sz="1800" b="1" kern="0" spc="360" noProof="1">
                <a:solidFill>
                  <a:srgbClr val="B62C17"/>
                </a:solidFill>
                <a:latin typeface="Outfit" pitchFamily="34" charset="0"/>
                <a:ea typeface="Outfit" pitchFamily="34" charset="-122"/>
              </a:rPr>
              <a:t>Balbezit</a:t>
            </a:r>
          </a:p>
        </p:txBody>
      </p:sp>
      <p:sp>
        <p:nvSpPr>
          <p:cNvPr id="6" name="Text 3">
            <a:extLst>
              <a:ext uri="{FF2B5EF4-FFF2-40B4-BE49-F238E27FC236}">
                <a16:creationId xmlns:a16="http://schemas.microsoft.com/office/drawing/2014/main" id="{04B236CC-8698-970A-CC1C-111D2E50AB6C}"/>
              </a:ext>
            </a:extLst>
          </p:cNvPr>
          <p:cNvSpPr/>
          <p:nvPr/>
        </p:nvSpPr>
        <p:spPr>
          <a:xfrm>
            <a:off x="9189689" y="1569312"/>
            <a:ext cx="8193969" cy="887259"/>
          </a:xfrm>
          <a:prstGeom prst="rect">
            <a:avLst/>
          </a:prstGeom>
          <a:noFill/>
          <a:ln/>
        </p:spPr>
        <p:txBody>
          <a:bodyPr wrap="square" lIns="25400" tIns="25400" rIns="25400" bIns="25400" rtlCol="0" anchor="t">
            <a:noAutofit/>
          </a:bodyPr>
          <a:lstStyle/>
          <a:p>
            <a:pPr marL="0" indent="0" algn="l">
              <a:lnSpc>
                <a:spcPct val="95000"/>
              </a:lnSpc>
              <a:buNone/>
            </a:pPr>
            <a:r>
              <a:rPr lang="nl-NL" sz="5400" b="1" kern="0" spc="-108" noProof="1">
                <a:solidFill>
                  <a:srgbClr val="06478D"/>
                </a:solidFill>
                <a:latin typeface="Outfit" pitchFamily="34" charset="0"/>
                <a:ea typeface="Outfit" pitchFamily="34" charset="-122"/>
                <a:cs typeface="Outfit" pitchFamily="34" charset="-120"/>
              </a:rPr>
              <a:t>Zo starten we op</a:t>
            </a:r>
          </a:p>
        </p:txBody>
      </p:sp>
      <p:sp>
        <p:nvSpPr>
          <p:cNvPr id="7" name="Text 4">
            <a:extLst>
              <a:ext uri="{FF2B5EF4-FFF2-40B4-BE49-F238E27FC236}">
                <a16:creationId xmlns:a16="http://schemas.microsoft.com/office/drawing/2014/main" id="{27CBB0EA-55F7-9236-4CE0-F643519223D7}"/>
              </a:ext>
            </a:extLst>
          </p:cNvPr>
          <p:cNvSpPr/>
          <p:nvPr/>
        </p:nvSpPr>
        <p:spPr>
          <a:xfrm>
            <a:off x="9189689" y="2679597"/>
            <a:ext cx="8148279" cy="6863463"/>
          </a:xfrm>
          <a:prstGeom prst="rect">
            <a:avLst/>
          </a:prstGeom>
          <a:noFill/>
          <a:ln/>
        </p:spPr>
        <p:txBody>
          <a:bodyPr wrap="square" lIns="25400" tIns="25400" rIns="25400" bIns="25400" rtlCol="0" anchor="t">
            <a:noAutofit/>
          </a:bodyPr>
          <a:lstStyle/>
          <a:p>
            <a:pPr marL="0" indent="0" algn="l">
              <a:lnSpc>
                <a:spcPct val="112000"/>
              </a:lnSpc>
              <a:spcAft>
                <a:spcPts val="1100"/>
              </a:spcAft>
              <a:buNone/>
            </a:pPr>
            <a:r>
              <a:rPr lang="nl-NL" sz="1800" noProof="1">
                <a:solidFill>
                  <a:srgbClr val="35526F"/>
                </a:solidFill>
                <a:latin typeface="Barlow" pitchFamily="34" charset="0"/>
              </a:rPr>
              <a:t>Bij een outlet — uitverdedigen of een vrije slag achterin — laten we de ruit los en gaan we met vier op een lijn staan. Zo hebben we meer controle en meer aanspeelpunten rond hun press.</a:t>
            </a:r>
          </a:p>
          <a:p>
            <a:pPr marL="0" indent="0" algn="l">
              <a:lnSpc>
                <a:spcPct val="112000"/>
              </a:lnSpc>
              <a:spcAft>
                <a:spcPts val="300"/>
              </a:spcAft>
              <a:buNone/>
            </a:pPr>
            <a:r>
              <a:rPr lang="nl-NL" sz="1800" b="1" noProof="1">
                <a:solidFill>
                  <a:srgbClr val="B62C17"/>
                </a:solidFill>
                <a:latin typeface="Barlow" pitchFamily="34" charset="0"/>
              </a:rPr>
              <a:t>Wat jij moet weten</a:t>
            </a:r>
          </a:p>
          <a:p>
            <a:pPr marL="0" indent="0" algn="l">
              <a:lnSpc>
                <a:spcPct val="112000"/>
              </a:lnSpc>
              <a:spcAft>
                <a:spcPts val="500"/>
              </a:spcAft>
              <a:buNone/>
            </a:pPr>
            <a:r>
              <a:rPr lang="nl-NL" sz="1800" noProof="1">
                <a:solidFill>
                  <a:srgbClr val="35526F"/>
                </a:solidFill>
                <a:latin typeface="Barlow" pitchFamily="34" charset="0"/>
              </a:rPr>
              <a:t>De twee centrale verdedigers en de twee fullbacks vormen samen de back-4.</a:t>
            </a:r>
          </a:p>
          <a:p>
            <a:pPr marL="0" indent="0" algn="l">
              <a:lnSpc>
                <a:spcPct val="112000"/>
              </a:lnSpc>
              <a:spcAft>
                <a:spcPts val="500"/>
              </a:spcAft>
              <a:buNone/>
            </a:pPr>
            <a:r>
              <a:rPr lang="nl-NL" sz="1800" noProof="1">
                <a:solidFill>
                  <a:srgbClr val="35526F"/>
                </a:solidFill>
                <a:latin typeface="Barlow" pitchFamily="34" charset="0"/>
              </a:rPr>
              <a:t>De mid-mid zakt in als contact: hij is aanspeelbaar tussen de linies.</a:t>
            </a:r>
          </a:p>
          <a:p>
            <a:pPr marL="0" indent="0" algn="l">
              <a:lnSpc>
                <a:spcPct val="112000"/>
              </a:lnSpc>
              <a:spcAft>
                <a:spcPts val="1400"/>
              </a:spcAft>
              <a:buNone/>
            </a:pPr>
            <a:r>
              <a:rPr lang="nl-NL" sz="1800" noProof="1">
                <a:solidFill>
                  <a:srgbClr val="35526F"/>
                </a:solidFill>
                <a:latin typeface="Barlow" pitchFamily="34" charset="0"/>
              </a:rPr>
              <a:t>De spits zakt weg (lage spits), de twee andere aanvallers blijven hoog.</a:t>
            </a:r>
          </a:p>
          <a:p>
            <a:pPr marL="0" indent="0" algn="l">
              <a:lnSpc>
                <a:spcPct val="112000"/>
              </a:lnSpc>
              <a:spcAft>
                <a:spcPts val="1100"/>
              </a:spcAft>
              <a:buNone/>
            </a:pPr>
            <a:r>
              <a:rPr lang="nl-NL" sz="1800" i="1" noProof="1">
                <a:solidFill>
                  <a:srgbClr val="06478D"/>
                </a:solidFill>
                <a:latin typeface="Barlow" pitchFamily="34" charset="0"/>
              </a:rPr>
              <a:t>Tip: een outlet is georganiseerd, maar staat de tegenstander nog niet klaar, speel dan meteen door. Kijk eerst, dan pas de vaste vorm.</a:t>
            </a:r>
          </a:p>
        </p:txBody>
      </p:sp>
      <p:pic>
        <p:nvPicPr>
          <p:cNvPr id="15" name="Schermafbeelding 2023-05-23 om 10.16.24.png">
            <a:extLst>
              <a:ext uri="{FF2B5EF4-FFF2-40B4-BE49-F238E27FC236}">
                <a16:creationId xmlns:a16="http://schemas.microsoft.com/office/drawing/2014/main" id="{A4960BB1-3DC5-2727-5C39-9F9AED45F311}"/>
              </a:ext>
            </a:extLst>
          </p:cNvPr>
          <p:cNvPicPr>
            <a:picLocks noChangeAspect="1"/>
          </p:cNvPicPr>
          <p:nvPr/>
        </p:nvPicPr>
        <p:blipFill>
          <a:blip r:embed="rId2"/>
          <a:stretch>
            <a:fillRect/>
          </a:stretch>
        </p:blipFill>
        <p:spPr>
          <a:xfrm rot="16200000">
            <a:off x="-656472" y="2918560"/>
            <a:ext cx="8676699" cy="4711013"/>
          </a:xfrm>
          <a:prstGeom prst="rect">
            <a:avLst/>
          </a:prstGeom>
          <a:ln w="12700" cap="flat">
            <a:noFill/>
            <a:miter lim="400000"/>
          </a:ln>
          <a:effectLst/>
        </p:spPr>
      </p:pic>
      <p:sp>
        <p:nvSpPr>
          <p:cNvPr id="17" name="Cirkel">
            <a:extLst>
              <a:ext uri="{FF2B5EF4-FFF2-40B4-BE49-F238E27FC236}">
                <a16:creationId xmlns:a16="http://schemas.microsoft.com/office/drawing/2014/main" id="{5B9F6767-487A-578C-A999-3610A1DFA701}"/>
              </a:ext>
            </a:extLst>
          </p:cNvPr>
          <p:cNvSpPr/>
          <p:nvPr/>
        </p:nvSpPr>
        <p:spPr>
          <a:xfrm>
            <a:off x="3593853" y="4200194"/>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9" name="Cirkel">
            <a:extLst>
              <a:ext uri="{FF2B5EF4-FFF2-40B4-BE49-F238E27FC236}">
                <a16:creationId xmlns:a16="http://schemas.microsoft.com/office/drawing/2014/main" id="{5A54D7C0-FFCE-860D-AFF3-5DE3CA05DACB}"/>
              </a:ext>
            </a:extLst>
          </p:cNvPr>
          <p:cNvSpPr/>
          <p:nvPr/>
        </p:nvSpPr>
        <p:spPr>
          <a:xfrm>
            <a:off x="2412927" y="3533095"/>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1" name="Cirkel">
            <a:extLst>
              <a:ext uri="{FF2B5EF4-FFF2-40B4-BE49-F238E27FC236}">
                <a16:creationId xmlns:a16="http://schemas.microsoft.com/office/drawing/2014/main" id="{756A3B47-91B4-8B4A-2B5F-E55B0109311F}"/>
              </a:ext>
            </a:extLst>
          </p:cNvPr>
          <p:cNvSpPr/>
          <p:nvPr/>
        </p:nvSpPr>
        <p:spPr>
          <a:xfrm>
            <a:off x="4722203" y="3533095"/>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3" name="Cirkel">
            <a:extLst>
              <a:ext uri="{FF2B5EF4-FFF2-40B4-BE49-F238E27FC236}">
                <a16:creationId xmlns:a16="http://schemas.microsoft.com/office/drawing/2014/main" id="{85E75315-8803-87CB-214E-F2B91547B1A9}"/>
              </a:ext>
            </a:extLst>
          </p:cNvPr>
          <p:cNvSpPr/>
          <p:nvPr/>
        </p:nvSpPr>
        <p:spPr>
          <a:xfrm>
            <a:off x="3593856" y="6298550"/>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5" name="Cirkel">
            <a:extLst>
              <a:ext uri="{FF2B5EF4-FFF2-40B4-BE49-F238E27FC236}">
                <a16:creationId xmlns:a16="http://schemas.microsoft.com/office/drawing/2014/main" id="{D618746D-2962-9583-609D-840D5C608840}"/>
              </a:ext>
            </a:extLst>
          </p:cNvPr>
          <p:cNvSpPr/>
          <p:nvPr/>
        </p:nvSpPr>
        <p:spPr>
          <a:xfrm>
            <a:off x="4134033" y="7789628"/>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7" name="Cirkel">
            <a:extLst>
              <a:ext uri="{FF2B5EF4-FFF2-40B4-BE49-F238E27FC236}">
                <a16:creationId xmlns:a16="http://schemas.microsoft.com/office/drawing/2014/main" id="{1236BB8B-DA8F-9C65-B03B-B19A26F07709}"/>
              </a:ext>
            </a:extLst>
          </p:cNvPr>
          <p:cNvSpPr/>
          <p:nvPr/>
        </p:nvSpPr>
        <p:spPr>
          <a:xfrm>
            <a:off x="5462766" y="7208340"/>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9" name="Cirkel">
            <a:extLst>
              <a:ext uri="{FF2B5EF4-FFF2-40B4-BE49-F238E27FC236}">
                <a16:creationId xmlns:a16="http://schemas.microsoft.com/office/drawing/2014/main" id="{BD8104B9-ABF1-19D0-9561-1E76B4DC08C6}"/>
              </a:ext>
            </a:extLst>
          </p:cNvPr>
          <p:cNvSpPr/>
          <p:nvPr/>
        </p:nvSpPr>
        <p:spPr>
          <a:xfrm>
            <a:off x="1485889" y="7208341"/>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1" name="Cirkel">
            <a:extLst>
              <a:ext uri="{FF2B5EF4-FFF2-40B4-BE49-F238E27FC236}">
                <a16:creationId xmlns:a16="http://schemas.microsoft.com/office/drawing/2014/main" id="{AD9A33E3-87FD-2E06-A90F-9A4E0ED07FDB}"/>
              </a:ext>
            </a:extLst>
          </p:cNvPr>
          <p:cNvSpPr/>
          <p:nvPr/>
        </p:nvSpPr>
        <p:spPr>
          <a:xfrm>
            <a:off x="2553697" y="5575579"/>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3" name="Cirkel">
            <a:extLst>
              <a:ext uri="{FF2B5EF4-FFF2-40B4-BE49-F238E27FC236}">
                <a16:creationId xmlns:a16="http://schemas.microsoft.com/office/drawing/2014/main" id="{F6639727-C8AD-FCCD-CD1C-AFFABB6119D2}"/>
              </a:ext>
            </a:extLst>
          </p:cNvPr>
          <p:cNvSpPr/>
          <p:nvPr/>
        </p:nvSpPr>
        <p:spPr>
          <a:xfrm>
            <a:off x="2923306" y="7773647"/>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5" name="Cirkel">
            <a:extLst>
              <a:ext uri="{FF2B5EF4-FFF2-40B4-BE49-F238E27FC236}">
                <a16:creationId xmlns:a16="http://schemas.microsoft.com/office/drawing/2014/main" id="{39E7A9FD-EE79-E249-09B8-F35EECC090BF}"/>
              </a:ext>
            </a:extLst>
          </p:cNvPr>
          <p:cNvSpPr/>
          <p:nvPr/>
        </p:nvSpPr>
        <p:spPr>
          <a:xfrm>
            <a:off x="4647443" y="5641356"/>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cxnSp>
        <p:nvCxnSpPr>
          <p:cNvPr id="36" name="Straight Connector 35">
            <a:extLst>
              <a:ext uri="{FF2B5EF4-FFF2-40B4-BE49-F238E27FC236}">
                <a16:creationId xmlns:a16="http://schemas.microsoft.com/office/drawing/2014/main" id="{CE4D0800-FC54-DA87-476D-72A639DD2DDF}"/>
              </a:ext>
            </a:extLst>
          </p:cNvPr>
          <p:cNvCxnSpPr>
            <a:cxnSpLocks/>
            <a:stCxn id="19" idx="6"/>
            <a:endCxn id="17" idx="1"/>
          </p:cNvCxnSpPr>
          <p:nvPr/>
        </p:nvCxnSpPr>
        <p:spPr>
          <a:xfrm>
            <a:off x="2628927" y="3641095"/>
            <a:ext cx="996558" cy="590731"/>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a:extLst>
              <a:ext uri="{FF2B5EF4-FFF2-40B4-BE49-F238E27FC236}">
                <a16:creationId xmlns:a16="http://schemas.microsoft.com/office/drawing/2014/main" id="{EA4A5626-161C-A9EB-72FC-D0035F036899}"/>
              </a:ext>
            </a:extLst>
          </p:cNvPr>
          <p:cNvCxnSpPr>
            <a:cxnSpLocks/>
            <a:stCxn id="17" idx="7"/>
            <a:endCxn id="21" idx="2"/>
          </p:cNvCxnSpPr>
          <p:nvPr/>
        </p:nvCxnSpPr>
        <p:spPr>
          <a:xfrm flipV="1">
            <a:off x="3778221" y="3641095"/>
            <a:ext cx="943982" cy="590731"/>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Straight Connector 42">
            <a:extLst>
              <a:ext uri="{FF2B5EF4-FFF2-40B4-BE49-F238E27FC236}">
                <a16:creationId xmlns:a16="http://schemas.microsoft.com/office/drawing/2014/main" id="{4D4A45B5-53A4-83D3-026D-06F56937121B}"/>
              </a:ext>
            </a:extLst>
          </p:cNvPr>
          <p:cNvCxnSpPr>
            <a:cxnSpLocks/>
            <a:stCxn id="23" idx="7"/>
            <a:endCxn id="35" idx="2"/>
          </p:cNvCxnSpPr>
          <p:nvPr/>
        </p:nvCxnSpPr>
        <p:spPr>
          <a:xfrm flipV="1">
            <a:off x="3778224" y="5749356"/>
            <a:ext cx="869219" cy="580826"/>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7" name="Straight Connector 46">
            <a:extLst>
              <a:ext uri="{FF2B5EF4-FFF2-40B4-BE49-F238E27FC236}">
                <a16:creationId xmlns:a16="http://schemas.microsoft.com/office/drawing/2014/main" id="{24BFDC76-9A2B-AF63-ABDD-3CE8D955081B}"/>
              </a:ext>
            </a:extLst>
          </p:cNvPr>
          <p:cNvCxnSpPr>
            <a:cxnSpLocks/>
            <a:stCxn id="31" idx="5"/>
            <a:endCxn id="23" idx="1"/>
          </p:cNvCxnSpPr>
          <p:nvPr/>
        </p:nvCxnSpPr>
        <p:spPr>
          <a:xfrm>
            <a:off x="2738065" y="5759947"/>
            <a:ext cx="887423" cy="570235"/>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5CD8CB3A-D822-6199-8804-4F2CCED816FA}"/>
              </a:ext>
            </a:extLst>
          </p:cNvPr>
          <p:cNvCxnSpPr>
            <a:cxnSpLocks/>
            <a:stCxn id="25" idx="6"/>
            <a:endCxn id="27" idx="2"/>
          </p:cNvCxnSpPr>
          <p:nvPr/>
        </p:nvCxnSpPr>
        <p:spPr>
          <a:xfrm flipV="1">
            <a:off x="4350033" y="7316340"/>
            <a:ext cx="1112733" cy="581288"/>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4" name="Straight Connector 53">
            <a:extLst>
              <a:ext uri="{FF2B5EF4-FFF2-40B4-BE49-F238E27FC236}">
                <a16:creationId xmlns:a16="http://schemas.microsoft.com/office/drawing/2014/main" id="{4703E396-723B-B96C-6793-FAC57101956F}"/>
              </a:ext>
            </a:extLst>
          </p:cNvPr>
          <p:cNvCxnSpPr>
            <a:cxnSpLocks/>
            <a:stCxn id="33" idx="6"/>
            <a:endCxn id="25" idx="2"/>
          </p:cNvCxnSpPr>
          <p:nvPr/>
        </p:nvCxnSpPr>
        <p:spPr>
          <a:xfrm>
            <a:off x="3139306" y="7881647"/>
            <a:ext cx="994727" cy="15981"/>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8" name="Straight Connector 57">
            <a:extLst>
              <a:ext uri="{FF2B5EF4-FFF2-40B4-BE49-F238E27FC236}">
                <a16:creationId xmlns:a16="http://schemas.microsoft.com/office/drawing/2014/main" id="{8225765E-1A98-ABCA-285D-E273D8E13BE9}"/>
              </a:ext>
            </a:extLst>
          </p:cNvPr>
          <p:cNvCxnSpPr>
            <a:cxnSpLocks/>
            <a:stCxn id="29" idx="6"/>
            <a:endCxn id="33" idx="2"/>
          </p:cNvCxnSpPr>
          <p:nvPr/>
        </p:nvCxnSpPr>
        <p:spPr>
          <a:xfrm>
            <a:off x="1701889" y="7316341"/>
            <a:ext cx="1221417" cy="565306"/>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 name="Tekstvak 1">
            <a:extLst>
              <a:ext uri="{FF2B5EF4-FFF2-40B4-BE49-F238E27FC236}">
                <a16:creationId xmlns:a16="http://schemas.microsoft.com/office/drawing/2014/main" id="{3D11C440-9B7F-11B0-E681-BA126AC35FDC}"/>
              </a:ext>
            </a:extLst>
          </p:cNvPr>
          <p:cNvSpPr txBox="1"/>
          <p:nvPr/>
        </p:nvSpPr>
        <p:spPr>
          <a:xfrm>
            <a:off x="4633780" y="3752606"/>
            <a:ext cx="415498" cy="307777"/>
          </a:xfrm>
          <a:prstGeom prst="rect">
            <a:avLst/>
          </a:prstGeom>
          <a:noFill/>
        </p:spPr>
        <p:txBody>
          <a:bodyPr wrap="none" rtlCol="0">
            <a:spAutoFit/>
          </a:bodyPr>
          <a:lstStyle/>
          <a:p>
            <a:r>
              <a:rPr lang="nl-NL" sz="1400" b="1" dirty="0"/>
              <a:t>RA</a:t>
            </a:r>
            <a:endParaRPr lang="nl-BE" sz="1400" b="1" dirty="0"/>
          </a:p>
        </p:txBody>
      </p:sp>
      <p:sp>
        <p:nvSpPr>
          <p:cNvPr id="9" name="Tekstvak 8">
            <a:extLst>
              <a:ext uri="{FF2B5EF4-FFF2-40B4-BE49-F238E27FC236}">
                <a16:creationId xmlns:a16="http://schemas.microsoft.com/office/drawing/2014/main" id="{4A5108C6-6040-D9EA-A91C-8B80F4A52D39}"/>
              </a:ext>
            </a:extLst>
          </p:cNvPr>
          <p:cNvSpPr txBox="1"/>
          <p:nvPr/>
        </p:nvSpPr>
        <p:spPr>
          <a:xfrm>
            <a:off x="2310103" y="3743040"/>
            <a:ext cx="407484" cy="307777"/>
          </a:xfrm>
          <a:prstGeom prst="rect">
            <a:avLst/>
          </a:prstGeom>
          <a:noFill/>
        </p:spPr>
        <p:txBody>
          <a:bodyPr wrap="none" rtlCol="0">
            <a:spAutoFit/>
          </a:bodyPr>
          <a:lstStyle/>
          <a:p>
            <a:r>
              <a:rPr lang="nl-NL" sz="1400" b="1" dirty="0"/>
              <a:t>LA</a:t>
            </a:r>
            <a:endParaRPr lang="nl-BE" sz="1400" b="1" dirty="0"/>
          </a:p>
        </p:txBody>
      </p:sp>
      <p:sp>
        <p:nvSpPr>
          <p:cNvPr id="11" name="Tekstvak 10">
            <a:extLst>
              <a:ext uri="{FF2B5EF4-FFF2-40B4-BE49-F238E27FC236}">
                <a16:creationId xmlns:a16="http://schemas.microsoft.com/office/drawing/2014/main" id="{2CD5E7FE-0762-1F48-739A-2AFB8222416A}"/>
              </a:ext>
            </a:extLst>
          </p:cNvPr>
          <p:cNvSpPr txBox="1"/>
          <p:nvPr/>
        </p:nvSpPr>
        <p:spPr>
          <a:xfrm>
            <a:off x="3372275" y="4483148"/>
            <a:ext cx="659155" cy="307777"/>
          </a:xfrm>
          <a:prstGeom prst="rect">
            <a:avLst/>
          </a:prstGeom>
          <a:noFill/>
        </p:spPr>
        <p:txBody>
          <a:bodyPr wrap="none" rtlCol="0">
            <a:spAutoFit/>
          </a:bodyPr>
          <a:lstStyle/>
          <a:p>
            <a:r>
              <a:rPr lang="nl-NL" sz="1400" b="1" dirty="0"/>
              <a:t>SPITS</a:t>
            </a:r>
            <a:endParaRPr lang="nl-BE" sz="1400" b="1" dirty="0"/>
          </a:p>
        </p:txBody>
      </p:sp>
      <p:sp>
        <p:nvSpPr>
          <p:cNvPr id="13" name="Tekstvak 12">
            <a:extLst>
              <a:ext uri="{FF2B5EF4-FFF2-40B4-BE49-F238E27FC236}">
                <a16:creationId xmlns:a16="http://schemas.microsoft.com/office/drawing/2014/main" id="{54D6F4C7-73FB-29DA-086E-9A9FD13C622F}"/>
              </a:ext>
            </a:extLst>
          </p:cNvPr>
          <p:cNvSpPr txBox="1"/>
          <p:nvPr/>
        </p:nvSpPr>
        <p:spPr>
          <a:xfrm>
            <a:off x="4536432" y="5843840"/>
            <a:ext cx="423514" cy="307777"/>
          </a:xfrm>
          <a:prstGeom prst="rect">
            <a:avLst/>
          </a:prstGeom>
          <a:noFill/>
        </p:spPr>
        <p:txBody>
          <a:bodyPr wrap="none" rtlCol="0">
            <a:spAutoFit/>
          </a:bodyPr>
          <a:lstStyle/>
          <a:p>
            <a:r>
              <a:rPr lang="nl-NL" sz="1400" b="1" dirty="0"/>
              <a:t>RM</a:t>
            </a:r>
            <a:endParaRPr lang="nl-BE" sz="1400" b="1" dirty="0"/>
          </a:p>
        </p:txBody>
      </p:sp>
      <p:sp>
        <p:nvSpPr>
          <p:cNvPr id="16" name="Tekstvak 15">
            <a:extLst>
              <a:ext uri="{FF2B5EF4-FFF2-40B4-BE49-F238E27FC236}">
                <a16:creationId xmlns:a16="http://schemas.microsoft.com/office/drawing/2014/main" id="{91565A24-5418-0BC6-2A37-3A8B200CE1F6}"/>
              </a:ext>
            </a:extLst>
          </p:cNvPr>
          <p:cNvSpPr txBox="1"/>
          <p:nvPr/>
        </p:nvSpPr>
        <p:spPr>
          <a:xfrm>
            <a:off x="2429805" y="5803552"/>
            <a:ext cx="415498" cy="307777"/>
          </a:xfrm>
          <a:prstGeom prst="rect">
            <a:avLst/>
          </a:prstGeom>
          <a:noFill/>
        </p:spPr>
        <p:txBody>
          <a:bodyPr wrap="none" rtlCol="0">
            <a:spAutoFit/>
          </a:bodyPr>
          <a:lstStyle/>
          <a:p>
            <a:r>
              <a:rPr lang="nl-NL" sz="1400" b="1" dirty="0"/>
              <a:t>LM</a:t>
            </a:r>
            <a:endParaRPr lang="nl-BE" sz="1400" b="1" dirty="0"/>
          </a:p>
        </p:txBody>
      </p:sp>
      <p:sp>
        <p:nvSpPr>
          <p:cNvPr id="20" name="Tekstvak 19">
            <a:extLst>
              <a:ext uri="{FF2B5EF4-FFF2-40B4-BE49-F238E27FC236}">
                <a16:creationId xmlns:a16="http://schemas.microsoft.com/office/drawing/2014/main" id="{29ABEB10-7D3C-733C-16DD-7FC7E9F5CB30}"/>
              </a:ext>
            </a:extLst>
          </p:cNvPr>
          <p:cNvSpPr txBox="1"/>
          <p:nvPr/>
        </p:nvSpPr>
        <p:spPr>
          <a:xfrm>
            <a:off x="3353162" y="6527346"/>
            <a:ext cx="829073" cy="307777"/>
          </a:xfrm>
          <a:prstGeom prst="rect">
            <a:avLst/>
          </a:prstGeom>
          <a:noFill/>
        </p:spPr>
        <p:txBody>
          <a:bodyPr wrap="none" rtlCol="0">
            <a:spAutoFit/>
          </a:bodyPr>
          <a:lstStyle/>
          <a:p>
            <a:r>
              <a:rPr lang="nl-NL" sz="1400" b="1" dirty="0"/>
              <a:t>MID-MID</a:t>
            </a:r>
            <a:endParaRPr lang="nl-BE" sz="1400" b="1" dirty="0"/>
          </a:p>
        </p:txBody>
      </p:sp>
      <p:sp>
        <p:nvSpPr>
          <p:cNvPr id="26" name="Tekstvak 25">
            <a:extLst>
              <a:ext uri="{FF2B5EF4-FFF2-40B4-BE49-F238E27FC236}">
                <a16:creationId xmlns:a16="http://schemas.microsoft.com/office/drawing/2014/main" id="{765055B2-FAF1-5804-282C-C575CB6DCEB3}"/>
              </a:ext>
            </a:extLst>
          </p:cNvPr>
          <p:cNvSpPr txBox="1"/>
          <p:nvPr/>
        </p:nvSpPr>
        <p:spPr>
          <a:xfrm>
            <a:off x="1411105" y="7486048"/>
            <a:ext cx="399468" cy="307777"/>
          </a:xfrm>
          <a:prstGeom prst="rect">
            <a:avLst/>
          </a:prstGeom>
          <a:noFill/>
        </p:spPr>
        <p:txBody>
          <a:bodyPr wrap="none" rtlCol="0">
            <a:spAutoFit/>
          </a:bodyPr>
          <a:lstStyle/>
          <a:p>
            <a:r>
              <a:rPr lang="nl-NL" sz="1400" b="1" dirty="0"/>
              <a:t>LV</a:t>
            </a:r>
            <a:endParaRPr lang="nl-BE" sz="1400" b="1" dirty="0"/>
          </a:p>
        </p:txBody>
      </p:sp>
      <p:sp>
        <p:nvSpPr>
          <p:cNvPr id="30" name="Tekstvak 29">
            <a:extLst>
              <a:ext uri="{FF2B5EF4-FFF2-40B4-BE49-F238E27FC236}">
                <a16:creationId xmlns:a16="http://schemas.microsoft.com/office/drawing/2014/main" id="{C5E87373-1ED7-F72D-18C4-9398302AF3D3}"/>
              </a:ext>
            </a:extLst>
          </p:cNvPr>
          <p:cNvSpPr txBox="1"/>
          <p:nvPr/>
        </p:nvSpPr>
        <p:spPr>
          <a:xfrm>
            <a:off x="5367024" y="7468144"/>
            <a:ext cx="407484" cy="307777"/>
          </a:xfrm>
          <a:prstGeom prst="rect">
            <a:avLst/>
          </a:prstGeom>
          <a:noFill/>
        </p:spPr>
        <p:txBody>
          <a:bodyPr wrap="none" rtlCol="0">
            <a:spAutoFit/>
          </a:bodyPr>
          <a:lstStyle/>
          <a:p>
            <a:r>
              <a:rPr lang="nl-NL" sz="1400" b="1" dirty="0"/>
              <a:t>RV</a:t>
            </a:r>
            <a:endParaRPr lang="nl-BE" sz="1400" b="1" dirty="0"/>
          </a:p>
        </p:txBody>
      </p:sp>
      <p:sp>
        <p:nvSpPr>
          <p:cNvPr id="34" name="Tekstvak 33">
            <a:extLst>
              <a:ext uri="{FF2B5EF4-FFF2-40B4-BE49-F238E27FC236}">
                <a16:creationId xmlns:a16="http://schemas.microsoft.com/office/drawing/2014/main" id="{6BD3AEBA-8052-0C56-F04E-ED656649755F}"/>
              </a:ext>
            </a:extLst>
          </p:cNvPr>
          <p:cNvSpPr txBox="1"/>
          <p:nvPr/>
        </p:nvSpPr>
        <p:spPr>
          <a:xfrm>
            <a:off x="2707306" y="7473776"/>
            <a:ext cx="404278" cy="307777"/>
          </a:xfrm>
          <a:prstGeom prst="rect">
            <a:avLst/>
          </a:prstGeom>
          <a:noFill/>
        </p:spPr>
        <p:txBody>
          <a:bodyPr wrap="none" rtlCol="0">
            <a:spAutoFit/>
          </a:bodyPr>
          <a:lstStyle/>
          <a:p>
            <a:r>
              <a:rPr lang="nl-NL" sz="1400" b="1" dirty="0"/>
              <a:t>CB</a:t>
            </a:r>
            <a:endParaRPr lang="nl-BE" sz="1400" b="1" dirty="0"/>
          </a:p>
        </p:txBody>
      </p:sp>
      <p:sp>
        <p:nvSpPr>
          <p:cNvPr id="38" name="Tekstvak 37">
            <a:extLst>
              <a:ext uri="{FF2B5EF4-FFF2-40B4-BE49-F238E27FC236}">
                <a16:creationId xmlns:a16="http://schemas.microsoft.com/office/drawing/2014/main" id="{DBCD2C44-8802-F11A-B3BE-DD635B7873E5}"/>
              </a:ext>
            </a:extLst>
          </p:cNvPr>
          <p:cNvSpPr txBox="1"/>
          <p:nvPr/>
        </p:nvSpPr>
        <p:spPr>
          <a:xfrm>
            <a:off x="4014365" y="7453095"/>
            <a:ext cx="444352" cy="307777"/>
          </a:xfrm>
          <a:prstGeom prst="rect">
            <a:avLst/>
          </a:prstGeom>
          <a:noFill/>
        </p:spPr>
        <p:txBody>
          <a:bodyPr wrap="none" rtlCol="0">
            <a:spAutoFit/>
          </a:bodyPr>
          <a:lstStyle/>
          <a:p>
            <a:r>
              <a:rPr lang="nl-NL" sz="1400" b="1" dirty="0"/>
              <a:t>LIB</a:t>
            </a:r>
            <a:endParaRPr lang="nl-BE" sz="1400" b="1" dirty="0"/>
          </a:p>
        </p:txBody>
      </p:sp>
      <p:sp>
        <p:nvSpPr>
          <p:cNvPr id="39" name="Bijschrift: lijn met accentbalk 38">
            <a:extLst>
              <a:ext uri="{FF2B5EF4-FFF2-40B4-BE49-F238E27FC236}">
                <a16:creationId xmlns:a16="http://schemas.microsoft.com/office/drawing/2014/main" id="{6E9FC9F3-CE05-DCB0-7F5C-7221BA808071}"/>
              </a:ext>
            </a:extLst>
          </p:cNvPr>
          <p:cNvSpPr/>
          <p:nvPr/>
        </p:nvSpPr>
        <p:spPr>
          <a:xfrm>
            <a:off x="6163999" y="7484621"/>
            <a:ext cx="837831" cy="230629"/>
          </a:xfrm>
          <a:prstGeom prst="accentCallout1">
            <a:avLst>
              <a:gd name="adj1" fmla="val 18750"/>
              <a:gd name="adj2" fmla="val -8333"/>
              <a:gd name="adj3" fmla="val 59093"/>
              <a:gd name="adj4" fmla="val -45352"/>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nl-NL" sz="1200" dirty="0"/>
              <a:t>fullback</a:t>
            </a:r>
            <a:endParaRPr lang="nl-BE" sz="1200" dirty="0"/>
          </a:p>
        </p:txBody>
      </p:sp>
      <p:sp>
        <p:nvSpPr>
          <p:cNvPr id="42" name="Bijschrift: lijn met accentbalk 41">
            <a:extLst>
              <a:ext uri="{FF2B5EF4-FFF2-40B4-BE49-F238E27FC236}">
                <a16:creationId xmlns:a16="http://schemas.microsoft.com/office/drawing/2014/main" id="{EDF5946C-0ACB-5694-D082-7192FE791AD1}"/>
              </a:ext>
            </a:extLst>
          </p:cNvPr>
          <p:cNvSpPr/>
          <p:nvPr/>
        </p:nvSpPr>
        <p:spPr>
          <a:xfrm>
            <a:off x="332835" y="7453095"/>
            <a:ext cx="837831" cy="230629"/>
          </a:xfrm>
          <a:prstGeom prst="accentCallout1">
            <a:avLst>
              <a:gd name="adj1" fmla="val 62803"/>
              <a:gd name="adj2" fmla="val 106111"/>
              <a:gd name="adj3" fmla="val 86627"/>
              <a:gd name="adj4" fmla="val 135788"/>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nl-NL" sz="1200" dirty="0"/>
              <a:t>fullback</a:t>
            </a:r>
            <a:endParaRPr lang="nl-BE" sz="1200" dirty="0"/>
          </a:p>
        </p:txBody>
      </p:sp>
      <p:sp>
        <p:nvSpPr>
          <p:cNvPr id="45" name="Bijschrift: lijn met accentbalk 44">
            <a:extLst>
              <a:ext uri="{FF2B5EF4-FFF2-40B4-BE49-F238E27FC236}">
                <a16:creationId xmlns:a16="http://schemas.microsoft.com/office/drawing/2014/main" id="{8FBE8290-1227-82B7-FD2D-C86E4D688D9F}"/>
              </a:ext>
            </a:extLst>
          </p:cNvPr>
          <p:cNvSpPr/>
          <p:nvPr/>
        </p:nvSpPr>
        <p:spPr>
          <a:xfrm>
            <a:off x="1587500" y="8103007"/>
            <a:ext cx="966197" cy="230629"/>
          </a:xfrm>
          <a:prstGeom prst="accentCallout1">
            <a:avLst>
              <a:gd name="adj1" fmla="val 62803"/>
              <a:gd name="adj2" fmla="val 106111"/>
              <a:gd name="adj3" fmla="val -40027"/>
              <a:gd name="adj4" fmla="val 135788"/>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nl-NL" sz="1200" dirty="0"/>
              <a:t>centerback</a:t>
            </a:r>
            <a:endParaRPr lang="nl-BE" sz="1200" dirty="0"/>
          </a:p>
        </p:txBody>
      </p:sp>
      <p:sp>
        <p:nvSpPr>
          <p:cNvPr id="48" name="Bijschrift: lijn met accentbalk 47">
            <a:extLst>
              <a:ext uri="{FF2B5EF4-FFF2-40B4-BE49-F238E27FC236}">
                <a16:creationId xmlns:a16="http://schemas.microsoft.com/office/drawing/2014/main" id="{E2232BC4-B548-FE9C-69D7-727E1A808C1A}"/>
              </a:ext>
            </a:extLst>
          </p:cNvPr>
          <p:cNvSpPr/>
          <p:nvPr/>
        </p:nvSpPr>
        <p:spPr>
          <a:xfrm>
            <a:off x="3788772" y="8160831"/>
            <a:ext cx="1112733" cy="230629"/>
          </a:xfrm>
          <a:prstGeom prst="accentCallout1">
            <a:avLst>
              <a:gd name="adj1" fmla="val -39071"/>
              <a:gd name="adj2" fmla="val -5575"/>
              <a:gd name="adj3" fmla="val -78573"/>
              <a:gd name="adj4" fmla="val 29160"/>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nl-NL" sz="1200" dirty="0"/>
              <a:t>centerback</a:t>
            </a:r>
            <a:endParaRPr lang="nl-BE" sz="1200" dirty="0"/>
          </a:p>
        </p:txBody>
      </p:sp>
      <p:sp>
        <p:nvSpPr>
          <p:cNvPr id="50" name="Bijschrift: lijn met accentbalk 49">
            <a:extLst>
              <a:ext uri="{FF2B5EF4-FFF2-40B4-BE49-F238E27FC236}">
                <a16:creationId xmlns:a16="http://schemas.microsoft.com/office/drawing/2014/main" id="{EDA2EB3D-94B8-CB0B-5129-AC4D7D5C30A6}"/>
              </a:ext>
            </a:extLst>
          </p:cNvPr>
          <p:cNvSpPr/>
          <p:nvPr/>
        </p:nvSpPr>
        <p:spPr>
          <a:xfrm>
            <a:off x="2310103" y="6411676"/>
            <a:ext cx="837831" cy="230629"/>
          </a:xfrm>
          <a:prstGeom prst="accentCallout1">
            <a:avLst>
              <a:gd name="adj1" fmla="val 62803"/>
              <a:gd name="adj2" fmla="val 106111"/>
              <a:gd name="adj3" fmla="val 34314"/>
              <a:gd name="adj4" fmla="val 149430"/>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nl-NL" sz="1200" dirty="0"/>
              <a:t>contact</a:t>
            </a:r>
            <a:endParaRPr lang="nl-BE" sz="1200" dirty="0"/>
          </a:p>
        </p:txBody>
      </p:sp>
    </p:spTree>
    <p:extLst>
      <p:ext uri="{BB962C8B-B14F-4D97-AF65-F5344CB8AC3E}">
        <p14:creationId xmlns:p14="http://schemas.microsoft.com/office/powerpoint/2010/main" val="842926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04909-1F15-F9EF-32A3-87C642EC02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3A2BA92-DE8B-3749-4708-4CD7F52FAAE3}"/>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B2C77992-10A3-1067-FC37-64EBEAB7805B}"/>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E3F3A865-B2B0-F579-0BA3-040B99E3206D}"/>
              </a:ext>
            </a:extLst>
          </p:cNvPr>
          <p:cNvSpPr/>
          <p:nvPr/>
        </p:nvSpPr>
        <p:spPr>
          <a:xfrm>
            <a:off x="1238250" y="2908995"/>
            <a:ext cx="17392650" cy="323850"/>
          </a:xfrm>
          <a:prstGeom prst="rect">
            <a:avLst/>
          </a:prstGeom>
          <a:noFill/>
          <a:ln/>
        </p:spPr>
        <p:txBody>
          <a:bodyPr wrap="square" lIns="25400" tIns="25400" rIns="25400" bIns="25400" rtlCol="0" anchor="t">
            <a:noAutofit/>
          </a:bodyPr>
          <a:lstStyle/>
          <a:p>
            <a:pPr marL="0" indent="0" algn="l">
              <a:buNone/>
            </a:pPr>
            <a:r>
              <a:rPr lang="nl-NL" b="1" kern="0" spc="360" noProof="1">
                <a:solidFill>
                  <a:srgbClr val="B62C17"/>
                </a:solidFill>
                <a:latin typeface="Outfit" pitchFamily="34" charset="0"/>
                <a:ea typeface="Outfit" pitchFamily="34" charset="-122"/>
                <a:cs typeface="Outfit" pitchFamily="34" charset="-120"/>
              </a:rPr>
              <a:t>Balbezit</a:t>
            </a:r>
          </a:p>
        </p:txBody>
      </p:sp>
      <p:sp>
        <p:nvSpPr>
          <p:cNvPr id="5" name="Text 3">
            <a:extLst>
              <a:ext uri="{FF2B5EF4-FFF2-40B4-BE49-F238E27FC236}">
                <a16:creationId xmlns:a16="http://schemas.microsoft.com/office/drawing/2014/main" id="{E236D2D8-E1C0-2DC2-8296-7E6DBCEE4665}"/>
              </a:ext>
            </a:extLst>
          </p:cNvPr>
          <p:cNvSpPr/>
          <p:nvPr/>
        </p:nvSpPr>
        <p:spPr>
          <a:xfrm>
            <a:off x="1238250" y="3404295"/>
            <a:ext cx="13620750" cy="798165"/>
          </a:xfrm>
          <a:prstGeom prst="rect">
            <a:avLst/>
          </a:prstGeom>
          <a:noFill/>
          <a:ln/>
        </p:spPr>
        <p:txBody>
          <a:bodyPr wrap="square" lIns="25400" tIns="25400" rIns="25400" bIns="25400" rtlCol="0" anchor="t">
            <a:noAutofit/>
          </a:bodyPr>
          <a:lstStyle/>
          <a:p>
            <a:pPr marL="0" indent="0" algn="l">
              <a:lnSpc>
                <a:spcPct val="95000"/>
              </a:lnSpc>
              <a:buNone/>
            </a:pPr>
            <a:r>
              <a:rPr lang="nl-NL" sz="6300" b="1" kern="0" spc="-126" noProof="1">
                <a:solidFill>
                  <a:srgbClr val="06478D"/>
                </a:solidFill>
                <a:latin typeface="Outfit" pitchFamily="34" charset="0"/>
                <a:ea typeface="Outfit" pitchFamily="34" charset="-122"/>
              </a:rPr>
              <a:t>Als wij de bal hebben</a:t>
            </a:r>
          </a:p>
        </p:txBody>
      </p:sp>
      <p:sp>
        <p:nvSpPr>
          <p:cNvPr id="6" name="Text 4">
            <a:extLst>
              <a:ext uri="{FF2B5EF4-FFF2-40B4-BE49-F238E27FC236}">
                <a16:creationId xmlns:a16="http://schemas.microsoft.com/office/drawing/2014/main" id="{D4FFA35F-348B-0552-F53E-5A67CC2E3BE9}"/>
              </a:ext>
            </a:extLst>
          </p:cNvPr>
          <p:cNvSpPr/>
          <p:nvPr/>
        </p:nvSpPr>
        <p:spPr>
          <a:xfrm>
            <a:off x="1238251" y="4750000"/>
            <a:ext cx="7100000" cy="5100000"/>
          </a:xfrm>
          <a:prstGeom prst="rect">
            <a:avLst/>
          </a:prstGeom>
          <a:noFill/>
          <a:ln/>
        </p:spPr>
        <p:txBody>
          <a:bodyPr wrap="square" lIns="25400" tIns="25400" rIns="25400" bIns="25400" rtlCol="0" anchor="t">
            <a:noAutofit/>
          </a:bodyPr>
          <a:lstStyle/>
          <a:p>
            <a:pPr marL="0" indent="0" algn="l">
              <a:lnSpc>
                <a:spcPct val="112000"/>
              </a:lnSpc>
              <a:spcAft>
                <a:spcPts val="300"/>
              </a:spcAft>
              <a:buNone/>
            </a:pPr>
            <a:r>
              <a:rPr lang="nl-NL" sz="1700" b="1" noProof="1">
                <a:solidFill>
                  <a:srgbClr val="B62C17"/>
                </a:solidFill>
                <a:latin typeface="Barlow" pitchFamily="34" charset="0"/>
              </a:rPr>
              <a:t>1. Speel eerst vooruit</a:t>
            </a:r>
          </a:p>
          <a:p>
            <a:pPr marL="0" indent="0" algn="l">
              <a:lnSpc>
                <a:spcPct val="112000"/>
              </a:lnSpc>
              <a:spcAft>
                <a:spcPts val="1400"/>
              </a:spcAft>
              <a:buNone/>
            </a:pPr>
            <a:r>
              <a:rPr lang="nl-NL" sz="1700" noProof="1">
                <a:solidFill>
                  <a:srgbClr val="35526F"/>
                </a:solidFill>
                <a:latin typeface="Barlow" pitchFamily="34" charset="0"/>
              </a:rPr>
              <a:t>De gevaarlijkste bal is die naar voor. Is er een voorwaartse optie, dan speel je die meteen. Pas als het niet kan, kies je veilig. Dat geldt ook bij een vrije slag.</a:t>
            </a:r>
          </a:p>
          <a:p>
            <a:pPr marL="0" indent="0" algn="l">
              <a:lnSpc>
                <a:spcPct val="112000"/>
              </a:lnSpc>
              <a:spcAft>
                <a:spcPts val="300"/>
              </a:spcAft>
              <a:buNone/>
            </a:pPr>
            <a:r>
              <a:rPr lang="nl-NL" sz="1700" b="1" noProof="1">
                <a:solidFill>
                  <a:srgbClr val="B62C17"/>
                </a:solidFill>
                <a:latin typeface="Barlow" pitchFamily="34" charset="0"/>
              </a:rPr>
              <a:t>2. Zorg altijd voor drie opties</a:t>
            </a:r>
          </a:p>
          <a:p>
            <a:pPr marL="0" indent="0" algn="l">
              <a:lnSpc>
                <a:spcPct val="112000"/>
              </a:lnSpc>
              <a:spcAft>
                <a:spcPts val="1100"/>
              </a:spcAft>
              <a:buNone/>
            </a:pPr>
            <a:r>
              <a:rPr lang="nl-NL" sz="1700" noProof="1">
                <a:solidFill>
                  <a:srgbClr val="35526F"/>
                </a:solidFill>
                <a:latin typeface="Barlow" pitchFamily="34" charset="0"/>
              </a:rPr>
              <a:t>Rond de bal staat er altijd iemand breed, iemand diep en iemand achteruit (de guard). Zo kan de speler met bal altijd een goede keuze maken. Dat is jouw werk zónder bal.</a:t>
            </a:r>
          </a:p>
        </p:txBody>
      </p:sp>
      <p:sp>
        <p:nvSpPr>
          <p:cNvPr id="7" name="Text 5">
            <a:extLst>
              <a:ext uri="{FF2B5EF4-FFF2-40B4-BE49-F238E27FC236}">
                <a16:creationId xmlns:a16="http://schemas.microsoft.com/office/drawing/2014/main" id="{3BCCB57F-4EB2-3942-DE01-82DDEC61CDA9}"/>
              </a:ext>
            </a:extLst>
          </p:cNvPr>
          <p:cNvSpPr/>
          <p:nvPr/>
        </p:nvSpPr>
        <p:spPr>
          <a:xfrm>
            <a:off x="9042400" y="4750000"/>
            <a:ext cx="7100000" cy="5100000"/>
          </a:xfrm>
          <a:prstGeom prst="rect">
            <a:avLst/>
          </a:prstGeom>
          <a:noFill/>
          <a:ln/>
        </p:spPr>
        <p:txBody>
          <a:bodyPr wrap="square" lIns="25400" tIns="25400" rIns="25400" bIns="25400" rtlCol="0" anchor="t">
            <a:noAutofit/>
          </a:bodyPr>
          <a:lstStyle/>
          <a:p>
            <a:pPr marL="0" indent="0" algn="l">
              <a:lnSpc>
                <a:spcPct val="112000"/>
              </a:lnSpc>
              <a:spcAft>
                <a:spcPts val="300"/>
              </a:spcAft>
              <a:buNone/>
            </a:pPr>
            <a:r>
              <a:rPr lang="nl-NL" sz="1700" b="1" noProof="1">
                <a:solidFill>
                  <a:srgbClr val="B62C17"/>
                </a:solidFill>
                <a:latin typeface="Barlow" pitchFamily="34" charset="0"/>
              </a:rPr>
              <a:t>3. Er is altijd een actie na de pass, give-and-go</a:t>
            </a:r>
          </a:p>
          <a:p>
            <a:pPr marL="0" indent="0" algn="l">
              <a:lnSpc>
                <a:spcPct val="112000"/>
              </a:lnSpc>
              <a:spcAft>
                <a:spcPts val="1500"/>
              </a:spcAft>
              <a:buNone/>
            </a:pPr>
            <a:r>
              <a:rPr lang="nl-NL" sz="1700" noProof="1">
                <a:solidFill>
                  <a:srgbClr val="35526F"/>
                </a:solidFill>
                <a:latin typeface="Barlow" pitchFamily="34" charset="0"/>
              </a:rPr>
              <a:t>Passen en blijven staan bestaat niet. Je loopt door, maakt ruimte of biedt je opnieuw aan. Zo ontstaan de 2-tegen-1-situaties waar we naar zoeken.</a:t>
            </a:r>
          </a:p>
          <a:p>
            <a:pPr marL="0" indent="0" algn="l">
              <a:lnSpc>
                <a:spcPct val="112000"/>
              </a:lnSpc>
              <a:spcAft>
                <a:spcPts val="1100"/>
              </a:spcAft>
              <a:buNone/>
            </a:pPr>
            <a:r>
              <a:rPr lang="nl-NL" sz="1700" i="1" noProof="1">
                <a:solidFill>
                  <a:srgbClr val="06478D"/>
                </a:solidFill>
                <a:latin typeface="Barlow" pitchFamily="34" charset="0"/>
              </a:rPr>
              <a:t>En over alles heen: we schuiven op als één blok en laten geen grote gaten tussen de linies. Wie ver van de bal staat, helpt door ruimte te maken.</a:t>
            </a:r>
          </a:p>
        </p:txBody>
      </p:sp>
    </p:spTree>
    <p:extLst>
      <p:ext uri="{BB962C8B-B14F-4D97-AF65-F5344CB8AC3E}">
        <p14:creationId xmlns:p14="http://schemas.microsoft.com/office/powerpoint/2010/main" val="2290088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4D9D1-6A3A-1ADB-4825-465629B625C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2BF11E3-83E1-BF0B-1CCE-A08BDE2981F7}"/>
              </a:ext>
            </a:extLst>
          </p:cNvPr>
          <p:cNvSpPr/>
          <p:nvPr/>
        </p:nvSpPr>
        <p:spPr>
          <a:xfrm>
            <a:off x="1143000" y="2771924"/>
            <a:ext cx="8750841" cy="323850"/>
          </a:xfrm>
          <a:prstGeom prst="rect">
            <a:avLst/>
          </a:prstGeom>
          <a:noFill/>
          <a:ln/>
        </p:spPr>
        <p:txBody>
          <a:bodyPr wrap="square" lIns="25400" tIns="25400" rIns="25400" bIns="25400" rtlCol="0" anchor="t">
            <a:noAutofit/>
          </a:bodyPr>
          <a:lstStyle/>
          <a:p>
            <a:pPr marL="0" indent="0" algn="l">
              <a:buNone/>
            </a:pPr>
            <a:r>
              <a:rPr lang="nl-NL" b="1" kern="0" spc="360" noProof="1">
                <a:solidFill>
                  <a:srgbClr val="B62C17"/>
                </a:solidFill>
                <a:latin typeface="Outfit" pitchFamily="34" charset="0"/>
                <a:ea typeface="Outfit" pitchFamily="34" charset="-122"/>
              </a:rPr>
              <a:t>Balverlies</a:t>
            </a:r>
          </a:p>
        </p:txBody>
      </p:sp>
      <p:sp>
        <p:nvSpPr>
          <p:cNvPr id="3" name="Text 1">
            <a:extLst>
              <a:ext uri="{FF2B5EF4-FFF2-40B4-BE49-F238E27FC236}">
                <a16:creationId xmlns:a16="http://schemas.microsoft.com/office/drawing/2014/main" id="{B7FA6B4B-EDE2-F091-1F3B-2195028DEA12}"/>
              </a:ext>
            </a:extLst>
          </p:cNvPr>
          <p:cNvSpPr/>
          <p:nvPr/>
        </p:nvSpPr>
        <p:spPr>
          <a:xfrm>
            <a:off x="1143000" y="3267224"/>
            <a:ext cx="8193969" cy="1340941"/>
          </a:xfrm>
          <a:prstGeom prst="rect">
            <a:avLst/>
          </a:prstGeom>
          <a:noFill/>
          <a:ln/>
        </p:spPr>
        <p:txBody>
          <a:bodyPr wrap="square" lIns="25400" tIns="25400" rIns="25400" bIns="25400" rtlCol="0" anchor="t">
            <a:noAutofit/>
          </a:bodyPr>
          <a:lstStyle/>
          <a:p>
            <a:pPr marL="0" indent="0" algn="l">
              <a:lnSpc>
                <a:spcPct val="95000"/>
              </a:lnSpc>
              <a:buNone/>
            </a:pPr>
            <a:r>
              <a:rPr lang="nl-NL" sz="5400" b="1" kern="0" spc="-108" noProof="1">
                <a:solidFill>
                  <a:srgbClr val="06478D"/>
                </a:solidFill>
                <a:latin typeface="Outfit" pitchFamily="34" charset="0"/>
                <a:ea typeface="Outfit" pitchFamily="34" charset="-122"/>
                <a:cs typeface="Outfit" pitchFamily="34" charset="-120"/>
              </a:rPr>
              <a:t>De eerste seconden</a:t>
            </a:r>
          </a:p>
        </p:txBody>
      </p:sp>
      <p:sp>
        <p:nvSpPr>
          <p:cNvPr id="4" name="Text 2">
            <a:extLst>
              <a:ext uri="{FF2B5EF4-FFF2-40B4-BE49-F238E27FC236}">
                <a16:creationId xmlns:a16="http://schemas.microsoft.com/office/drawing/2014/main" id="{26C8B871-1671-D65D-E3F6-134ACEC6C586}"/>
              </a:ext>
            </a:extLst>
          </p:cNvPr>
          <p:cNvSpPr/>
          <p:nvPr/>
        </p:nvSpPr>
        <p:spPr>
          <a:xfrm>
            <a:off x="1143000" y="4855815"/>
            <a:ext cx="7100000" cy="2500000"/>
          </a:xfrm>
          <a:prstGeom prst="rect">
            <a:avLst/>
          </a:prstGeom>
          <a:noFill/>
          <a:ln/>
        </p:spPr>
        <p:txBody>
          <a:bodyPr wrap="square" lIns="25400" tIns="25400" rIns="25400" bIns="25400" rtlCol="0" anchor="t">
            <a:noAutofit/>
          </a:bodyPr>
          <a:lstStyle/>
          <a:p>
            <a:pPr marL="0" indent="0" algn="l">
              <a:lnSpc>
                <a:spcPct val="112000"/>
              </a:lnSpc>
              <a:spcAft>
                <a:spcPts val="1100"/>
              </a:spcAft>
              <a:buNone/>
            </a:pPr>
            <a:r>
              <a:rPr lang="nl-NL" sz="1700" noProof="1">
                <a:solidFill>
                  <a:srgbClr val="35526F"/>
                </a:solidFill>
                <a:latin typeface="Barlow" pitchFamily="34" charset="0"/>
              </a:rPr>
              <a:t>Op het moment dat we de bal verliezen is de eerste vraag niet wie hem terughaalt, maar of we goed staan.</a:t>
            </a:r>
          </a:p>
          <a:p>
            <a:pPr marL="0" indent="0" algn="l">
              <a:lnSpc>
                <a:spcPct val="112000"/>
              </a:lnSpc>
              <a:spcAft>
                <a:spcPts val="1100"/>
              </a:spcAft>
              <a:buNone/>
            </a:pPr>
            <a:r>
              <a:rPr lang="nl-NL" sz="1700" noProof="1">
                <a:solidFill>
                  <a:srgbClr val="35526F"/>
                </a:solidFill>
                <a:latin typeface="Barlow" pitchFamily="34" charset="0"/>
              </a:rPr>
              <a:t>Counter control betekent: er staat altijd een ruit van vier spelers áchter de bal. Bij balbezit houden we die vorm vast, bij balverlies vormen we hem zo snel mogelijk opnieuw. Zo blijft de ruimte voor hun counter klein.</a:t>
            </a:r>
          </a:p>
        </p:txBody>
      </p:sp>
      <p:pic>
        <p:nvPicPr>
          <p:cNvPr id="5" name="Image 0" descr="preencoded.png">
            <a:extLst>
              <a:ext uri="{FF2B5EF4-FFF2-40B4-BE49-F238E27FC236}">
                <a16:creationId xmlns:a16="http://schemas.microsoft.com/office/drawing/2014/main" id="{FD1F4CD1-D19C-4C03-1B4C-FB79ED19C45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43000" y="7628575"/>
            <a:ext cx="266700" cy="266700"/>
          </a:xfrm>
          <a:prstGeom prst="rect">
            <a:avLst/>
          </a:prstGeom>
        </p:spPr>
      </p:pic>
      <p:sp>
        <p:nvSpPr>
          <p:cNvPr id="6" name="Text 3">
            <a:extLst>
              <a:ext uri="{FF2B5EF4-FFF2-40B4-BE49-F238E27FC236}">
                <a16:creationId xmlns:a16="http://schemas.microsoft.com/office/drawing/2014/main" id="{7779A15B-5702-C55D-0836-75904789752B}"/>
              </a:ext>
            </a:extLst>
          </p:cNvPr>
          <p:cNvSpPr/>
          <p:nvPr/>
        </p:nvSpPr>
        <p:spPr>
          <a:xfrm>
            <a:off x="1581150" y="7600000"/>
            <a:ext cx="6600000" cy="358080"/>
          </a:xfrm>
          <a:prstGeom prst="rect">
            <a:avLst/>
          </a:prstGeom>
          <a:noFill/>
          <a:ln/>
        </p:spPr>
        <p:txBody>
          <a:bodyPr wrap="square" lIns="25400" tIns="25400" rIns="25400" bIns="25400" rtlCol="0" anchor="t">
            <a:noAutofit/>
          </a:bodyPr>
          <a:lstStyle/>
          <a:p>
            <a:pPr marL="0" indent="0" algn="l">
              <a:lnSpc>
                <a:spcPct val="112000"/>
              </a:lnSpc>
              <a:spcAft>
                <a:spcPts val="1100"/>
              </a:spcAft>
              <a:buNone/>
            </a:pPr>
            <a:r>
              <a:rPr lang="nl-NL" sz="1700" b="1" noProof="1">
                <a:solidFill>
                  <a:srgbClr val="35526F"/>
                </a:solidFill>
                <a:latin typeface="Barlow" pitchFamily="34" charset="0"/>
              </a:rPr>
              <a:t>Libero</a:t>
            </a:r>
            <a:r>
              <a:rPr lang="nl-NL" sz="1700" noProof="1">
                <a:solidFill>
                  <a:srgbClr val="35526F"/>
                </a:solidFill>
                <a:latin typeface="Barlow" pitchFamily="34" charset="0"/>
              </a:rPr>
              <a:t> op de hotline: de kortste lijn naar ons doel</a:t>
            </a:r>
          </a:p>
        </p:txBody>
      </p:sp>
      <p:pic>
        <p:nvPicPr>
          <p:cNvPr id="7" name="Image 1" descr="preencoded.png">
            <a:extLst>
              <a:ext uri="{FF2B5EF4-FFF2-40B4-BE49-F238E27FC236}">
                <a16:creationId xmlns:a16="http://schemas.microsoft.com/office/drawing/2014/main" id="{035633A9-42D3-48AF-7B15-7927E95A86D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3000" y="8178575"/>
            <a:ext cx="266700" cy="266700"/>
          </a:xfrm>
          <a:prstGeom prst="rect">
            <a:avLst/>
          </a:prstGeom>
        </p:spPr>
      </p:pic>
      <p:sp>
        <p:nvSpPr>
          <p:cNvPr id="8" name="Text 4">
            <a:extLst>
              <a:ext uri="{FF2B5EF4-FFF2-40B4-BE49-F238E27FC236}">
                <a16:creationId xmlns:a16="http://schemas.microsoft.com/office/drawing/2014/main" id="{1147675F-0597-193E-C569-E45E06979A6F}"/>
              </a:ext>
            </a:extLst>
          </p:cNvPr>
          <p:cNvSpPr/>
          <p:nvPr/>
        </p:nvSpPr>
        <p:spPr>
          <a:xfrm>
            <a:off x="1581150" y="8150000"/>
            <a:ext cx="6600000" cy="358080"/>
          </a:xfrm>
          <a:prstGeom prst="rect">
            <a:avLst/>
          </a:prstGeom>
          <a:noFill/>
          <a:ln/>
        </p:spPr>
        <p:txBody>
          <a:bodyPr wrap="square" lIns="25400" tIns="25400" rIns="25400" bIns="25400" rtlCol="0" anchor="t">
            <a:noAutofit/>
          </a:bodyPr>
          <a:lstStyle/>
          <a:p>
            <a:pPr marL="0" indent="0" algn="l">
              <a:lnSpc>
                <a:spcPct val="112000"/>
              </a:lnSpc>
              <a:spcAft>
                <a:spcPts val="1100"/>
              </a:spcAft>
              <a:buNone/>
            </a:pPr>
            <a:r>
              <a:rPr lang="nl-NL" sz="1700" b="1" noProof="1">
                <a:solidFill>
                  <a:srgbClr val="35526F"/>
                </a:solidFill>
                <a:latin typeface="Barlow" pitchFamily="34" charset="0"/>
              </a:rPr>
              <a:t>Wie de bal verliest</a:t>
            </a:r>
            <a:r>
              <a:rPr lang="nl-NL" sz="1700" noProof="1">
                <a:solidFill>
                  <a:srgbClr val="35526F"/>
                </a:solidFill>
                <a:latin typeface="Barlow" pitchFamily="34" charset="0"/>
              </a:rPr>
              <a:t> loopt als eerste terug en zet druk</a:t>
            </a:r>
          </a:p>
        </p:txBody>
      </p:sp>
      <p:sp>
        <p:nvSpPr>
          <p:cNvPr id="10" name="Shape 5">
            <a:extLst>
              <a:ext uri="{FF2B5EF4-FFF2-40B4-BE49-F238E27FC236}">
                <a16:creationId xmlns:a16="http://schemas.microsoft.com/office/drawing/2014/main" id="{2115A250-E654-69D7-E2D6-D69CF3A6C6D8}"/>
              </a:ext>
            </a:extLst>
          </p:cNvPr>
          <p:cNvSpPr/>
          <p:nvPr/>
        </p:nvSpPr>
        <p:spPr>
          <a:xfrm>
            <a:off x="10241310" y="0"/>
            <a:ext cx="133350" cy="5143500"/>
          </a:xfrm>
          <a:prstGeom prst="rect">
            <a:avLst/>
          </a:prstGeom>
          <a:solidFill>
            <a:srgbClr val="BD9D64"/>
          </a:solidFill>
          <a:ln/>
        </p:spPr>
        <p:txBody>
          <a:bodyPr/>
          <a:lstStyle/>
          <a:p>
            <a:endParaRPr lang="nl-NL" noProof="1"/>
          </a:p>
        </p:txBody>
      </p:sp>
      <p:sp>
        <p:nvSpPr>
          <p:cNvPr id="11" name="Shape 6">
            <a:extLst>
              <a:ext uri="{FF2B5EF4-FFF2-40B4-BE49-F238E27FC236}">
                <a16:creationId xmlns:a16="http://schemas.microsoft.com/office/drawing/2014/main" id="{716DCEC1-E7A2-1CDF-55E6-616C4977DB63}"/>
              </a:ext>
            </a:extLst>
          </p:cNvPr>
          <p:cNvSpPr/>
          <p:nvPr/>
        </p:nvSpPr>
        <p:spPr>
          <a:xfrm>
            <a:off x="10241310" y="5143500"/>
            <a:ext cx="133350" cy="5143500"/>
          </a:xfrm>
          <a:prstGeom prst="rect">
            <a:avLst/>
          </a:prstGeom>
          <a:solidFill>
            <a:srgbClr val="B62C17"/>
          </a:solidFill>
          <a:ln/>
        </p:spPr>
        <p:txBody>
          <a:bodyPr/>
          <a:lstStyle/>
          <a:p>
            <a:endParaRPr lang="nl-NL" noProof="1"/>
          </a:p>
        </p:txBody>
      </p:sp>
      <p:pic>
        <p:nvPicPr>
          <p:cNvPr id="143" name="Schermafbeelding 2023-05-23 om 10.16.24.png">
            <a:extLst>
              <a:ext uri="{FF2B5EF4-FFF2-40B4-BE49-F238E27FC236}">
                <a16:creationId xmlns:a16="http://schemas.microsoft.com/office/drawing/2014/main" id="{6C4F2671-C216-2F38-4A77-5ED6940A8986}"/>
              </a:ext>
            </a:extLst>
          </p:cNvPr>
          <p:cNvPicPr>
            <a:picLocks noChangeAspect="1"/>
          </p:cNvPicPr>
          <p:nvPr/>
        </p:nvPicPr>
        <p:blipFill>
          <a:blip r:embed="rId4"/>
          <a:stretch>
            <a:fillRect/>
          </a:stretch>
        </p:blipFill>
        <p:spPr>
          <a:xfrm rot="16200000">
            <a:off x="10504814" y="3391379"/>
            <a:ext cx="7626077" cy="4140578"/>
          </a:xfrm>
          <a:prstGeom prst="rect">
            <a:avLst/>
          </a:prstGeom>
          <a:ln w="12700" cap="flat">
            <a:noFill/>
            <a:miter lim="400000"/>
          </a:ln>
          <a:effectLst/>
        </p:spPr>
      </p:pic>
      <p:sp>
        <p:nvSpPr>
          <p:cNvPr id="144" name="Cirkel">
            <a:extLst>
              <a:ext uri="{FF2B5EF4-FFF2-40B4-BE49-F238E27FC236}">
                <a16:creationId xmlns:a16="http://schemas.microsoft.com/office/drawing/2014/main" id="{BC25AB0B-1F18-AC5A-B617-E55F0646BBC7}"/>
              </a:ext>
            </a:extLst>
          </p:cNvPr>
          <p:cNvSpPr/>
          <p:nvPr/>
        </p:nvSpPr>
        <p:spPr>
          <a:xfrm>
            <a:off x="13725599" y="3668647"/>
            <a:ext cx="186681" cy="178957"/>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45" name="Cirkel">
            <a:extLst>
              <a:ext uri="{FF2B5EF4-FFF2-40B4-BE49-F238E27FC236}">
                <a16:creationId xmlns:a16="http://schemas.microsoft.com/office/drawing/2014/main" id="{26817317-E130-0161-2DFE-DB882D868D3C}"/>
              </a:ext>
            </a:extLst>
          </p:cNvPr>
          <p:cNvSpPr/>
          <p:nvPr/>
        </p:nvSpPr>
        <p:spPr>
          <a:xfrm>
            <a:off x="13175323" y="3858395"/>
            <a:ext cx="186679" cy="178957"/>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46" name="Cirkel">
            <a:extLst>
              <a:ext uri="{FF2B5EF4-FFF2-40B4-BE49-F238E27FC236}">
                <a16:creationId xmlns:a16="http://schemas.microsoft.com/office/drawing/2014/main" id="{6D4048BB-04D3-225D-AE2B-C74196B82132}"/>
              </a:ext>
            </a:extLst>
          </p:cNvPr>
          <p:cNvSpPr/>
          <p:nvPr/>
        </p:nvSpPr>
        <p:spPr>
          <a:xfrm>
            <a:off x="14703586" y="3858395"/>
            <a:ext cx="186679" cy="178957"/>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47" name="Cirkel">
            <a:extLst>
              <a:ext uri="{FF2B5EF4-FFF2-40B4-BE49-F238E27FC236}">
                <a16:creationId xmlns:a16="http://schemas.microsoft.com/office/drawing/2014/main" id="{161BA385-A1D0-22A7-D52A-2B8AE44F7E22}"/>
              </a:ext>
            </a:extLst>
          </p:cNvPr>
          <p:cNvSpPr/>
          <p:nvPr/>
        </p:nvSpPr>
        <p:spPr>
          <a:xfrm>
            <a:off x="13432221" y="4693356"/>
            <a:ext cx="186679" cy="178957"/>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48" name="Cirkel">
            <a:extLst>
              <a:ext uri="{FF2B5EF4-FFF2-40B4-BE49-F238E27FC236}">
                <a16:creationId xmlns:a16="http://schemas.microsoft.com/office/drawing/2014/main" id="{08704EE3-0558-E1F7-825E-C46F0A97E4F3}"/>
              </a:ext>
            </a:extLst>
          </p:cNvPr>
          <p:cNvSpPr/>
          <p:nvPr/>
        </p:nvSpPr>
        <p:spPr>
          <a:xfrm>
            <a:off x="14251841" y="4456914"/>
            <a:ext cx="186679" cy="178957"/>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49" name="Cirkel">
            <a:extLst>
              <a:ext uri="{FF2B5EF4-FFF2-40B4-BE49-F238E27FC236}">
                <a16:creationId xmlns:a16="http://schemas.microsoft.com/office/drawing/2014/main" id="{62B47139-9D08-8A41-C091-4153117F026F}"/>
              </a:ext>
            </a:extLst>
          </p:cNvPr>
          <p:cNvSpPr/>
          <p:nvPr/>
        </p:nvSpPr>
        <p:spPr>
          <a:xfrm>
            <a:off x="13846857" y="5402095"/>
            <a:ext cx="191874" cy="189249"/>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0" name="Cirkel">
            <a:extLst>
              <a:ext uri="{FF2B5EF4-FFF2-40B4-BE49-F238E27FC236}">
                <a16:creationId xmlns:a16="http://schemas.microsoft.com/office/drawing/2014/main" id="{6904A6BA-3490-95B7-08A4-AF6480F90536}"/>
              </a:ext>
            </a:extLst>
          </p:cNvPr>
          <p:cNvSpPr/>
          <p:nvPr/>
        </p:nvSpPr>
        <p:spPr>
          <a:xfrm>
            <a:off x="15552854" y="4194076"/>
            <a:ext cx="186679" cy="178957"/>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1" name="Cirkel">
            <a:extLst>
              <a:ext uri="{FF2B5EF4-FFF2-40B4-BE49-F238E27FC236}">
                <a16:creationId xmlns:a16="http://schemas.microsoft.com/office/drawing/2014/main" id="{3813B7F8-05CD-F3DA-D0CE-05C4EBFB09FB}"/>
              </a:ext>
            </a:extLst>
          </p:cNvPr>
          <p:cNvSpPr/>
          <p:nvPr/>
        </p:nvSpPr>
        <p:spPr>
          <a:xfrm>
            <a:off x="13068702" y="6040440"/>
            <a:ext cx="191874" cy="189249"/>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2" name="Cirkel">
            <a:extLst>
              <a:ext uri="{FF2B5EF4-FFF2-40B4-BE49-F238E27FC236}">
                <a16:creationId xmlns:a16="http://schemas.microsoft.com/office/drawing/2014/main" id="{4BC2A862-48F7-3793-E0AD-5A16C3D3D245}"/>
              </a:ext>
            </a:extLst>
          </p:cNvPr>
          <p:cNvSpPr/>
          <p:nvPr/>
        </p:nvSpPr>
        <p:spPr>
          <a:xfrm>
            <a:off x="14763712" y="5839988"/>
            <a:ext cx="191874" cy="189249"/>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3" name="Cirkel">
            <a:extLst>
              <a:ext uri="{FF2B5EF4-FFF2-40B4-BE49-F238E27FC236}">
                <a16:creationId xmlns:a16="http://schemas.microsoft.com/office/drawing/2014/main" id="{E5B18792-651F-BC69-2F82-F90ACCAE9074}"/>
              </a:ext>
            </a:extLst>
          </p:cNvPr>
          <p:cNvSpPr/>
          <p:nvPr/>
        </p:nvSpPr>
        <p:spPr>
          <a:xfrm>
            <a:off x="13971548" y="6487998"/>
            <a:ext cx="191876" cy="189249"/>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4" name="Cirkel">
            <a:extLst>
              <a:ext uri="{FF2B5EF4-FFF2-40B4-BE49-F238E27FC236}">
                <a16:creationId xmlns:a16="http://schemas.microsoft.com/office/drawing/2014/main" id="{0D7799F9-DD67-B39A-E2F9-3E645019200B}"/>
              </a:ext>
            </a:extLst>
          </p:cNvPr>
          <p:cNvSpPr/>
          <p:nvPr/>
        </p:nvSpPr>
        <p:spPr>
          <a:xfrm>
            <a:off x="14220179" y="3753534"/>
            <a:ext cx="186679"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5" name="Cirkel">
            <a:extLst>
              <a:ext uri="{FF2B5EF4-FFF2-40B4-BE49-F238E27FC236}">
                <a16:creationId xmlns:a16="http://schemas.microsoft.com/office/drawing/2014/main" id="{DE2E96EF-FD77-9802-AC73-B42FCDFA4631}"/>
              </a:ext>
            </a:extLst>
          </p:cNvPr>
          <p:cNvSpPr/>
          <p:nvPr/>
        </p:nvSpPr>
        <p:spPr>
          <a:xfrm>
            <a:off x="14176276" y="2933849"/>
            <a:ext cx="186679"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6" name="Cirkel">
            <a:extLst>
              <a:ext uri="{FF2B5EF4-FFF2-40B4-BE49-F238E27FC236}">
                <a16:creationId xmlns:a16="http://schemas.microsoft.com/office/drawing/2014/main" id="{1E9486D8-C7C9-71F7-D1E1-1232A65070DE}"/>
              </a:ext>
            </a:extLst>
          </p:cNvPr>
          <p:cNvSpPr/>
          <p:nvPr/>
        </p:nvSpPr>
        <p:spPr>
          <a:xfrm>
            <a:off x="15382313" y="3443687"/>
            <a:ext cx="186679"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7" name="Cirkel">
            <a:extLst>
              <a:ext uri="{FF2B5EF4-FFF2-40B4-BE49-F238E27FC236}">
                <a16:creationId xmlns:a16="http://schemas.microsoft.com/office/drawing/2014/main" id="{7B039375-F06D-C479-1A21-5ED8B186A5E8}"/>
              </a:ext>
            </a:extLst>
          </p:cNvPr>
          <p:cNvSpPr/>
          <p:nvPr/>
        </p:nvSpPr>
        <p:spPr>
          <a:xfrm>
            <a:off x="12624397" y="3471899"/>
            <a:ext cx="186681"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8" name="Cirkel">
            <a:extLst>
              <a:ext uri="{FF2B5EF4-FFF2-40B4-BE49-F238E27FC236}">
                <a16:creationId xmlns:a16="http://schemas.microsoft.com/office/drawing/2014/main" id="{0CCF2928-0D94-5879-143B-F852286273A2}"/>
              </a:ext>
            </a:extLst>
          </p:cNvPr>
          <p:cNvSpPr/>
          <p:nvPr/>
        </p:nvSpPr>
        <p:spPr>
          <a:xfrm>
            <a:off x="14024859" y="4247964"/>
            <a:ext cx="186681"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9" name="Cirkel">
            <a:extLst>
              <a:ext uri="{FF2B5EF4-FFF2-40B4-BE49-F238E27FC236}">
                <a16:creationId xmlns:a16="http://schemas.microsoft.com/office/drawing/2014/main" id="{8FD9F8D6-8F9D-8FF7-A756-1F4CE8AF881F}"/>
              </a:ext>
            </a:extLst>
          </p:cNvPr>
          <p:cNvSpPr/>
          <p:nvPr/>
        </p:nvSpPr>
        <p:spPr>
          <a:xfrm>
            <a:off x="12975362" y="4475711"/>
            <a:ext cx="186681"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60" name="Cirkel">
            <a:extLst>
              <a:ext uri="{FF2B5EF4-FFF2-40B4-BE49-F238E27FC236}">
                <a16:creationId xmlns:a16="http://schemas.microsoft.com/office/drawing/2014/main" id="{35C2C90B-2EC7-F2E6-75FC-380F4C005027}"/>
              </a:ext>
            </a:extLst>
          </p:cNvPr>
          <p:cNvSpPr/>
          <p:nvPr/>
        </p:nvSpPr>
        <p:spPr>
          <a:xfrm>
            <a:off x="15099162" y="4599728"/>
            <a:ext cx="186679"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61" name="Cirkel">
            <a:extLst>
              <a:ext uri="{FF2B5EF4-FFF2-40B4-BE49-F238E27FC236}">
                <a16:creationId xmlns:a16="http://schemas.microsoft.com/office/drawing/2014/main" id="{A358F3BE-904A-E573-7D23-D1DFFDAB1767}"/>
              </a:ext>
            </a:extLst>
          </p:cNvPr>
          <p:cNvSpPr/>
          <p:nvPr/>
        </p:nvSpPr>
        <p:spPr>
          <a:xfrm>
            <a:off x="13016376" y="5518979"/>
            <a:ext cx="186679"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62" name="Cirkel">
            <a:extLst>
              <a:ext uri="{FF2B5EF4-FFF2-40B4-BE49-F238E27FC236}">
                <a16:creationId xmlns:a16="http://schemas.microsoft.com/office/drawing/2014/main" id="{86C95C88-C050-1E0A-2107-915F7124D6FC}"/>
              </a:ext>
            </a:extLst>
          </p:cNvPr>
          <p:cNvSpPr/>
          <p:nvPr/>
        </p:nvSpPr>
        <p:spPr>
          <a:xfrm>
            <a:off x="15095562" y="5237344"/>
            <a:ext cx="186679"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63" name="Cirkel">
            <a:extLst>
              <a:ext uri="{FF2B5EF4-FFF2-40B4-BE49-F238E27FC236}">
                <a16:creationId xmlns:a16="http://schemas.microsoft.com/office/drawing/2014/main" id="{E7A48607-1822-8B0A-E303-3D7DBF909F62}"/>
              </a:ext>
            </a:extLst>
          </p:cNvPr>
          <p:cNvSpPr/>
          <p:nvPr/>
        </p:nvSpPr>
        <p:spPr>
          <a:xfrm>
            <a:off x="14209542" y="6642368"/>
            <a:ext cx="186681"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64" name="Cirkel">
            <a:extLst>
              <a:ext uri="{FF2B5EF4-FFF2-40B4-BE49-F238E27FC236}">
                <a16:creationId xmlns:a16="http://schemas.microsoft.com/office/drawing/2014/main" id="{9AED1FB2-6AE7-268C-A4F3-9EA311481C1D}"/>
              </a:ext>
            </a:extLst>
          </p:cNvPr>
          <p:cNvSpPr/>
          <p:nvPr/>
        </p:nvSpPr>
        <p:spPr>
          <a:xfrm>
            <a:off x="13492833" y="4517687"/>
            <a:ext cx="116383" cy="114844"/>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pPr>
            <a:endParaRPr kumimoji="0" lang="nl-NL" sz="1800" b="0" i="0" u="none" strike="noStrike" kern="0" cap="none" spc="0" normalizeH="0" baseline="0" noProof="1">
              <a:ln>
                <a:noFill/>
              </a:ln>
              <a:solidFill>
                <a:srgbClr val="000000"/>
              </a:solidFill>
              <a:effectLst/>
              <a:uLnTx/>
              <a:uFillTx/>
              <a:latin typeface="Calibri"/>
              <a:ea typeface="Calibri"/>
              <a:cs typeface="Calibri"/>
              <a:sym typeface="Calibri"/>
            </a:endParaRPr>
          </a:p>
        </p:txBody>
      </p:sp>
      <p:sp>
        <p:nvSpPr>
          <p:cNvPr id="165" name="Diamond 164">
            <a:extLst>
              <a:ext uri="{FF2B5EF4-FFF2-40B4-BE49-F238E27FC236}">
                <a16:creationId xmlns:a16="http://schemas.microsoft.com/office/drawing/2014/main" id="{56D6C710-A728-7CB7-723C-55B044176B31}"/>
              </a:ext>
            </a:extLst>
          </p:cNvPr>
          <p:cNvSpPr/>
          <p:nvPr/>
        </p:nvSpPr>
        <p:spPr>
          <a:xfrm rot="21184875">
            <a:off x="13244542" y="5585960"/>
            <a:ext cx="1539785" cy="896755"/>
          </a:xfrm>
          <a:prstGeom prst="diamond">
            <a:avLst/>
          </a:prstGeom>
          <a:solidFill>
            <a:schemeClr val="tx1">
              <a:alpha val="31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
        <p:nvSpPr>
          <p:cNvPr id="166" name="Arrow: Up-Down 165">
            <a:extLst>
              <a:ext uri="{FF2B5EF4-FFF2-40B4-BE49-F238E27FC236}">
                <a16:creationId xmlns:a16="http://schemas.microsoft.com/office/drawing/2014/main" id="{0177C2AF-010B-4F65-741F-189DDEB2B373}"/>
              </a:ext>
            </a:extLst>
          </p:cNvPr>
          <p:cNvSpPr/>
          <p:nvPr/>
        </p:nvSpPr>
        <p:spPr>
          <a:xfrm>
            <a:off x="16600996" y="2355945"/>
            <a:ext cx="217439" cy="3657394"/>
          </a:xfrm>
          <a:prstGeom prst="upDown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Tree>
    <p:extLst>
      <p:ext uri="{BB962C8B-B14F-4D97-AF65-F5344CB8AC3E}">
        <p14:creationId xmlns:p14="http://schemas.microsoft.com/office/powerpoint/2010/main" val="4063326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1F80D-2372-326D-BA72-ED1F23DB156C}"/>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AB99CA9D-DF12-5EFD-08D5-EDF80E1C65B7}"/>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5E6E8031-0AF3-A85E-EEC3-1EC19168BD5C}"/>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1A957C9E-F809-8202-7445-6AFAAB8D1CDD}"/>
              </a:ext>
            </a:extLst>
          </p:cNvPr>
          <p:cNvSpPr/>
          <p:nvPr/>
        </p:nvSpPr>
        <p:spPr>
          <a:xfrm>
            <a:off x="9189690" y="990898"/>
            <a:ext cx="8750841" cy="323850"/>
          </a:xfrm>
          <a:prstGeom prst="rect">
            <a:avLst/>
          </a:prstGeom>
          <a:noFill/>
          <a:ln/>
        </p:spPr>
        <p:txBody>
          <a:bodyPr wrap="square" lIns="25400" tIns="25400" rIns="25400" bIns="25400" rtlCol="0" anchor="t">
            <a:noAutofit/>
          </a:bodyPr>
          <a:lstStyle/>
          <a:p>
            <a:pPr marL="0" indent="0" algn="l">
              <a:buNone/>
            </a:pPr>
            <a:r>
              <a:rPr lang="nl-NL" sz="1800" b="1" kern="0" spc="360" noProof="1">
                <a:solidFill>
                  <a:srgbClr val="B62C17"/>
                </a:solidFill>
                <a:latin typeface="Outfit" pitchFamily="34" charset="0"/>
                <a:ea typeface="Outfit" pitchFamily="34" charset="-122"/>
                <a:cs typeface="Outfit" pitchFamily="34" charset="-120"/>
              </a:rPr>
              <a:t>Niet balbezit</a:t>
            </a:r>
          </a:p>
        </p:txBody>
      </p:sp>
      <p:sp>
        <p:nvSpPr>
          <p:cNvPr id="6" name="Text 3">
            <a:extLst>
              <a:ext uri="{FF2B5EF4-FFF2-40B4-BE49-F238E27FC236}">
                <a16:creationId xmlns:a16="http://schemas.microsoft.com/office/drawing/2014/main" id="{20A30BAD-9D10-4BD1-0B5A-9476487DD31B}"/>
              </a:ext>
            </a:extLst>
          </p:cNvPr>
          <p:cNvSpPr/>
          <p:nvPr/>
        </p:nvSpPr>
        <p:spPr>
          <a:xfrm>
            <a:off x="9189690" y="1486198"/>
            <a:ext cx="8193969" cy="1340941"/>
          </a:xfrm>
          <a:prstGeom prst="rect">
            <a:avLst/>
          </a:prstGeom>
          <a:noFill/>
          <a:ln/>
        </p:spPr>
        <p:txBody>
          <a:bodyPr wrap="square" lIns="25400" tIns="25400" rIns="25400" bIns="25400" rtlCol="0" anchor="t">
            <a:noAutofit/>
          </a:bodyPr>
          <a:lstStyle/>
          <a:p>
            <a:pPr marL="0" indent="0" algn="l">
              <a:lnSpc>
                <a:spcPct val="95000"/>
              </a:lnSpc>
              <a:buNone/>
            </a:pPr>
            <a:r>
              <a:rPr lang="nl-NL" sz="5400" b="1" kern="0" spc="-108" noProof="1">
                <a:solidFill>
                  <a:srgbClr val="06478D"/>
                </a:solidFill>
                <a:latin typeface="Outfit" pitchFamily="34" charset="0"/>
                <a:ea typeface="Outfit" pitchFamily="34" charset="-122"/>
                <a:cs typeface="Outfit" pitchFamily="34" charset="-120"/>
              </a:rPr>
              <a:t>Zonaal verdedigen</a:t>
            </a:r>
          </a:p>
        </p:txBody>
      </p:sp>
      <p:sp>
        <p:nvSpPr>
          <p:cNvPr id="7" name="Text 4">
            <a:extLst>
              <a:ext uri="{FF2B5EF4-FFF2-40B4-BE49-F238E27FC236}">
                <a16:creationId xmlns:a16="http://schemas.microsoft.com/office/drawing/2014/main" id="{B283A63B-85C0-96FB-0DF5-7F9ED240AF8B}"/>
              </a:ext>
            </a:extLst>
          </p:cNvPr>
          <p:cNvSpPr/>
          <p:nvPr/>
        </p:nvSpPr>
        <p:spPr>
          <a:xfrm>
            <a:off x="9189689" y="3074788"/>
            <a:ext cx="8019788" cy="6221313"/>
          </a:xfrm>
          <a:prstGeom prst="rect">
            <a:avLst/>
          </a:prstGeom>
          <a:noFill/>
          <a:ln/>
        </p:spPr>
        <p:txBody>
          <a:bodyPr wrap="square" lIns="25400" tIns="25400" rIns="25400" bIns="25400" rtlCol="0" anchor="t">
            <a:noAutofit/>
          </a:bodyPr>
          <a:lstStyle/>
          <a:p>
            <a:pPr marL="0" indent="0" algn="l">
              <a:lnSpc>
                <a:spcPct val="112000"/>
              </a:lnSpc>
              <a:spcAft>
                <a:spcPts val="1100"/>
              </a:spcAft>
              <a:buNone/>
            </a:pPr>
            <a:r>
              <a:rPr lang="nl-NL" sz="1800" noProof="1">
                <a:solidFill>
                  <a:srgbClr val="35526F"/>
                </a:solidFill>
                <a:latin typeface="Barlow" pitchFamily="34" charset="0"/>
              </a:rPr>
              <a:t>We verdedigen in zones, niet op de man. Je bent verantwoordelijk voor je zone, niet voor één speler die je overal volgt.</a:t>
            </a:r>
          </a:p>
          <a:p>
            <a:pPr marL="0" indent="0" algn="l">
              <a:lnSpc>
                <a:spcPct val="112000"/>
              </a:lnSpc>
              <a:spcAft>
                <a:spcPts val="1400"/>
              </a:spcAft>
              <a:buNone/>
            </a:pPr>
            <a:r>
              <a:rPr lang="nl-NL" sz="1800" noProof="1">
                <a:solidFill>
                  <a:srgbClr val="35526F"/>
                </a:solidFill>
                <a:latin typeface="Barlow" pitchFamily="34" charset="0"/>
              </a:rPr>
              <a:t>Komt de bal in jouw zone, dan ben jij degene die als eerste druk zet. De rest schuift mee.</a:t>
            </a:r>
          </a:p>
          <a:p>
            <a:pPr marL="0" indent="0" algn="l">
              <a:lnSpc>
                <a:spcPct val="112000"/>
              </a:lnSpc>
              <a:spcAft>
                <a:spcPts val="300"/>
              </a:spcAft>
              <a:buNone/>
            </a:pPr>
            <a:r>
              <a:rPr lang="nl-NL" sz="1800" b="1" noProof="1">
                <a:solidFill>
                  <a:srgbClr val="B62C17"/>
                </a:solidFill>
                <a:latin typeface="Barlow" pitchFamily="34" charset="0"/>
              </a:rPr>
              <a:t>Waarom zonaal</a:t>
            </a:r>
          </a:p>
          <a:p>
            <a:pPr marL="0" indent="0" algn="l">
              <a:lnSpc>
                <a:spcPct val="112000"/>
              </a:lnSpc>
              <a:spcAft>
                <a:spcPts val="1400"/>
              </a:spcAft>
              <a:buNone/>
            </a:pPr>
            <a:r>
              <a:rPr lang="nl-NL" sz="1800" noProof="1">
                <a:solidFill>
                  <a:srgbClr val="35526F"/>
                </a:solidFill>
                <a:latin typeface="Barlow" pitchFamily="34" charset="0"/>
              </a:rPr>
              <a:t>Zo staan er altijd meer spelers rond de bal dan zij, houden we het veld samen klein, en spaar je energie.</a:t>
            </a:r>
          </a:p>
          <a:p>
            <a:pPr marL="0" indent="0" algn="l">
              <a:lnSpc>
                <a:spcPct val="112000"/>
              </a:lnSpc>
              <a:spcAft>
                <a:spcPts val="1100"/>
              </a:spcAft>
              <a:buNone/>
            </a:pPr>
            <a:r>
              <a:rPr lang="nl-NL" sz="1800" i="1" noProof="1">
                <a:solidFill>
                  <a:srgbClr val="06478D"/>
                </a:solidFill>
                <a:latin typeface="Barlow" pitchFamily="34" charset="0"/>
              </a:rPr>
              <a:t>We spelen dus geen 1-tegen-1. We zoeken overtal in de zone waar we de bal willen afpakken, meestal aan de buitenkant.</a:t>
            </a:r>
          </a:p>
        </p:txBody>
      </p:sp>
      <p:pic>
        <p:nvPicPr>
          <p:cNvPr id="13" name="Picture 12">
            <a:extLst>
              <a:ext uri="{FF2B5EF4-FFF2-40B4-BE49-F238E27FC236}">
                <a16:creationId xmlns:a16="http://schemas.microsoft.com/office/drawing/2014/main" id="{E8C0C49F-D949-324D-5963-01D66824D25E}"/>
              </a:ext>
            </a:extLst>
          </p:cNvPr>
          <p:cNvPicPr>
            <a:picLocks noChangeAspect="1"/>
          </p:cNvPicPr>
          <p:nvPr/>
        </p:nvPicPr>
        <p:blipFill>
          <a:blip r:embed="rId2"/>
          <a:stretch>
            <a:fillRect/>
          </a:stretch>
        </p:blipFill>
        <p:spPr>
          <a:xfrm>
            <a:off x="467627" y="195217"/>
            <a:ext cx="6366718" cy="9896565"/>
          </a:xfrm>
          <a:prstGeom prst="rect">
            <a:avLst/>
          </a:prstGeom>
        </p:spPr>
      </p:pic>
      <p:cxnSp>
        <p:nvCxnSpPr>
          <p:cNvPr id="15" name="Straight Connector 14">
            <a:extLst>
              <a:ext uri="{FF2B5EF4-FFF2-40B4-BE49-F238E27FC236}">
                <a16:creationId xmlns:a16="http://schemas.microsoft.com/office/drawing/2014/main" id="{E3526B5C-ACE3-04CD-3998-8C14243D416A}"/>
              </a:ext>
            </a:extLst>
          </p:cNvPr>
          <p:cNvCxnSpPr>
            <a:cxnSpLocks/>
          </p:cNvCxnSpPr>
          <p:nvPr/>
        </p:nvCxnSpPr>
        <p:spPr>
          <a:xfrm flipV="1">
            <a:off x="2632364" y="3408218"/>
            <a:ext cx="1108363" cy="33250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AC3F4B8-3533-FE6D-C4D1-9093D53D8B6F}"/>
              </a:ext>
            </a:extLst>
          </p:cNvPr>
          <p:cNvCxnSpPr>
            <a:cxnSpLocks/>
          </p:cNvCxnSpPr>
          <p:nvPr/>
        </p:nvCxnSpPr>
        <p:spPr>
          <a:xfrm>
            <a:off x="3740727" y="3408218"/>
            <a:ext cx="1302328" cy="33250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192B28E-9518-1F3E-EDEB-F311E5C6DD44}"/>
              </a:ext>
            </a:extLst>
          </p:cNvPr>
          <p:cNvCxnSpPr>
            <a:cxnSpLocks/>
          </p:cNvCxnSpPr>
          <p:nvPr/>
        </p:nvCxnSpPr>
        <p:spPr>
          <a:xfrm>
            <a:off x="3740727" y="4738255"/>
            <a:ext cx="1302328" cy="40524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C44EAFB-93B1-741E-BAF0-D60F3987C511}"/>
              </a:ext>
            </a:extLst>
          </p:cNvPr>
          <p:cNvCxnSpPr>
            <a:cxnSpLocks/>
          </p:cNvCxnSpPr>
          <p:nvPr/>
        </p:nvCxnSpPr>
        <p:spPr>
          <a:xfrm flipV="1">
            <a:off x="2202873" y="4738255"/>
            <a:ext cx="1537854" cy="22167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4AD1E3B-3C1F-8213-B0DB-DB0BB4C112A5}"/>
              </a:ext>
            </a:extLst>
          </p:cNvPr>
          <p:cNvCxnSpPr>
            <a:cxnSpLocks/>
          </p:cNvCxnSpPr>
          <p:nvPr/>
        </p:nvCxnSpPr>
        <p:spPr>
          <a:xfrm>
            <a:off x="3740727" y="6151418"/>
            <a:ext cx="1136073" cy="70658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01CEEA0-C68B-5903-E0A4-9F6C0CB548AF}"/>
              </a:ext>
            </a:extLst>
          </p:cNvPr>
          <p:cNvCxnSpPr>
            <a:cxnSpLocks/>
          </p:cNvCxnSpPr>
          <p:nvPr/>
        </p:nvCxnSpPr>
        <p:spPr>
          <a:xfrm flipH="1">
            <a:off x="3740727" y="6858000"/>
            <a:ext cx="1136073" cy="69517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615D7CF-1B20-D6F3-8ABC-24302F5B922B}"/>
              </a:ext>
            </a:extLst>
          </p:cNvPr>
          <p:cNvCxnSpPr>
            <a:cxnSpLocks/>
          </p:cNvCxnSpPr>
          <p:nvPr/>
        </p:nvCxnSpPr>
        <p:spPr>
          <a:xfrm flipV="1">
            <a:off x="2479964" y="6151418"/>
            <a:ext cx="1260763" cy="70658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710298F-DF57-C442-5323-9263F7C928C3}"/>
              </a:ext>
            </a:extLst>
          </p:cNvPr>
          <p:cNvCxnSpPr>
            <a:cxnSpLocks/>
          </p:cNvCxnSpPr>
          <p:nvPr/>
        </p:nvCxnSpPr>
        <p:spPr>
          <a:xfrm>
            <a:off x="2479964" y="6858000"/>
            <a:ext cx="1260763" cy="69517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182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84F42-3B7C-FD38-57C3-0C4C44E4DBD4}"/>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A660B550-5CAD-93C4-8C0F-174FA37BF4F5}"/>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A26CAB6A-6814-CEF3-D1BD-601EAD5482DC}"/>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5E8D477C-5F2C-F1A4-F6F9-E52CE54A4068}"/>
              </a:ext>
            </a:extLst>
          </p:cNvPr>
          <p:cNvSpPr/>
          <p:nvPr/>
        </p:nvSpPr>
        <p:spPr>
          <a:xfrm>
            <a:off x="9189690" y="990898"/>
            <a:ext cx="8750841" cy="323850"/>
          </a:xfrm>
          <a:prstGeom prst="rect">
            <a:avLst/>
          </a:prstGeom>
          <a:noFill/>
          <a:ln/>
        </p:spPr>
        <p:txBody>
          <a:bodyPr wrap="square" lIns="25400" tIns="25400" rIns="25400" bIns="25400" rtlCol="0" anchor="t">
            <a:noAutofit/>
          </a:bodyPr>
          <a:lstStyle/>
          <a:p>
            <a:pPr marL="0" indent="0" algn="l">
              <a:buNone/>
            </a:pPr>
            <a:r>
              <a:rPr lang="nl-NL" sz="1800" b="1" kern="0" spc="360" noProof="1">
                <a:solidFill>
                  <a:srgbClr val="B62C17"/>
                </a:solidFill>
                <a:latin typeface="Outfit" pitchFamily="34" charset="0"/>
                <a:ea typeface="Outfit" pitchFamily="34" charset="-122"/>
                <a:cs typeface="Outfit" pitchFamily="34" charset="-120"/>
              </a:rPr>
              <a:t>Niet balbezit</a:t>
            </a:r>
          </a:p>
        </p:txBody>
      </p:sp>
      <p:sp>
        <p:nvSpPr>
          <p:cNvPr id="6" name="Text 3">
            <a:extLst>
              <a:ext uri="{FF2B5EF4-FFF2-40B4-BE49-F238E27FC236}">
                <a16:creationId xmlns:a16="http://schemas.microsoft.com/office/drawing/2014/main" id="{A1F8D9CE-9F96-D040-1A71-75DD49416412}"/>
              </a:ext>
            </a:extLst>
          </p:cNvPr>
          <p:cNvSpPr/>
          <p:nvPr/>
        </p:nvSpPr>
        <p:spPr>
          <a:xfrm>
            <a:off x="9189690" y="1486198"/>
            <a:ext cx="8193969" cy="1340941"/>
          </a:xfrm>
          <a:prstGeom prst="rect">
            <a:avLst/>
          </a:prstGeom>
          <a:noFill/>
          <a:ln/>
        </p:spPr>
        <p:txBody>
          <a:bodyPr wrap="square" lIns="25400" tIns="25400" rIns="25400" bIns="25400" rtlCol="0" anchor="t">
            <a:no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Diamant en hotline</a:t>
            </a:r>
          </a:p>
        </p:txBody>
      </p:sp>
      <p:sp>
        <p:nvSpPr>
          <p:cNvPr id="7" name="Text 4">
            <a:extLst>
              <a:ext uri="{FF2B5EF4-FFF2-40B4-BE49-F238E27FC236}">
                <a16:creationId xmlns:a16="http://schemas.microsoft.com/office/drawing/2014/main" id="{B94BED21-A22D-4555-53F1-70FDF18D0794}"/>
              </a:ext>
            </a:extLst>
          </p:cNvPr>
          <p:cNvSpPr/>
          <p:nvPr/>
        </p:nvSpPr>
        <p:spPr>
          <a:xfrm>
            <a:off x="9189689" y="3074788"/>
            <a:ext cx="8019788" cy="6466777"/>
          </a:xfrm>
          <a:prstGeom prst="rect">
            <a:avLst/>
          </a:prstGeom>
          <a:noFill/>
          <a:ln/>
        </p:spPr>
        <p:txBody>
          <a:bodyPr wrap="square" lIns="25400" tIns="25400" rIns="25400" bIns="25400" rtlCol="0" anchor="t">
            <a:noAutofit/>
          </a:bodyPr>
          <a:lstStyle/>
          <a:p>
            <a:pPr marL="0" indent="0" algn="l">
              <a:lnSpc>
                <a:spcPct val="112000"/>
              </a:lnSpc>
              <a:spcAft>
                <a:spcPts val="1100"/>
              </a:spcAft>
              <a:buNone/>
            </a:pPr>
            <a:r>
              <a:rPr lang="nl-NL" sz="1800" noProof="1">
                <a:solidFill>
                  <a:srgbClr val="35526F"/>
                </a:solidFill>
                <a:latin typeface="Barlow" pitchFamily="34" charset="0"/>
              </a:rPr>
              <a:t>Overal op het veld zoeken we dezelfde vorm: een diamant van vier spelers.</a:t>
            </a:r>
          </a:p>
          <a:p>
            <a:pPr marL="0" indent="0" algn="l">
              <a:lnSpc>
                <a:spcPct val="112000"/>
              </a:lnSpc>
              <a:spcAft>
                <a:spcPts val="1400"/>
              </a:spcAft>
              <a:buNone/>
            </a:pPr>
            <a:r>
              <a:rPr lang="nl-NL" sz="1800" noProof="1">
                <a:solidFill>
                  <a:srgbClr val="35526F"/>
                </a:solidFill>
                <a:latin typeface="Barlow" pitchFamily="34" charset="0"/>
              </a:rPr>
              <a:t>Eén speler zet druk. Eén geeft balans links, één geeft balans rechts. Eén staat als cover erachter.</a:t>
            </a:r>
          </a:p>
          <a:p>
            <a:pPr marL="0" indent="0" algn="l">
              <a:lnSpc>
                <a:spcPct val="112000"/>
              </a:lnSpc>
              <a:spcAft>
                <a:spcPts val="300"/>
              </a:spcAft>
              <a:buNone/>
            </a:pPr>
            <a:r>
              <a:rPr lang="nl-NL" sz="1800" b="1" noProof="1">
                <a:solidFill>
                  <a:srgbClr val="B62C17"/>
                </a:solidFill>
                <a:latin typeface="Barlow" pitchFamily="34" charset="0"/>
              </a:rPr>
              <a:t>De hotline</a:t>
            </a:r>
          </a:p>
          <a:p>
            <a:pPr marL="0" indent="0" algn="l">
              <a:lnSpc>
                <a:spcPct val="112000"/>
              </a:lnSpc>
              <a:spcAft>
                <a:spcPts val="1400"/>
              </a:spcAft>
              <a:buNone/>
            </a:pPr>
            <a:r>
              <a:rPr lang="nl-NL" sz="1800" noProof="1">
                <a:solidFill>
                  <a:srgbClr val="35526F"/>
                </a:solidFill>
                <a:latin typeface="Barlow" pitchFamily="34" charset="0"/>
              </a:rPr>
              <a:t>De hotline is de kortste weg naar ons doel. Wie druk zet, gaat altijd naar die lijn en duwt met lichaam en stick weg van het centrum.</a:t>
            </a:r>
          </a:p>
          <a:p>
            <a:pPr marL="0" indent="0" algn="l">
              <a:lnSpc>
                <a:spcPct val="112000"/>
              </a:lnSpc>
              <a:spcAft>
                <a:spcPts val="1100"/>
              </a:spcAft>
              <a:buNone/>
            </a:pPr>
            <a:r>
              <a:rPr lang="nl-NL" sz="1800" i="1" noProof="1">
                <a:solidFill>
                  <a:srgbClr val="06478D"/>
                </a:solidFill>
                <a:latin typeface="Barlow" pitchFamily="34" charset="0"/>
              </a:rPr>
              <a:t>Zo dwing je de tegenstander schuin en naar buiten te spelen in plaats van rechtdoor. Onze basisformatie is eigenlijk drie van deze diamanten.</a:t>
            </a:r>
          </a:p>
        </p:txBody>
      </p:sp>
      <p:pic>
        <p:nvPicPr>
          <p:cNvPr id="65" name="Schermafbeelding 2023-05-23 om 10.16.24.png">
            <a:extLst>
              <a:ext uri="{FF2B5EF4-FFF2-40B4-BE49-F238E27FC236}">
                <a16:creationId xmlns:a16="http://schemas.microsoft.com/office/drawing/2014/main" id="{B27F252F-E102-C046-2650-75E17E36A332}"/>
              </a:ext>
            </a:extLst>
          </p:cNvPr>
          <p:cNvPicPr>
            <a:picLocks noChangeAspect="1"/>
          </p:cNvPicPr>
          <p:nvPr/>
        </p:nvPicPr>
        <p:blipFill>
          <a:blip r:embed="rId2"/>
          <a:srcRect l="53237"/>
          <a:stretch>
            <a:fillRect/>
          </a:stretch>
        </p:blipFill>
        <p:spPr>
          <a:xfrm rot="16200000">
            <a:off x="1653245" y="2350244"/>
            <a:ext cx="4569156" cy="5305142"/>
          </a:xfrm>
          <a:prstGeom prst="rect">
            <a:avLst/>
          </a:prstGeom>
          <a:ln w="12700" cap="flat">
            <a:noFill/>
            <a:miter lim="400000"/>
          </a:ln>
          <a:effectLst/>
        </p:spPr>
      </p:pic>
      <p:sp>
        <p:nvSpPr>
          <p:cNvPr id="67" name="Cirkel">
            <a:extLst>
              <a:ext uri="{FF2B5EF4-FFF2-40B4-BE49-F238E27FC236}">
                <a16:creationId xmlns:a16="http://schemas.microsoft.com/office/drawing/2014/main" id="{471C7F4C-7C27-2FAA-8389-E0FEDF97921D}"/>
              </a:ext>
            </a:extLst>
          </p:cNvPr>
          <p:cNvSpPr/>
          <p:nvPr/>
        </p:nvSpPr>
        <p:spPr>
          <a:xfrm>
            <a:off x="4120405" y="4972853"/>
            <a:ext cx="294588" cy="2837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69" name="Cirkel">
            <a:extLst>
              <a:ext uri="{FF2B5EF4-FFF2-40B4-BE49-F238E27FC236}">
                <a16:creationId xmlns:a16="http://schemas.microsoft.com/office/drawing/2014/main" id="{208D5D07-DA85-7191-3EB3-3320702CA4DF}"/>
              </a:ext>
            </a:extLst>
          </p:cNvPr>
          <p:cNvSpPr/>
          <p:nvPr/>
        </p:nvSpPr>
        <p:spPr>
          <a:xfrm>
            <a:off x="3071738" y="5400089"/>
            <a:ext cx="294586" cy="2837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71" name="Cirkel">
            <a:extLst>
              <a:ext uri="{FF2B5EF4-FFF2-40B4-BE49-F238E27FC236}">
                <a16:creationId xmlns:a16="http://schemas.microsoft.com/office/drawing/2014/main" id="{FAAE9F88-5712-3064-ACD4-9FA718A72D20}"/>
              </a:ext>
            </a:extLst>
          </p:cNvPr>
          <p:cNvSpPr/>
          <p:nvPr/>
        </p:nvSpPr>
        <p:spPr>
          <a:xfrm>
            <a:off x="5001425" y="5683822"/>
            <a:ext cx="294586" cy="2837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89" name="Cirkel">
            <a:extLst>
              <a:ext uri="{FF2B5EF4-FFF2-40B4-BE49-F238E27FC236}">
                <a16:creationId xmlns:a16="http://schemas.microsoft.com/office/drawing/2014/main" id="{6CC92EE2-8936-833E-7F93-7D7FB9DD41F2}"/>
              </a:ext>
            </a:extLst>
          </p:cNvPr>
          <p:cNvSpPr/>
          <p:nvPr/>
        </p:nvSpPr>
        <p:spPr>
          <a:xfrm>
            <a:off x="4184286" y="3988043"/>
            <a:ext cx="294587" cy="283733"/>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07" name="Cirkel">
            <a:extLst>
              <a:ext uri="{FF2B5EF4-FFF2-40B4-BE49-F238E27FC236}">
                <a16:creationId xmlns:a16="http://schemas.microsoft.com/office/drawing/2014/main" id="{3B8ACC99-9EBB-6A63-AAC8-12C076883465}"/>
              </a:ext>
            </a:extLst>
          </p:cNvPr>
          <p:cNvSpPr/>
          <p:nvPr/>
        </p:nvSpPr>
        <p:spPr>
          <a:xfrm>
            <a:off x="4195604" y="4293903"/>
            <a:ext cx="270112" cy="268080"/>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pPr>
            <a:endParaRPr kumimoji="0" lang="nl-NL" sz="1800" b="0" i="0" u="none" strike="noStrike" kern="0" cap="none" spc="0" normalizeH="0" baseline="0" noProof="1">
              <a:ln>
                <a:noFill/>
              </a:ln>
              <a:solidFill>
                <a:srgbClr val="000000"/>
              </a:solidFill>
              <a:effectLst/>
              <a:uLnTx/>
              <a:uFillTx/>
              <a:latin typeface="Calibri"/>
              <a:ea typeface="Calibri"/>
              <a:cs typeface="Calibri"/>
              <a:sym typeface="Calibri"/>
            </a:endParaRPr>
          </a:p>
        </p:txBody>
      </p:sp>
      <p:sp>
        <p:nvSpPr>
          <p:cNvPr id="2" name="Cirkel">
            <a:extLst>
              <a:ext uri="{FF2B5EF4-FFF2-40B4-BE49-F238E27FC236}">
                <a16:creationId xmlns:a16="http://schemas.microsoft.com/office/drawing/2014/main" id="{61FD9949-11AA-0DED-F66A-DE74F96A3DC2}"/>
              </a:ext>
            </a:extLst>
          </p:cNvPr>
          <p:cNvSpPr/>
          <p:nvPr/>
        </p:nvSpPr>
        <p:spPr>
          <a:xfrm>
            <a:off x="3974188" y="6130974"/>
            <a:ext cx="294586" cy="2837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8" name="Tekstvak 7">
            <a:extLst>
              <a:ext uri="{FF2B5EF4-FFF2-40B4-BE49-F238E27FC236}">
                <a16:creationId xmlns:a16="http://schemas.microsoft.com/office/drawing/2014/main" id="{A974F8F3-4FB6-BCC4-8379-6B09A542ED6B}"/>
              </a:ext>
            </a:extLst>
          </p:cNvPr>
          <p:cNvSpPr txBox="1"/>
          <p:nvPr/>
        </p:nvSpPr>
        <p:spPr>
          <a:xfrm>
            <a:off x="2153391" y="5279905"/>
            <a:ext cx="939186" cy="369332"/>
          </a:xfrm>
          <a:prstGeom prst="rect">
            <a:avLst/>
          </a:prstGeom>
          <a:noFill/>
        </p:spPr>
        <p:txBody>
          <a:bodyPr wrap="square" rtlCol="0">
            <a:spAutoFit/>
          </a:bodyPr>
          <a:lstStyle/>
          <a:p>
            <a:r>
              <a:rPr lang="nl-NL" b="1" dirty="0"/>
              <a:t>balans</a:t>
            </a:r>
            <a:endParaRPr lang="nl-BE" b="1" dirty="0"/>
          </a:p>
        </p:txBody>
      </p:sp>
      <p:sp>
        <p:nvSpPr>
          <p:cNvPr id="10" name="Tekstvak 9">
            <a:extLst>
              <a:ext uri="{FF2B5EF4-FFF2-40B4-BE49-F238E27FC236}">
                <a16:creationId xmlns:a16="http://schemas.microsoft.com/office/drawing/2014/main" id="{DA7D6542-279B-A85E-64C9-18BEAF852D30}"/>
              </a:ext>
            </a:extLst>
          </p:cNvPr>
          <p:cNvSpPr txBox="1"/>
          <p:nvPr/>
        </p:nvSpPr>
        <p:spPr>
          <a:xfrm>
            <a:off x="5322544" y="5738160"/>
            <a:ext cx="891815" cy="369332"/>
          </a:xfrm>
          <a:prstGeom prst="rect">
            <a:avLst/>
          </a:prstGeom>
          <a:noFill/>
        </p:spPr>
        <p:txBody>
          <a:bodyPr wrap="square" rtlCol="0">
            <a:spAutoFit/>
          </a:bodyPr>
          <a:lstStyle/>
          <a:p>
            <a:r>
              <a:rPr lang="nl-NL" b="1" dirty="0"/>
              <a:t>balans</a:t>
            </a:r>
            <a:endParaRPr lang="nl-BE" b="1" dirty="0"/>
          </a:p>
        </p:txBody>
      </p:sp>
      <p:sp>
        <p:nvSpPr>
          <p:cNvPr id="12" name="Tekstvak 11">
            <a:extLst>
              <a:ext uri="{FF2B5EF4-FFF2-40B4-BE49-F238E27FC236}">
                <a16:creationId xmlns:a16="http://schemas.microsoft.com/office/drawing/2014/main" id="{37829291-EEB6-D872-2958-2CA76D8603F8}"/>
              </a:ext>
            </a:extLst>
          </p:cNvPr>
          <p:cNvSpPr txBox="1"/>
          <p:nvPr/>
        </p:nvSpPr>
        <p:spPr>
          <a:xfrm>
            <a:off x="3748623" y="6529806"/>
            <a:ext cx="984742" cy="369332"/>
          </a:xfrm>
          <a:prstGeom prst="rect">
            <a:avLst/>
          </a:prstGeom>
          <a:noFill/>
        </p:spPr>
        <p:txBody>
          <a:bodyPr wrap="square" rtlCol="0">
            <a:spAutoFit/>
          </a:bodyPr>
          <a:lstStyle/>
          <a:p>
            <a:r>
              <a:rPr lang="nl-NL" b="1" dirty="0"/>
              <a:t>cover</a:t>
            </a:r>
            <a:endParaRPr lang="nl-BE" b="1" dirty="0"/>
          </a:p>
        </p:txBody>
      </p:sp>
      <p:sp>
        <p:nvSpPr>
          <p:cNvPr id="14" name="Tekstvak 13">
            <a:extLst>
              <a:ext uri="{FF2B5EF4-FFF2-40B4-BE49-F238E27FC236}">
                <a16:creationId xmlns:a16="http://schemas.microsoft.com/office/drawing/2014/main" id="{B90EA901-8980-1254-7C0D-3D8773530E7A}"/>
              </a:ext>
            </a:extLst>
          </p:cNvPr>
          <p:cNvSpPr txBox="1"/>
          <p:nvPr/>
        </p:nvSpPr>
        <p:spPr>
          <a:xfrm>
            <a:off x="4423722" y="4896069"/>
            <a:ext cx="722019" cy="369332"/>
          </a:xfrm>
          <a:prstGeom prst="rect">
            <a:avLst/>
          </a:prstGeom>
          <a:noFill/>
        </p:spPr>
        <p:txBody>
          <a:bodyPr wrap="square" rtlCol="0">
            <a:spAutoFit/>
          </a:bodyPr>
          <a:lstStyle/>
          <a:p>
            <a:r>
              <a:rPr lang="nl-NL" b="1" dirty="0"/>
              <a:t>druk</a:t>
            </a:r>
            <a:endParaRPr lang="nl-BE" b="1" dirty="0"/>
          </a:p>
        </p:txBody>
      </p:sp>
      <p:sp>
        <p:nvSpPr>
          <p:cNvPr id="15" name="Ruit 14">
            <a:extLst>
              <a:ext uri="{FF2B5EF4-FFF2-40B4-BE49-F238E27FC236}">
                <a16:creationId xmlns:a16="http://schemas.microsoft.com/office/drawing/2014/main" id="{953C186C-AE9A-8BB2-BE57-91A889487A72}"/>
              </a:ext>
            </a:extLst>
          </p:cNvPr>
          <p:cNvSpPr/>
          <p:nvPr/>
        </p:nvSpPr>
        <p:spPr>
          <a:xfrm rot="426672">
            <a:off x="3344034" y="5246771"/>
            <a:ext cx="1679681" cy="874102"/>
          </a:xfrm>
          <a:prstGeom prst="diamond">
            <a:avLst/>
          </a:prstGeom>
          <a:solidFill>
            <a:schemeClr val="accent5">
              <a:alpha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868980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106A9-B289-C7AE-C393-E711F0489420}"/>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6118BA2D-12D9-7166-28E7-8D3764B7F70D}"/>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5317F95E-095B-877D-9D24-36C63E4FECCE}"/>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5346F2AF-BF8C-6688-026D-6B7F2EE7E967}"/>
              </a:ext>
            </a:extLst>
          </p:cNvPr>
          <p:cNvSpPr/>
          <p:nvPr/>
        </p:nvSpPr>
        <p:spPr>
          <a:xfrm>
            <a:off x="9189690" y="990898"/>
            <a:ext cx="8750841" cy="323850"/>
          </a:xfrm>
          <a:prstGeom prst="rect">
            <a:avLst/>
          </a:prstGeom>
          <a:noFill/>
          <a:ln/>
        </p:spPr>
        <p:txBody>
          <a:bodyPr wrap="square" lIns="25400" tIns="25400" rIns="25400" bIns="25400" rtlCol="0" anchor="t">
            <a:noAutofit/>
          </a:bodyPr>
          <a:lstStyle/>
          <a:p>
            <a:pPr marL="0" indent="0" algn="l">
              <a:buNone/>
            </a:pPr>
            <a:r>
              <a:rPr lang="nl-NL" sz="1800" b="1" kern="0" spc="360" noProof="1">
                <a:solidFill>
                  <a:srgbClr val="B62C17"/>
                </a:solidFill>
                <a:latin typeface="Outfit" pitchFamily="34" charset="0"/>
                <a:ea typeface="Outfit" pitchFamily="34" charset="-122"/>
                <a:cs typeface="Outfit" pitchFamily="34" charset="-120"/>
              </a:rPr>
              <a:t>Niet balbezit</a:t>
            </a:r>
          </a:p>
        </p:txBody>
      </p:sp>
      <p:sp>
        <p:nvSpPr>
          <p:cNvPr id="6" name="Text 3">
            <a:extLst>
              <a:ext uri="{FF2B5EF4-FFF2-40B4-BE49-F238E27FC236}">
                <a16:creationId xmlns:a16="http://schemas.microsoft.com/office/drawing/2014/main" id="{B5587444-595C-0218-23D2-9734A0CBA34D}"/>
              </a:ext>
            </a:extLst>
          </p:cNvPr>
          <p:cNvSpPr/>
          <p:nvPr/>
        </p:nvSpPr>
        <p:spPr>
          <a:xfrm>
            <a:off x="9189690" y="1486198"/>
            <a:ext cx="8193969" cy="1340941"/>
          </a:xfrm>
          <a:prstGeom prst="rect">
            <a:avLst/>
          </a:prstGeom>
          <a:noFill/>
          <a:ln/>
        </p:spPr>
        <p:txBody>
          <a:bodyPr wrap="square" lIns="25400" tIns="25400" rIns="25400" bIns="25400" rtlCol="0" anchor="t">
            <a:no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Balkant en helpkant</a:t>
            </a:r>
          </a:p>
        </p:txBody>
      </p:sp>
      <p:sp>
        <p:nvSpPr>
          <p:cNvPr id="7" name="Text 4">
            <a:extLst>
              <a:ext uri="{FF2B5EF4-FFF2-40B4-BE49-F238E27FC236}">
                <a16:creationId xmlns:a16="http://schemas.microsoft.com/office/drawing/2014/main" id="{FE719547-A95E-C198-CF41-868389F99818}"/>
              </a:ext>
            </a:extLst>
          </p:cNvPr>
          <p:cNvSpPr/>
          <p:nvPr/>
        </p:nvSpPr>
        <p:spPr>
          <a:xfrm>
            <a:off x="9189689" y="3074788"/>
            <a:ext cx="8019788" cy="6221313"/>
          </a:xfrm>
          <a:prstGeom prst="rect">
            <a:avLst/>
          </a:prstGeom>
          <a:noFill/>
          <a:ln/>
        </p:spPr>
        <p:txBody>
          <a:bodyPr wrap="square" lIns="25400" tIns="25400" rIns="25400" bIns="25400" rtlCol="0" anchor="t">
            <a:noAutofit/>
          </a:bodyPr>
          <a:lstStyle/>
          <a:p>
            <a:pPr marL="0" indent="0" algn="l">
              <a:lnSpc>
                <a:spcPct val="112000"/>
              </a:lnSpc>
              <a:spcAft>
                <a:spcPts val="1100"/>
              </a:spcAft>
              <a:buNone/>
            </a:pPr>
            <a:r>
              <a:rPr lang="nl-NL" sz="1800" noProof="1">
                <a:solidFill>
                  <a:srgbClr val="35526F"/>
                </a:solidFill>
                <a:latin typeface="Barlow" pitchFamily="34" charset="0"/>
              </a:rPr>
              <a:t>Denk een lijn in de lengte door het midden van het veld: de hulplijn.</a:t>
            </a:r>
          </a:p>
          <a:p>
            <a:pPr marL="0" indent="0" algn="l">
              <a:lnSpc>
                <a:spcPct val="112000"/>
              </a:lnSpc>
              <a:spcAft>
                <a:spcPts val="1400"/>
              </a:spcAft>
              <a:buNone/>
            </a:pPr>
            <a:r>
              <a:rPr lang="nl-NL" sz="1800" noProof="1">
                <a:solidFill>
                  <a:srgbClr val="35526F"/>
                </a:solidFill>
                <a:latin typeface="Barlow" pitchFamily="34" charset="0"/>
              </a:rPr>
              <a:t>Balkant is de helft waar de bal is, helpkant de helft waar de bal niet is.</a:t>
            </a:r>
          </a:p>
          <a:p>
            <a:pPr marL="0" indent="0" algn="l">
              <a:lnSpc>
                <a:spcPct val="112000"/>
              </a:lnSpc>
              <a:spcAft>
                <a:spcPts val="300"/>
              </a:spcAft>
              <a:buNone/>
            </a:pPr>
            <a:r>
              <a:rPr lang="nl-NL" sz="1800" b="1" noProof="1">
                <a:solidFill>
                  <a:srgbClr val="B62C17"/>
                </a:solidFill>
                <a:latin typeface="Barlow" pitchFamily="34" charset="0"/>
              </a:rPr>
              <a:t>Sta je aan de helpkant?</a:t>
            </a:r>
          </a:p>
          <a:p>
            <a:pPr marL="0" indent="0" algn="l">
              <a:lnSpc>
                <a:spcPct val="112000"/>
              </a:lnSpc>
              <a:spcAft>
                <a:spcPts val="1400"/>
              </a:spcAft>
              <a:buNone/>
            </a:pPr>
            <a:r>
              <a:rPr lang="nl-NL" sz="1800" noProof="1">
                <a:solidFill>
                  <a:srgbClr val="35526F"/>
                </a:solidFill>
                <a:latin typeface="Barlow" pitchFamily="34" charset="0"/>
              </a:rPr>
              <a:t>Dan knijp je mee naar binnen tot aan de hulplijn. Je laat je eigen vleugel even los: de tegenstander mag de breedte hebben, het centrum niet.</a:t>
            </a:r>
          </a:p>
          <a:p>
            <a:pPr marL="0" indent="0" algn="l">
              <a:lnSpc>
                <a:spcPct val="112000"/>
              </a:lnSpc>
              <a:spcAft>
                <a:spcPts val="1100"/>
              </a:spcAft>
              <a:buNone/>
            </a:pPr>
            <a:r>
              <a:rPr lang="nl-NL" sz="1800" i="1" noProof="1">
                <a:solidFill>
                  <a:srgbClr val="06478D"/>
                </a:solidFill>
                <a:latin typeface="Barlow" pitchFamily="34" charset="0"/>
              </a:rPr>
              <a:t>En altijd: zorg dat je je directe tegenstander én de bal kan zien. Hoe verder je van de bal staat, hoe verder je van je man mag staan.</a:t>
            </a:r>
          </a:p>
        </p:txBody>
      </p:sp>
      <p:grpSp>
        <p:nvGrpSpPr>
          <p:cNvPr id="2" name="Groepeer">
            <a:extLst>
              <a:ext uri="{FF2B5EF4-FFF2-40B4-BE49-F238E27FC236}">
                <a16:creationId xmlns:a16="http://schemas.microsoft.com/office/drawing/2014/main" id="{B564B90D-381D-F316-1036-4013E74AD13B}"/>
              </a:ext>
            </a:extLst>
          </p:cNvPr>
          <p:cNvGrpSpPr/>
          <p:nvPr/>
        </p:nvGrpSpPr>
        <p:grpSpPr>
          <a:xfrm>
            <a:off x="618544" y="2147916"/>
            <a:ext cx="3075797" cy="5664972"/>
            <a:chOff x="-1" y="0"/>
            <a:chExt cx="3075795" cy="5664970"/>
          </a:xfrm>
        </p:grpSpPr>
        <p:pic>
          <p:nvPicPr>
            <p:cNvPr id="8" name="Schermafbeelding 2023-05-23 om 10.16.24.png" descr="Schermafbeelding 2023-05-23 om 10.16.24.png">
              <a:extLst>
                <a:ext uri="{FF2B5EF4-FFF2-40B4-BE49-F238E27FC236}">
                  <a16:creationId xmlns:a16="http://schemas.microsoft.com/office/drawing/2014/main" id="{372CBD21-00FE-3CD4-9238-A4FD383CCE9F}"/>
                </a:ext>
              </a:extLst>
            </p:cNvPr>
            <p:cNvPicPr>
              <a:picLocks noChangeAspect="1"/>
            </p:cNvPicPr>
            <p:nvPr/>
          </p:nvPicPr>
          <p:blipFill>
            <a:blip r:embed="rId2"/>
            <a:stretch>
              <a:fillRect/>
            </a:stretch>
          </p:blipFill>
          <p:spPr>
            <a:xfrm rot="16200000">
              <a:off x="-1294588" y="1294587"/>
              <a:ext cx="5664970" cy="3075795"/>
            </a:xfrm>
            <a:prstGeom prst="rect">
              <a:avLst/>
            </a:prstGeom>
            <a:ln w="12700" cap="flat">
              <a:noFill/>
              <a:miter lim="400000"/>
            </a:ln>
            <a:effectLst/>
          </p:spPr>
        </p:pic>
        <p:sp>
          <p:nvSpPr>
            <p:cNvPr id="9" name="Cirkel">
              <a:extLst>
                <a:ext uri="{FF2B5EF4-FFF2-40B4-BE49-F238E27FC236}">
                  <a16:creationId xmlns:a16="http://schemas.microsoft.com/office/drawing/2014/main" id="{555C26B8-5F34-BF9B-C001-FE6EDA19BB90}"/>
                </a:ext>
              </a:extLst>
            </p:cNvPr>
            <p:cNvSpPr/>
            <p:nvPr/>
          </p:nvSpPr>
          <p:spPr>
            <a:xfrm>
              <a:off x="498105" y="2537076"/>
              <a:ext cx="132023" cy="122568"/>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p>
              <a:pPr>
                <a:defRPr>
                  <a:solidFill>
                    <a:srgbClr val="FFFFFF"/>
                  </a:solidFill>
                </a:defRPr>
              </a:pPr>
              <a:endParaRPr/>
            </a:p>
          </p:txBody>
        </p:sp>
        <p:sp>
          <p:nvSpPr>
            <p:cNvPr id="10" name="Cirkel">
              <a:extLst>
                <a:ext uri="{FF2B5EF4-FFF2-40B4-BE49-F238E27FC236}">
                  <a16:creationId xmlns:a16="http://schemas.microsoft.com/office/drawing/2014/main" id="{1C1AF6B3-56A0-5657-2469-BF649C7191AD}"/>
                </a:ext>
              </a:extLst>
            </p:cNvPr>
            <p:cNvSpPr/>
            <p:nvPr/>
          </p:nvSpPr>
          <p:spPr>
            <a:xfrm>
              <a:off x="2309744" y="2669757"/>
              <a:ext cx="132023" cy="122569"/>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p>
              <a:pPr>
                <a:defRPr>
                  <a:solidFill>
                    <a:srgbClr val="FFFFFF"/>
                  </a:solidFill>
                </a:defRPr>
              </a:pPr>
              <a:endParaRPr/>
            </a:p>
          </p:txBody>
        </p:sp>
        <p:sp>
          <p:nvSpPr>
            <p:cNvPr id="11" name="Cirkel">
              <a:extLst>
                <a:ext uri="{FF2B5EF4-FFF2-40B4-BE49-F238E27FC236}">
                  <a16:creationId xmlns:a16="http://schemas.microsoft.com/office/drawing/2014/main" id="{5CC9B9A1-4499-6A85-EECA-D3386173680B}"/>
                </a:ext>
              </a:extLst>
            </p:cNvPr>
            <p:cNvSpPr/>
            <p:nvPr/>
          </p:nvSpPr>
          <p:spPr>
            <a:xfrm>
              <a:off x="2445523" y="999835"/>
              <a:ext cx="132023" cy="122569"/>
            </a:xfrm>
            <a:prstGeom prst="ellipse">
              <a:avLst/>
            </a:prstGeom>
            <a:solidFill>
              <a:schemeClr val="accent2"/>
            </a:solidFill>
            <a:ln w="12700" cap="flat">
              <a:solidFill>
                <a:srgbClr val="000000"/>
              </a:solidFill>
              <a:prstDash val="solid"/>
              <a:miter lim="800000"/>
            </a:ln>
            <a:effectLst/>
          </p:spPr>
          <p:txBody>
            <a:bodyPr wrap="square" lIns="45719" tIns="45719" rIns="45719" bIns="45719" numCol="1" anchor="ctr">
              <a:noAutofit/>
            </a:bodyPr>
            <a:lstStyle/>
            <a:p>
              <a:pPr>
                <a:defRPr>
                  <a:solidFill>
                    <a:srgbClr val="FFFFFF"/>
                  </a:solidFill>
                </a:defRPr>
              </a:pPr>
              <a:endParaRPr/>
            </a:p>
          </p:txBody>
        </p:sp>
        <p:sp>
          <p:nvSpPr>
            <p:cNvPr id="12" name="Cirkel">
              <a:extLst>
                <a:ext uri="{FF2B5EF4-FFF2-40B4-BE49-F238E27FC236}">
                  <a16:creationId xmlns:a16="http://schemas.microsoft.com/office/drawing/2014/main" id="{435CFF83-73B3-D080-8D50-A71BB2CBA4A7}"/>
                </a:ext>
              </a:extLst>
            </p:cNvPr>
            <p:cNvSpPr/>
            <p:nvPr/>
          </p:nvSpPr>
          <p:spPr>
            <a:xfrm>
              <a:off x="296922" y="2230372"/>
              <a:ext cx="132023" cy="122568"/>
            </a:xfrm>
            <a:prstGeom prst="ellipse">
              <a:avLst/>
            </a:prstGeom>
            <a:solidFill>
              <a:schemeClr val="accent2"/>
            </a:solidFill>
            <a:ln w="12700" cap="flat">
              <a:solidFill>
                <a:srgbClr val="000000"/>
              </a:solidFill>
              <a:prstDash val="solid"/>
              <a:miter lim="800000"/>
            </a:ln>
            <a:effectLst/>
          </p:spPr>
          <p:txBody>
            <a:bodyPr wrap="square" lIns="45719" tIns="45719" rIns="45719" bIns="45719" numCol="1" anchor="ctr">
              <a:noAutofit/>
            </a:bodyPr>
            <a:lstStyle/>
            <a:p>
              <a:pPr>
                <a:defRPr>
                  <a:solidFill>
                    <a:srgbClr val="FFFFFF"/>
                  </a:solidFill>
                </a:defRPr>
              </a:pPr>
              <a:endParaRPr/>
            </a:p>
          </p:txBody>
        </p:sp>
        <p:sp>
          <p:nvSpPr>
            <p:cNvPr id="13" name="Lijn">
              <a:extLst>
                <a:ext uri="{FF2B5EF4-FFF2-40B4-BE49-F238E27FC236}">
                  <a16:creationId xmlns:a16="http://schemas.microsoft.com/office/drawing/2014/main" id="{2224CDCB-D1E2-2B8F-5369-410B4F2B6269}"/>
                </a:ext>
              </a:extLst>
            </p:cNvPr>
            <p:cNvSpPr/>
            <p:nvPr/>
          </p:nvSpPr>
          <p:spPr>
            <a:xfrm flipV="1">
              <a:off x="1537895" y="119700"/>
              <a:ext cx="1" cy="5425569"/>
            </a:xfrm>
            <a:prstGeom prst="line">
              <a:avLst/>
            </a:prstGeom>
            <a:noFill/>
            <a:ln w="38100" cap="flat">
              <a:solidFill>
                <a:srgbClr val="942193"/>
              </a:solidFill>
              <a:custDash>
                <a:ds d="200000" sp="200000"/>
              </a:custDash>
              <a:miter lim="400000"/>
            </a:ln>
            <a:effectLst/>
          </p:spPr>
          <p:txBody>
            <a:bodyPr wrap="square" lIns="45719" tIns="45719" rIns="45719" bIns="45719" numCol="1" anchor="t">
              <a:noAutofit/>
            </a:bodyPr>
            <a:lstStyle/>
            <a:p>
              <a:endParaRPr/>
            </a:p>
          </p:txBody>
        </p:sp>
        <p:sp>
          <p:nvSpPr>
            <p:cNvPr id="14" name="Cirkel">
              <a:extLst>
                <a:ext uri="{FF2B5EF4-FFF2-40B4-BE49-F238E27FC236}">
                  <a16:creationId xmlns:a16="http://schemas.microsoft.com/office/drawing/2014/main" id="{94571092-5422-9414-B8A1-E3073D2DE6CF}"/>
                </a:ext>
              </a:extLst>
            </p:cNvPr>
            <p:cNvSpPr/>
            <p:nvPr/>
          </p:nvSpPr>
          <p:spPr>
            <a:xfrm>
              <a:off x="2341494" y="1169162"/>
              <a:ext cx="68523" cy="59068"/>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p>
              <a:endParaRPr/>
            </a:p>
          </p:txBody>
        </p:sp>
        <p:sp>
          <p:nvSpPr>
            <p:cNvPr id="15" name="Cirkel">
              <a:extLst>
                <a:ext uri="{FF2B5EF4-FFF2-40B4-BE49-F238E27FC236}">
                  <a16:creationId xmlns:a16="http://schemas.microsoft.com/office/drawing/2014/main" id="{532D8927-E835-AFB0-8516-32EF0F2C25D4}"/>
                </a:ext>
              </a:extLst>
            </p:cNvPr>
            <p:cNvSpPr/>
            <p:nvPr/>
          </p:nvSpPr>
          <p:spPr>
            <a:xfrm>
              <a:off x="2700690" y="2557333"/>
              <a:ext cx="132024" cy="122568"/>
            </a:xfrm>
            <a:prstGeom prst="ellipse">
              <a:avLst/>
            </a:prstGeom>
            <a:solidFill>
              <a:schemeClr val="accent2"/>
            </a:solidFill>
            <a:ln w="12700" cap="flat">
              <a:solidFill>
                <a:srgbClr val="000000"/>
              </a:solidFill>
              <a:prstDash val="solid"/>
              <a:miter lim="800000"/>
            </a:ln>
            <a:effectLst/>
          </p:spPr>
          <p:txBody>
            <a:bodyPr wrap="square" lIns="45719" tIns="45719" rIns="45719" bIns="45719" numCol="1" anchor="ctr">
              <a:noAutofit/>
            </a:bodyPr>
            <a:lstStyle/>
            <a:p>
              <a:pPr>
                <a:defRPr>
                  <a:solidFill>
                    <a:srgbClr val="FFFFFF"/>
                  </a:solidFill>
                </a:defRPr>
              </a:pPr>
              <a:endParaRPr/>
            </a:p>
          </p:txBody>
        </p:sp>
      </p:grpSp>
      <p:sp>
        <p:nvSpPr>
          <p:cNvPr id="17" name="Rechthoek">
            <a:extLst>
              <a:ext uri="{FF2B5EF4-FFF2-40B4-BE49-F238E27FC236}">
                <a16:creationId xmlns:a16="http://schemas.microsoft.com/office/drawing/2014/main" id="{B2364AAD-CE53-0E7C-03FD-F57E7070D05C}"/>
              </a:ext>
            </a:extLst>
          </p:cNvPr>
          <p:cNvSpPr/>
          <p:nvPr/>
        </p:nvSpPr>
        <p:spPr>
          <a:xfrm>
            <a:off x="766202" y="2376759"/>
            <a:ext cx="1304988" cy="5126894"/>
          </a:xfrm>
          <a:prstGeom prst="rect">
            <a:avLst/>
          </a:prstGeom>
          <a:solidFill>
            <a:schemeClr val="bg2">
              <a:alpha val="48000"/>
            </a:schemeClr>
          </a:solidFill>
          <a:ln w="12700" cap="flat">
            <a:noFill/>
            <a:miter lim="400000"/>
          </a:ln>
          <a:effectLst/>
        </p:spPr>
        <p:txBody>
          <a:bodyPr wrap="square" lIns="45719" tIns="45719" rIns="45719" bIns="45719" numCol="1" anchor="ctr">
            <a:noAutofit/>
          </a:bodyPr>
          <a:lstStyle/>
          <a:p>
            <a:endParaRPr dirty="0"/>
          </a:p>
        </p:txBody>
      </p:sp>
      <p:sp>
        <p:nvSpPr>
          <p:cNvPr id="18" name="Helpkant">
            <a:extLst>
              <a:ext uri="{FF2B5EF4-FFF2-40B4-BE49-F238E27FC236}">
                <a16:creationId xmlns:a16="http://schemas.microsoft.com/office/drawing/2014/main" id="{9195D730-D2CC-52EB-3DA8-AE5C0AF5ABAE}"/>
              </a:ext>
            </a:extLst>
          </p:cNvPr>
          <p:cNvSpPr txBox="1"/>
          <p:nvPr/>
        </p:nvSpPr>
        <p:spPr>
          <a:xfrm>
            <a:off x="836802" y="1819612"/>
            <a:ext cx="1168171" cy="36933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defRPr>
                <a:solidFill>
                  <a:srgbClr val="0433FF"/>
                </a:solidFill>
              </a:defRPr>
            </a:lvl1pPr>
          </a:lstStyle>
          <a:p>
            <a:r>
              <a:rPr dirty="0" err="1">
                <a:solidFill>
                  <a:schemeClr val="bg1">
                    <a:lumMod val="25000"/>
                  </a:schemeClr>
                </a:solidFill>
              </a:rPr>
              <a:t>Helpkant</a:t>
            </a:r>
            <a:endParaRPr dirty="0">
              <a:solidFill>
                <a:schemeClr val="bg1">
                  <a:lumMod val="25000"/>
                </a:schemeClr>
              </a:solidFill>
            </a:endParaRPr>
          </a:p>
        </p:txBody>
      </p:sp>
      <p:grpSp>
        <p:nvGrpSpPr>
          <p:cNvPr id="19" name="Groepeer">
            <a:extLst>
              <a:ext uri="{FF2B5EF4-FFF2-40B4-BE49-F238E27FC236}">
                <a16:creationId xmlns:a16="http://schemas.microsoft.com/office/drawing/2014/main" id="{63D60AEA-404A-403D-2694-364EA3434E44}"/>
              </a:ext>
            </a:extLst>
          </p:cNvPr>
          <p:cNvGrpSpPr/>
          <p:nvPr/>
        </p:nvGrpSpPr>
        <p:grpSpPr>
          <a:xfrm>
            <a:off x="2237754" y="1813223"/>
            <a:ext cx="1329340" cy="5690429"/>
            <a:chOff x="0" y="-107215"/>
            <a:chExt cx="1437085" cy="5775793"/>
          </a:xfrm>
        </p:grpSpPr>
        <p:sp>
          <p:nvSpPr>
            <p:cNvPr id="20" name="Rechthoek">
              <a:extLst>
                <a:ext uri="{FF2B5EF4-FFF2-40B4-BE49-F238E27FC236}">
                  <a16:creationId xmlns:a16="http://schemas.microsoft.com/office/drawing/2014/main" id="{C0DF3921-606A-8A13-6E65-76D8796B1471}"/>
                </a:ext>
              </a:extLst>
            </p:cNvPr>
            <p:cNvSpPr/>
            <p:nvPr/>
          </p:nvSpPr>
          <p:spPr>
            <a:xfrm>
              <a:off x="0" y="431529"/>
              <a:ext cx="1437085" cy="5237049"/>
            </a:xfrm>
            <a:prstGeom prst="rect">
              <a:avLst/>
            </a:prstGeom>
            <a:solidFill>
              <a:schemeClr val="accent5">
                <a:alpha val="29937"/>
              </a:schemeClr>
            </a:solidFill>
            <a:ln w="12700" cap="flat">
              <a:noFill/>
              <a:miter lim="400000"/>
            </a:ln>
            <a:effectLst/>
          </p:spPr>
          <p:txBody>
            <a:bodyPr wrap="square" lIns="45719" tIns="45719" rIns="45719" bIns="45719" numCol="1" anchor="ctr">
              <a:noAutofit/>
            </a:bodyPr>
            <a:lstStyle/>
            <a:p>
              <a:endParaRPr dirty="0"/>
            </a:p>
          </p:txBody>
        </p:sp>
        <p:sp>
          <p:nvSpPr>
            <p:cNvPr id="21" name="Balkant">
              <a:extLst>
                <a:ext uri="{FF2B5EF4-FFF2-40B4-BE49-F238E27FC236}">
                  <a16:creationId xmlns:a16="http://schemas.microsoft.com/office/drawing/2014/main" id="{D2E1A36D-C50B-7259-AB1D-6E5547620206}"/>
                </a:ext>
              </a:extLst>
            </p:cNvPr>
            <p:cNvSpPr txBox="1"/>
            <p:nvPr/>
          </p:nvSpPr>
          <p:spPr>
            <a:xfrm>
              <a:off x="259144" y="-107215"/>
              <a:ext cx="1068522" cy="37487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defRPr>
                  <a:solidFill>
                    <a:srgbClr val="008F00"/>
                  </a:solidFill>
                </a:defRPr>
              </a:lvl1pPr>
            </a:lstStyle>
            <a:p>
              <a:r>
                <a:rPr dirty="0">
                  <a:solidFill>
                    <a:schemeClr val="tx2"/>
                  </a:solidFill>
                </a:rPr>
                <a:t>Balkant</a:t>
              </a:r>
            </a:p>
          </p:txBody>
        </p:sp>
      </p:grpSp>
      <p:pic>
        <p:nvPicPr>
          <p:cNvPr id="45" name="Schermafbeelding 2023-05-23 om 10.16.24.png" descr="Schermafbeelding 2023-05-23 om 10.16.24.png">
            <a:extLst>
              <a:ext uri="{FF2B5EF4-FFF2-40B4-BE49-F238E27FC236}">
                <a16:creationId xmlns:a16="http://schemas.microsoft.com/office/drawing/2014/main" id="{5C7F8AA3-5F39-3BDA-DB3C-A1FF0796132A}"/>
              </a:ext>
            </a:extLst>
          </p:cNvPr>
          <p:cNvPicPr>
            <a:picLocks noChangeAspect="1"/>
          </p:cNvPicPr>
          <p:nvPr/>
        </p:nvPicPr>
        <p:blipFill>
          <a:blip r:embed="rId2"/>
          <a:srcRect/>
          <a:stretch>
            <a:fillRect/>
          </a:stretch>
        </p:blipFill>
        <p:spPr>
          <a:xfrm rot="16200000">
            <a:off x="3034932" y="3483530"/>
            <a:ext cx="5664973" cy="3075798"/>
          </a:xfrm>
          <a:prstGeom prst="rect">
            <a:avLst/>
          </a:prstGeom>
          <a:ln w="12700" cap="flat">
            <a:noFill/>
            <a:miter lim="400000"/>
          </a:ln>
          <a:effectLst/>
        </p:spPr>
      </p:pic>
      <p:sp>
        <p:nvSpPr>
          <p:cNvPr id="47" name="Cirkel">
            <a:extLst>
              <a:ext uri="{FF2B5EF4-FFF2-40B4-BE49-F238E27FC236}">
                <a16:creationId xmlns:a16="http://schemas.microsoft.com/office/drawing/2014/main" id="{FD7C565E-735E-2F02-3B6A-B6578C6CAB09}"/>
              </a:ext>
            </a:extLst>
          </p:cNvPr>
          <p:cNvSpPr/>
          <p:nvPr/>
        </p:nvSpPr>
        <p:spPr>
          <a:xfrm>
            <a:off x="5430254" y="4807561"/>
            <a:ext cx="132023" cy="122568"/>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p>
            <a:pPr>
              <a:defRPr>
                <a:solidFill>
                  <a:srgbClr val="FFFFFF"/>
                </a:solidFill>
              </a:defRPr>
            </a:pPr>
            <a:endParaRPr/>
          </a:p>
        </p:txBody>
      </p:sp>
      <p:sp>
        <p:nvSpPr>
          <p:cNvPr id="49" name="Cirkel">
            <a:extLst>
              <a:ext uri="{FF2B5EF4-FFF2-40B4-BE49-F238E27FC236}">
                <a16:creationId xmlns:a16="http://schemas.microsoft.com/office/drawing/2014/main" id="{41A336CE-F8A8-33D5-BD81-852ED3CA1997}"/>
              </a:ext>
            </a:extLst>
          </p:cNvPr>
          <p:cNvSpPr/>
          <p:nvPr/>
        </p:nvSpPr>
        <p:spPr>
          <a:xfrm>
            <a:off x="6639266" y="4858701"/>
            <a:ext cx="132023" cy="122569"/>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p>
            <a:pPr>
              <a:defRPr>
                <a:solidFill>
                  <a:srgbClr val="FFFFFF"/>
                </a:solidFill>
              </a:defRPr>
            </a:pPr>
            <a:endParaRPr/>
          </a:p>
        </p:txBody>
      </p:sp>
      <p:sp>
        <p:nvSpPr>
          <p:cNvPr id="51" name="Cirkel">
            <a:extLst>
              <a:ext uri="{FF2B5EF4-FFF2-40B4-BE49-F238E27FC236}">
                <a16:creationId xmlns:a16="http://schemas.microsoft.com/office/drawing/2014/main" id="{EA2762EF-9259-B2E5-087C-AE2F2C7BA266}"/>
              </a:ext>
            </a:extLst>
          </p:cNvPr>
          <p:cNvSpPr/>
          <p:nvPr/>
        </p:nvSpPr>
        <p:spPr>
          <a:xfrm>
            <a:off x="6775045" y="3188779"/>
            <a:ext cx="132023" cy="122569"/>
          </a:xfrm>
          <a:prstGeom prst="ellipse">
            <a:avLst/>
          </a:prstGeom>
          <a:solidFill>
            <a:schemeClr val="accent2"/>
          </a:solidFill>
          <a:ln w="12700" cap="flat">
            <a:solidFill>
              <a:srgbClr val="000000"/>
            </a:solidFill>
            <a:prstDash val="solid"/>
            <a:miter lim="800000"/>
          </a:ln>
          <a:effectLst/>
        </p:spPr>
        <p:txBody>
          <a:bodyPr wrap="square" lIns="45719" tIns="45719" rIns="45719" bIns="45719" numCol="1" anchor="ctr">
            <a:noAutofit/>
          </a:bodyPr>
          <a:lstStyle/>
          <a:p>
            <a:pPr>
              <a:defRPr>
                <a:solidFill>
                  <a:srgbClr val="FFFFFF"/>
                </a:solidFill>
              </a:defRPr>
            </a:pPr>
            <a:endParaRPr/>
          </a:p>
        </p:txBody>
      </p:sp>
      <p:sp>
        <p:nvSpPr>
          <p:cNvPr id="53" name="Cirkel">
            <a:extLst>
              <a:ext uri="{FF2B5EF4-FFF2-40B4-BE49-F238E27FC236}">
                <a16:creationId xmlns:a16="http://schemas.microsoft.com/office/drawing/2014/main" id="{1EC3504E-559F-73F1-AC36-8FBAC7235AE4}"/>
              </a:ext>
            </a:extLst>
          </p:cNvPr>
          <p:cNvSpPr/>
          <p:nvPr/>
        </p:nvSpPr>
        <p:spPr>
          <a:xfrm>
            <a:off x="4827765" y="4480600"/>
            <a:ext cx="132023" cy="122568"/>
          </a:xfrm>
          <a:prstGeom prst="ellipse">
            <a:avLst/>
          </a:prstGeom>
          <a:solidFill>
            <a:schemeClr val="accent2"/>
          </a:solidFill>
          <a:ln w="12700" cap="flat">
            <a:solidFill>
              <a:srgbClr val="000000"/>
            </a:solidFill>
            <a:prstDash val="solid"/>
            <a:miter lim="800000"/>
          </a:ln>
          <a:effectLst/>
        </p:spPr>
        <p:txBody>
          <a:bodyPr wrap="square" lIns="45719" tIns="45719" rIns="45719" bIns="45719" numCol="1" anchor="ctr">
            <a:noAutofit/>
          </a:bodyPr>
          <a:lstStyle/>
          <a:p>
            <a:pPr>
              <a:defRPr>
                <a:solidFill>
                  <a:srgbClr val="FFFFFF"/>
                </a:solidFill>
              </a:defRPr>
            </a:pPr>
            <a:endParaRPr/>
          </a:p>
        </p:txBody>
      </p:sp>
      <p:sp>
        <p:nvSpPr>
          <p:cNvPr id="55" name="Lijn">
            <a:extLst>
              <a:ext uri="{FF2B5EF4-FFF2-40B4-BE49-F238E27FC236}">
                <a16:creationId xmlns:a16="http://schemas.microsoft.com/office/drawing/2014/main" id="{E7807A4D-33A7-72C3-64F0-74CEC0834BAD}"/>
              </a:ext>
            </a:extLst>
          </p:cNvPr>
          <p:cNvSpPr/>
          <p:nvPr/>
        </p:nvSpPr>
        <p:spPr>
          <a:xfrm flipV="1">
            <a:off x="5867416" y="2308643"/>
            <a:ext cx="1" cy="5425572"/>
          </a:xfrm>
          <a:prstGeom prst="line">
            <a:avLst/>
          </a:prstGeom>
          <a:noFill/>
          <a:ln w="38100" cap="flat">
            <a:solidFill>
              <a:schemeClr val="tx1"/>
            </a:solidFill>
            <a:custDash>
              <a:ds d="200000" sp="200000"/>
            </a:custDash>
            <a:miter lim="400000"/>
          </a:ln>
          <a:effectLst/>
        </p:spPr>
        <p:txBody>
          <a:bodyPr wrap="square" lIns="45719" tIns="45719" rIns="45719" bIns="45719" numCol="1" anchor="t">
            <a:noAutofit/>
          </a:bodyPr>
          <a:lstStyle/>
          <a:p>
            <a:endParaRPr/>
          </a:p>
        </p:txBody>
      </p:sp>
      <p:sp>
        <p:nvSpPr>
          <p:cNvPr id="57" name="Cirkel">
            <a:extLst>
              <a:ext uri="{FF2B5EF4-FFF2-40B4-BE49-F238E27FC236}">
                <a16:creationId xmlns:a16="http://schemas.microsoft.com/office/drawing/2014/main" id="{495E0E77-69AF-742C-14B5-96F96B078DFC}"/>
              </a:ext>
            </a:extLst>
          </p:cNvPr>
          <p:cNvSpPr/>
          <p:nvPr/>
        </p:nvSpPr>
        <p:spPr>
          <a:xfrm>
            <a:off x="6671016" y="3358106"/>
            <a:ext cx="68523" cy="59068"/>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p>
            <a:endParaRPr/>
          </a:p>
        </p:txBody>
      </p:sp>
      <p:sp>
        <p:nvSpPr>
          <p:cNvPr id="59" name="Cirkel">
            <a:extLst>
              <a:ext uri="{FF2B5EF4-FFF2-40B4-BE49-F238E27FC236}">
                <a16:creationId xmlns:a16="http://schemas.microsoft.com/office/drawing/2014/main" id="{AC3F6383-9380-FAD7-A0F3-E689712AD397}"/>
              </a:ext>
            </a:extLst>
          </p:cNvPr>
          <p:cNvSpPr/>
          <p:nvPr/>
        </p:nvSpPr>
        <p:spPr>
          <a:xfrm>
            <a:off x="7030213" y="4746277"/>
            <a:ext cx="132024" cy="122568"/>
          </a:xfrm>
          <a:prstGeom prst="ellipse">
            <a:avLst/>
          </a:prstGeom>
          <a:solidFill>
            <a:schemeClr val="accent2"/>
          </a:solidFill>
          <a:ln w="12700" cap="flat">
            <a:solidFill>
              <a:srgbClr val="000000"/>
            </a:solidFill>
            <a:prstDash val="solid"/>
            <a:miter lim="800000"/>
          </a:ln>
          <a:effectLst/>
        </p:spPr>
        <p:txBody>
          <a:bodyPr wrap="square" lIns="45719" tIns="45719" rIns="45719" bIns="45719" numCol="1" anchor="ctr">
            <a:noAutofit/>
          </a:bodyPr>
          <a:lstStyle/>
          <a:p>
            <a:pPr>
              <a:defRPr>
                <a:solidFill>
                  <a:srgbClr val="FFFFFF"/>
                </a:solidFill>
              </a:defRPr>
            </a:pPr>
            <a:endParaRPr/>
          </a:p>
        </p:txBody>
      </p:sp>
      <p:sp>
        <p:nvSpPr>
          <p:cNvPr id="61" name="Driehoek">
            <a:extLst>
              <a:ext uri="{FF2B5EF4-FFF2-40B4-BE49-F238E27FC236}">
                <a16:creationId xmlns:a16="http://schemas.microsoft.com/office/drawing/2014/main" id="{8D6BDC22-BB70-B3C0-4E46-12811F0653F1}"/>
              </a:ext>
            </a:extLst>
          </p:cNvPr>
          <p:cNvSpPr/>
          <p:nvPr/>
        </p:nvSpPr>
        <p:spPr>
          <a:xfrm rot="21314709">
            <a:off x="4906802" y="3526012"/>
            <a:ext cx="1830665" cy="127431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6282"/>
                </a:lnTo>
                <a:lnTo>
                  <a:pt x="5866" y="21600"/>
                </a:lnTo>
                <a:lnTo>
                  <a:pt x="21600" y="0"/>
                </a:lnTo>
                <a:close/>
              </a:path>
            </a:pathLst>
          </a:custGeom>
          <a:gradFill flip="none" rotWithShape="1">
            <a:gsLst>
              <a:gs pos="0">
                <a:srgbClr val="80B860">
                  <a:alpha val="29962"/>
                </a:srgbClr>
              </a:gs>
              <a:gs pos="50000">
                <a:srgbClr val="6FB242">
                  <a:alpha val="29962"/>
                </a:srgbClr>
              </a:gs>
              <a:gs pos="100000">
                <a:srgbClr val="61A236">
                  <a:alpha val="29962"/>
                </a:srgbClr>
              </a:gs>
            </a:gsLst>
            <a:lin ang="5400000" scaled="0"/>
          </a:gradFill>
          <a:ln w="6350" cap="flat">
            <a:solidFill>
              <a:schemeClr val="accent1">
                <a:alpha val="29962"/>
              </a:schemeClr>
            </a:solidFill>
            <a:prstDash val="solid"/>
            <a:miter lim="800000"/>
          </a:ln>
          <a:effectLst/>
        </p:spPr>
        <p:txBody>
          <a:bodyPr wrap="square" lIns="45719" tIns="45719" rIns="45719" bIns="45719" numCol="1" anchor="t">
            <a:noAutofit/>
          </a:bodyPr>
          <a:lstStyle/>
          <a:p>
            <a:pPr>
              <a:defRPr>
                <a:solidFill>
                  <a:srgbClr val="FFFFFF"/>
                </a:solidFill>
              </a:defRPr>
            </a:pPr>
            <a:endParaRPr/>
          </a:p>
        </p:txBody>
      </p:sp>
      <p:sp>
        <p:nvSpPr>
          <p:cNvPr id="63" name="Driehoek">
            <a:extLst>
              <a:ext uri="{FF2B5EF4-FFF2-40B4-BE49-F238E27FC236}">
                <a16:creationId xmlns:a16="http://schemas.microsoft.com/office/drawing/2014/main" id="{1EED4FA1-DE1C-414D-2547-6FE0101B25E5}"/>
              </a:ext>
            </a:extLst>
          </p:cNvPr>
          <p:cNvSpPr/>
          <p:nvPr/>
        </p:nvSpPr>
        <p:spPr>
          <a:xfrm>
            <a:off x="6711235" y="3452317"/>
            <a:ext cx="353610" cy="1388856"/>
          </a:xfrm>
          <a:custGeom>
            <a:avLst/>
            <a:gdLst/>
            <a:ahLst/>
            <a:cxnLst>
              <a:cxn ang="0">
                <a:pos x="wd2" y="hd2"/>
              </a:cxn>
              <a:cxn ang="5400000">
                <a:pos x="wd2" y="hd2"/>
              </a:cxn>
              <a:cxn ang="10800000">
                <a:pos x="wd2" y="hd2"/>
              </a:cxn>
              <a:cxn ang="16200000">
                <a:pos x="wd2" y="hd2"/>
              </a:cxn>
            </a:cxnLst>
            <a:rect l="0" t="0" r="r" b="b"/>
            <a:pathLst>
              <a:path w="21600" h="21600" extrusionOk="0">
                <a:moveTo>
                  <a:pt x="554" y="0"/>
                </a:moveTo>
                <a:lnTo>
                  <a:pt x="0" y="21600"/>
                </a:lnTo>
                <a:lnTo>
                  <a:pt x="21600" y="20503"/>
                </a:lnTo>
                <a:lnTo>
                  <a:pt x="554" y="0"/>
                </a:lnTo>
                <a:close/>
              </a:path>
            </a:pathLst>
          </a:custGeom>
          <a:gradFill flip="none" rotWithShape="1">
            <a:gsLst>
              <a:gs pos="0">
                <a:srgbClr val="80B860">
                  <a:alpha val="29489"/>
                </a:srgbClr>
              </a:gs>
              <a:gs pos="50000">
                <a:srgbClr val="6FB242">
                  <a:alpha val="29489"/>
                </a:srgbClr>
              </a:gs>
              <a:gs pos="100000">
                <a:srgbClr val="61A236">
                  <a:alpha val="29489"/>
                </a:srgbClr>
              </a:gs>
            </a:gsLst>
            <a:lin ang="5400000" scaled="0"/>
          </a:gradFill>
          <a:ln w="6350" cap="flat">
            <a:solidFill>
              <a:schemeClr val="accent1">
                <a:alpha val="29489"/>
              </a:schemeClr>
            </a:solidFill>
            <a:prstDash val="solid"/>
            <a:miter lim="800000"/>
          </a:ln>
          <a:effectLst/>
        </p:spPr>
        <p:txBody>
          <a:bodyPr wrap="square" lIns="45719" tIns="45719" rIns="45719" bIns="45719" numCol="1" anchor="t">
            <a:noAutofit/>
          </a:bodyPr>
          <a:lstStyle/>
          <a:p>
            <a:pPr>
              <a:defRPr>
                <a:solidFill>
                  <a:srgbClr val="FFFFFF"/>
                </a:solidFill>
              </a:defRPr>
            </a:pPr>
            <a:endParaRPr/>
          </a:p>
        </p:txBody>
      </p:sp>
      <p:sp>
        <p:nvSpPr>
          <p:cNvPr id="66" name="Helpkant">
            <a:extLst>
              <a:ext uri="{FF2B5EF4-FFF2-40B4-BE49-F238E27FC236}">
                <a16:creationId xmlns:a16="http://schemas.microsoft.com/office/drawing/2014/main" id="{F4F8B0A3-E310-0D72-DDEE-C0F0543D85FF}"/>
              </a:ext>
            </a:extLst>
          </p:cNvPr>
          <p:cNvSpPr txBox="1"/>
          <p:nvPr/>
        </p:nvSpPr>
        <p:spPr>
          <a:xfrm>
            <a:off x="4600385" y="1802034"/>
            <a:ext cx="1172886" cy="3693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defRPr>
                <a:solidFill>
                  <a:srgbClr val="0433FF"/>
                </a:solidFill>
              </a:defRPr>
            </a:lvl1pPr>
          </a:lstStyle>
          <a:p>
            <a:r>
              <a:rPr dirty="0">
                <a:solidFill>
                  <a:schemeClr val="bg1">
                    <a:lumMod val="25000"/>
                  </a:schemeClr>
                </a:solidFill>
              </a:rPr>
              <a:t>Helpkant</a:t>
            </a:r>
          </a:p>
        </p:txBody>
      </p:sp>
      <p:sp>
        <p:nvSpPr>
          <p:cNvPr id="70" name="Balkant">
            <a:extLst>
              <a:ext uri="{FF2B5EF4-FFF2-40B4-BE49-F238E27FC236}">
                <a16:creationId xmlns:a16="http://schemas.microsoft.com/office/drawing/2014/main" id="{87CA6225-FABA-3A3C-A968-C801CF25547E}"/>
              </a:ext>
            </a:extLst>
          </p:cNvPr>
          <p:cNvSpPr txBox="1"/>
          <p:nvPr/>
        </p:nvSpPr>
        <p:spPr>
          <a:xfrm>
            <a:off x="6198405" y="1802854"/>
            <a:ext cx="963831" cy="3693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defRPr>
                <a:solidFill>
                  <a:srgbClr val="008F00"/>
                </a:solidFill>
              </a:defRPr>
            </a:lvl1pPr>
          </a:lstStyle>
          <a:p>
            <a:r>
              <a:rPr dirty="0">
                <a:solidFill>
                  <a:schemeClr val="tx2"/>
                </a:solidFill>
              </a:rPr>
              <a:t>Balkant</a:t>
            </a:r>
          </a:p>
        </p:txBody>
      </p:sp>
      <p:cxnSp>
        <p:nvCxnSpPr>
          <p:cNvPr id="140" name="Rechte verbindingslijn met pijl 139">
            <a:extLst>
              <a:ext uri="{FF2B5EF4-FFF2-40B4-BE49-F238E27FC236}">
                <a16:creationId xmlns:a16="http://schemas.microsoft.com/office/drawing/2014/main" id="{5D3D33DB-C228-859D-D5F8-837776EC4228}"/>
              </a:ext>
            </a:extLst>
          </p:cNvPr>
          <p:cNvCxnSpPr>
            <a:cxnSpLocks/>
          </p:cNvCxnSpPr>
          <p:nvPr/>
        </p:nvCxnSpPr>
        <p:spPr>
          <a:xfrm>
            <a:off x="1490650" y="4766534"/>
            <a:ext cx="50512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827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xit" presetSubtype="8" fill="hold" grpId="1" nodeType="clickEffect">
                                  <p:stCondLst>
                                    <p:cond delay="0"/>
                                  </p:stCondLst>
                                  <p:iterate>
                                    <p:tmAbs val="0"/>
                                  </p:iterate>
                                  <p:childTnLst>
                                    <p:animEffect transition="out" filter="wipe(left)">
                                      <p:cBhvr>
                                        <p:cTn id="10" dur="1000" fill="hold"/>
                                        <p:tgtEl>
                                          <p:spTgt spid="19"/>
                                        </p:tgtEl>
                                      </p:cBhvr>
                                    </p:animEffect>
                                    <p:set>
                                      <p:cBhvr>
                                        <p:cTn id="11" fill="hold">
                                          <p:stCondLst>
                                            <p:cond delay="9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advAuto="0"/>
      <p:bldP spid="19" grpId="1"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C721A-F78C-FEB9-8349-E4A71F509C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964B61C-E1ED-7063-A358-08B348002CE4}"/>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6C5FA6B2-A294-7A3B-697D-2E8A3B232910}"/>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A7652CF9-D309-A0FA-278D-ABDB2CBE95E2}"/>
              </a:ext>
            </a:extLst>
          </p:cNvPr>
          <p:cNvSpPr/>
          <p:nvPr/>
        </p:nvSpPr>
        <p:spPr>
          <a:xfrm>
            <a:off x="1238250" y="958155"/>
            <a:ext cx="17392650" cy="323850"/>
          </a:xfrm>
          <a:prstGeom prst="rect">
            <a:avLst/>
          </a:prstGeom>
          <a:noFill/>
          <a:ln/>
        </p:spPr>
        <p:txBody>
          <a:bodyPr wrap="square" lIns="25400" tIns="25400" rIns="25400" bIns="25400" rtlCol="0" anchor="t">
            <a:normAutofit lnSpcReduction="10000"/>
          </a:bodyPr>
          <a:lstStyle/>
          <a:p>
            <a:pPr marL="0" indent="0" algn="l">
              <a:buNone/>
            </a:pPr>
            <a:r>
              <a:rPr lang="en-BE" b="1" kern="0" spc="360" noProof="1">
                <a:solidFill>
                  <a:srgbClr val="B62C17"/>
                </a:solidFill>
                <a:latin typeface="Outfit" pitchFamily="34" charset="0"/>
                <a:ea typeface="Outfit" pitchFamily="34" charset="-122"/>
                <a:cs typeface="Outfit" pitchFamily="34" charset="-120"/>
              </a:rPr>
              <a:t>B</a:t>
            </a:r>
            <a:r>
              <a:rPr lang="nl-NL" sz="1800" b="1" kern="0" spc="360" noProof="1">
                <a:solidFill>
                  <a:srgbClr val="B62C17"/>
                </a:solidFill>
                <a:latin typeface="Outfit" pitchFamily="34" charset="0"/>
                <a:ea typeface="Outfit" pitchFamily="34" charset="-122"/>
                <a:cs typeface="Outfit" pitchFamily="34" charset="-120"/>
              </a:rPr>
              <a:t>albezit</a:t>
            </a:r>
            <a:r>
              <a:rPr lang="en-BE" sz="1800" b="1" kern="0" spc="360" noProof="1">
                <a:solidFill>
                  <a:srgbClr val="B62C17"/>
                </a:solidFill>
                <a:latin typeface="Outfit" pitchFamily="34" charset="0"/>
                <a:ea typeface="Outfit" pitchFamily="34" charset="-122"/>
                <a:cs typeface="Outfit" pitchFamily="34" charset="-120"/>
              </a:rPr>
              <a:t> - transitie</a:t>
            </a:r>
            <a:endParaRPr lang="nl-NL" sz="1800" noProof="1"/>
          </a:p>
        </p:txBody>
      </p:sp>
      <p:sp>
        <p:nvSpPr>
          <p:cNvPr id="5" name="Text 3">
            <a:extLst>
              <a:ext uri="{FF2B5EF4-FFF2-40B4-BE49-F238E27FC236}">
                <a16:creationId xmlns:a16="http://schemas.microsoft.com/office/drawing/2014/main" id="{DA6F41C4-DDF9-2F98-D8B7-C569B1807759}"/>
              </a:ext>
            </a:extLst>
          </p:cNvPr>
          <p:cNvSpPr/>
          <p:nvPr/>
        </p:nvSpPr>
        <p:spPr>
          <a:xfrm>
            <a:off x="1141268" y="1434405"/>
            <a:ext cx="17392650" cy="762000"/>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nl-NL" sz="6000" b="1" kern="0" spc="-120" noProof="1">
                <a:solidFill>
                  <a:srgbClr val="06478D"/>
                </a:solidFill>
                <a:latin typeface="Outfit" pitchFamily="34" charset="0"/>
                <a:ea typeface="Outfit" pitchFamily="34" charset="-122"/>
                <a:cs typeface="Outfit" pitchFamily="34" charset="-120"/>
              </a:rPr>
              <a:t>Offensieve transitie</a:t>
            </a:r>
            <a:endParaRPr lang="nl-NL" sz="6000" noProof="1"/>
          </a:p>
        </p:txBody>
      </p:sp>
      <p:pic>
        <p:nvPicPr>
          <p:cNvPr id="21" name="Picture 20">
            <a:extLst>
              <a:ext uri="{FF2B5EF4-FFF2-40B4-BE49-F238E27FC236}">
                <a16:creationId xmlns:a16="http://schemas.microsoft.com/office/drawing/2014/main" id="{707A50A0-BA40-2038-C59D-E077A93776A9}"/>
              </a:ext>
            </a:extLst>
          </p:cNvPr>
          <p:cNvPicPr>
            <a:picLocks noChangeAspect="1"/>
          </p:cNvPicPr>
          <p:nvPr/>
        </p:nvPicPr>
        <p:blipFill>
          <a:blip r:embed="rId2"/>
          <a:stretch>
            <a:fillRect/>
          </a:stretch>
        </p:blipFill>
        <p:spPr>
          <a:xfrm>
            <a:off x="1141268" y="2558815"/>
            <a:ext cx="15265523" cy="6460494"/>
          </a:xfrm>
          <a:prstGeom prst="rect">
            <a:avLst/>
          </a:prstGeom>
        </p:spPr>
      </p:pic>
    </p:spTree>
    <p:extLst>
      <p:ext uri="{BB962C8B-B14F-4D97-AF65-F5344CB8AC3E}">
        <p14:creationId xmlns:p14="http://schemas.microsoft.com/office/powerpoint/2010/main" val="498965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3687E-B7F0-AE97-D572-1AA9146A9B7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436EF40-A744-E60C-FBC9-B6E8297D3102}"/>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81F4D280-BE24-EE60-0D1D-01B618BAD35C}"/>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F00A7CB2-3C06-1F95-7A92-81AAA059951B}"/>
              </a:ext>
            </a:extLst>
          </p:cNvPr>
          <p:cNvSpPr/>
          <p:nvPr/>
        </p:nvSpPr>
        <p:spPr>
          <a:xfrm>
            <a:off x="1238250" y="778429"/>
            <a:ext cx="17392650" cy="323850"/>
          </a:xfrm>
          <a:prstGeom prst="rect">
            <a:avLst/>
          </a:prstGeom>
          <a:noFill/>
          <a:ln/>
        </p:spPr>
        <p:txBody>
          <a:bodyPr wrap="square" lIns="25400" tIns="25400" rIns="25400" bIns="25400" rtlCol="0" anchor="t">
            <a:normAutofit lnSpcReduction="10000"/>
          </a:bodyPr>
          <a:lstStyle/>
          <a:p>
            <a:pPr marL="0" indent="0" algn="l">
              <a:buNone/>
            </a:pPr>
            <a:r>
              <a:rPr lang="nl-NL" b="1" kern="0" spc="360" noProof="1">
                <a:solidFill>
                  <a:srgbClr val="B62C17"/>
                </a:solidFill>
                <a:latin typeface="Outfit" pitchFamily="34" charset="0"/>
                <a:ea typeface="Outfit" pitchFamily="34" charset="-122"/>
                <a:cs typeface="Outfit" pitchFamily="34" charset="-120"/>
              </a:rPr>
              <a:t>ZONALE VERDEDIGING </a:t>
            </a:r>
            <a:endParaRPr lang="nl-NL" sz="1800" noProof="1"/>
          </a:p>
        </p:txBody>
      </p:sp>
      <p:sp>
        <p:nvSpPr>
          <p:cNvPr id="5" name="Text 3">
            <a:extLst>
              <a:ext uri="{FF2B5EF4-FFF2-40B4-BE49-F238E27FC236}">
                <a16:creationId xmlns:a16="http://schemas.microsoft.com/office/drawing/2014/main" id="{844C02E6-5D7F-2548-FFAC-E39B4E2D50B2}"/>
              </a:ext>
            </a:extLst>
          </p:cNvPr>
          <p:cNvSpPr/>
          <p:nvPr/>
        </p:nvSpPr>
        <p:spPr>
          <a:xfrm>
            <a:off x="1238250" y="1273729"/>
            <a:ext cx="17392650" cy="725686"/>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nl-NL" sz="5700" b="1" kern="0" spc="-114" noProof="1">
                <a:solidFill>
                  <a:srgbClr val="06478D"/>
                </a:solidFill>
                <a:latin typeface="Outfit" pitchFamily="34" charset="0"/>
                <a:ea typeface="Outfit" pitchFamily="34" charset="-122"/>
              </a:rPr>
              <a:t>De 4 D’s van defense</a:t>
            </a:r>
            <a:endParaRPr lang="nl-NL" sz="5700" noProof="1"/>
          </a:p>
        </p:txBody>
      </p:sp>
      <p:pic>
        <p:nvPicPr>
          <p:cNvPr id="7" name="Afbeelding 6">
            <a:extLst>
              <a:ext uri="{FF2B5EF4-FFF2-40B4-BE49-F238E27FC236}">
                <a16:creationId xmlns:a16="http://schemas.microsoft.com/office/drawing/2014/main" id="{301A9AB6-07A3-375F-9B27-6ED35A6FA146}"/>
              </a:ext>
            </a:extLst>
          </p:cNvPr>
          <p:cNvPicPr>
            <a:picLocks noChangeAspect="1"/>
          </p:cNvPicPr>
          <p:nvPr/>
        </p:nvPicPr>
        <p:blipFill>
          <a:blip r:embed="rId2"/>
          <a:stretch>
            <a:fillRect/>
          </a:stretch>
        </p:blipFill>
        <p:spPr>
          <a:xfrm>
            <a:off x="1026735" y="2594127"/>
            <a:ext cx="16109023" cy="4525006"/>
          </a:xfrm>
          <a:prstGeom prst="rect">
            <a:avLst/>
          </a:prstGeom>
        </p:spPr>
      </p:pic>
    </p:spTree>
    <p:extLst>
      <p:ext uri="{BB962C8B-B14F-4D97-AF65-F5344CB8AC3E}">
        <p14:creationId xmlns:p14="http://schemas.microsoft.com/office/powerpoint/2010/main" val="3569357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04909-1F15-F9EF-32A3-87C642EC02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3A2BA92-DE8B-3749-4708-4CD7F52FAAE3}"/>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B2C77992-10A3-1067-FC37-64EBEAB7805B}"/>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E3F3A865-B2B0-F579-0BA3-040B99E3206D}"/>
              </a:ext>
            </a:extLst>
          </p:cNvPr>
          <p:cNvSpPr/>
          <p:nvPr/>
        </p:nvSpPr>
        <p:spPr>
          <a:xfrm>
            <a:off x="1238250" y="2908995"/>
            <a:ext cx="17392650" cy="323850"/>
          </a:xfrm>
          <a:prstGeom prst="rect">
            <a:avLst/>
          </a:prstGeom>
          <a:noFill/>
          <a:ln/>
        </p:spPr>
        <p:txBody>
          <a:bodyPr wrap="square" lIns="25400" tIns="25400" rIns="25400" bIns="25400" rtlCol="0" anchor="t">
            <a:noAutofit/>
          </a:bodyPr>
          <a:lstStyle/>
          <a:p>
            <a:pPr marL="0" indent="0" algn="l">
              <a:buNone/>
            </a:pPr>
            <a:r>
              <a:rPr lang="nl-NL" b="1" kern="0" spc="360" noProof="1">
                <a:solidFill>
                  <a:srgbClr val="B62C17"/>
                </a:solidFill>
                <a:latin typeface="Outfit" pitchFamily="34" charset="0"/>
                <a:ea typeface="Outfit" pitchFamily="34" charset="-122"/>
                <a:cs typeface="Outfit" pitchFamily="34" charset="-120"/>
              </a:rPr>
              <a:t>Per linie</a:t>
            </a:r>
          </a:p>
        </p:txBody>
      </p:sp>
      <p:sp>
        <p:nvSpPr>
          <p:cNvPr id="5" name="Text 3">
            <a:extLst>
              <a:ext uri="{FF2B5EF4-FFF2-40B4-BE49-F238E27FC236}">
                <a16:creationId xmlns:a16="http://schemas.microsoft.com/office/drawing/2014/main" id="{E236D2D8-E1C0-2DC2-8296-7E6DBCEE4665}"/>
              </a:ext>
            </a:extLst>
          </p:cNvPr>
          <p:cNvSpPr/>
          <p:nvPr/>
        </p:nvSpPr>
        <p:spPr>
          <a:xfrm>
            <a:off x="1238250" y="3404295"/>
            <a:ext cx="13620750" cy="798165"/>
          </a:xfrm>
          <a:prstGeom prst="rect">
            <a:avLst/>
          </a:prstGeom>
          <a:noFill/>
          <a:ln/>
        </p:spPr>
        <p:txBody>
          <a:bodyPr wrap="square" lIns="25400" tIns="25400" rIns="25400" bIns="25400" rtlCol="0" anchor="t">
            <a:noAutofit/>
          </a:bodyPr>
          <a:lstStyle/>
          <a:p>
            <a:pPr marL="0" indent="0" algn="l">
              <a:lnSpc>
                <a:spcPct val="95000"/>
              </a:lnSpc>
              <a:buNone/>
            </a:pPr>
            <a:r>
              <a:rPr lang="nl-NL" sz="6300" b="1" kern="0" spc="-126" noProof="1">
                <a:solidFill>
                  <a:srgbClr val="06478D"/>
                </a:solidFill>
                <a:latin typeface="Outfit" pitchFamily="34" charset="0"/>
                <a:ea typeface="Outfit" pitchFamily="34" charset="-122"/>
              </a:rPr>
              <a:t>Wat betekent dit voor jou</a:t>
            </a:r>
          </a:p>
        </p:txBody>
      </p:sp>
      <p:sp>
        <p:nvSpPr>
          <p:cNvPr id="6" name="Text 4">
            <a:extLst>
              <a:ext uri="{FF2B5EF4-FFF2-40B4-BE49-F238E27FC236}">
                <a16:creationId xmlns:a16="http://schemas.microsoft.com/office/drawing/2014/main" id="{D4FFA35F-348B-0552-F53E-5A67CC2E3BE9}"/>
              </a:ext>
            </a:extLst>
          </p:cNvPr>
          <p:cNvSpPr/>
          <p:nvPr/>
        </p:nvSpPr>
        <p:spPr>
          <a:xfrm>
            <a:off x="1238251" y="4750000"/>
            <a:ext cx="4583386" cy="5100000"/>
          </a:xfrm>
          <a:prstGeom prst="rect">
            <a:avLst/>
          </a:prstGeom>
          <a:noFill/>
          <a:ln/>
        </p:spPr>
        <p:txBody>
          <a:bodyPr wrap="square" lIns="25400" tIns="25400" rIns="25400" bIns="25400" rtlCol="0" anchor="t">
            <a:noAutofit/>
          </a:bodyPr>
          <a:lstStyle/>
          <a:p>
            <a:pPr marL="0" indent="0" algn="l">
              <a:lnSpc>
                <a:spcPct val="112000"/>
              </a:lnSpc>
              <a:spcAft>
                <a:spcPts val="600"/>
              </a:spcAft>
              <a:buNone/>
            </a:pPr>
            <a:r>
              <a:rPr lang="nl-NL" sz="1600" b="1" noProof="1">
                <a:solidFill>
                  <a:srgbClr val="B62C17"/>
                </a:solidFill>
                <a:latin typeface="Barlow" pitchFamily="34" charset="0"/>
              </a:rPr>
              <a:t>Verdedigers</a:t>
            </a:r>
          </a:p>
          <a:p>
            <a:pPr marL="0" indent="0" algn="l">
              <a:lnSpc>
                <a:spcPct val="108000"/>
              </a:lnSpc>
              <a:spcAft>
                <a:spcPts val="700"/>
              </a:spcAft>
              <a:buNone/>
            </a:pPr>
            <a:r>
              <a:rPr lang="nl-NL" sz="1400" noProof="1">
                <a:solidFill>
                  <a:srgbClr val="35526F"/>
                </a:solidFill>
                <a:latin typeface="Barlow" pitchFamily="34" charset="0"/>
              </a:rPr>
              <a:t>•  Jij bent de eerste aanvalslinie: durf de bal te spelen, niet alleen weg te werken</a:t>
            </a:r>
          </a:p>
          <a:p>
            <a:pPr marL="0" indent="0" algn="l">
              <a:lnSpc>
                <a:spcPct val="108000"/>
              </a:lnSpc>
              <a:spcAft>
                <a:spcPts val="700"/>
              </a:spcAft>
              <a:buNone/>
            </a:pPr>
            <a:r>
              <a:rPr lang="nl-NL" sz="1400" noProof="1">
                <a:solidFill>
                  <a:srgbClr val="35526F"/>
                </a:solidFill>
                <a:latin typeface="Barlow" pitchFamily="34" charset="0"/>
              </a:rPr>
              <a:t>•  In de outlet sta je met vier op een lijn, in het spel in een ruit</a:t>
            </a:r>
          </a:p>
          <a:p>
            <a:pPr marL="0" indent="0" algn="l">
              <a:lnSpc>
                <a:spcPct val="108000"/>
              </a:lnSpc>
              <a:spcAft>
                <a:spcPts val="700"/>
              </a:spcAft>
              <a:buNone/>
            </a:pPr>
            <a:r>
              <a:rPr lang="nl-NL" sz="1400" noProof="1">
                <a:solidFill>
                  <a:srgbClr val="35526F"/>
                </a:solidFill>
                <a:latin typeface="Barlow" pitchFamily="34" charset="0"/>
              </a:rPr>
              <a:t>•  Bij balverlies vorm je meteen die ruit weer achter de bal</a:t>
            </a:r>
          </a:p>
          <a:p>
            <a:pPr marL="0" indent="0" algn="l">
              <a:lnSpc>
                <a:spcPct val="108000"/>
              </a:lnSpc>
              <a:spcAft>
                <a:spcPts val="700"/>
              </a:spcAft>
              <a:buNone/>
            </a:pPr>
            <a:r>
              <a:rPr lang="nl-NL" sz="1400" noProof="1">
                <a:solidFill>
                  <a:srgbClr val="35526F"/>
                </a:solidFill>
                <a:latin typeface="Barlow" pitchFamily="34" charset="0"/>
              </a:rPr>
              <a:t>•  De libero neemt de hotline, de rest staat zonaal en kan een man opnemen</a:t>
            </a:r>
          </a:p>
          <a:p>
            <a:pPr marL="0" indent="0" algn="l">
              <a:lnSpc>
                <a:spcPct val="108000"/>
              </a:lnSpc>
              <a:spcAft>
                <a:spcPts val="700"/>
              </a:spcAft>
              <a:buNone/>
            </a:pPr>
            <a:r>
              <a:rPr lang="nl-NL" sz="1400" noProof="1">
                <a:solidFill>
                  <a:srgbClr val="35526F"/>
                </a:solidFill>
                <a:latin typeface="Barlow" pitchFamily="34" charset="0"/>
              </a:rPr>
              <a:t>•  Lange corner voor ons: de libero neemt hem, de centerback staat als guard</a:t>
            </a:r>
          </a:p>
        </p:txBody>
      </p:sp>
      <p:sp>
        <p:nvSpPr>
          <p:cNvPr id="91" name="Text 6"/>
          <p:cNvSpPr/>
          <p:nvPr/>
        </p:nvSpPr>
        <p:spPr>
          <a:xfrm>
            <a:off x="11405023" y="4750000"/>
            <a:ext cx="4583386" cy="5100000"/>
          </a:xfrm>
          <a:prstGeom prst="rect">
            <a:avLst/>
          </a:prstGeom>
          <a:noFill/>
          <a:ln/>
        </p:spPr>
        <p:txBody>
          <a:bodyPr wrap="square" lIns="25400" tIns="25400" rIns="25400" bIns="25400" rtlCol="0" anchor="t">
            <a:noAutofit/>
          </a:bodyPr>
          <a:lstStyle/>
          <a:p>
            <a:pPr marL="0" indent="0" algn="l">
              <a:lnSpc>
                <a:spcPct val="112000"/>
              </a:lnSpc>
              <a:spcAft>
                <a:spcPts val="600"/>
              </a:spcAft>
              <a:buNone/>
            </a:pPr>
            <a:r>
              <a:rPr lang="nl-NL" sz="1600" b="1" noProof="1">
                <a:solidFill>
                  <a:srgbClr val="B62C17"/>
                </a:solidFill>
                <a:latin typeface="Barlow" pitchFamily="34" charset="0"/>
              </a:rPr>
              <a:t>Aanvallers</a:t>
            </a:r>
          </a:p>
          <a:p>
            <a:pPr marL="0" indent="0" algn="l">
              <a:lnSpc>
                <a:spcPct val="108000"/>
              </a:lnSpc>
              <a:spcAft>
                <a:spcPts val="700"/>
              </a:spcAft>
              <a:buNone/>
            </a:pPr>
            <a:r>
              <a:rPr lang="nl-NL" sz="1400" noProof="1">
                <a:solidFill>
                  <a:srgbClr val="35526F"/>
                </a:solidFill>
                <a:latin typeface="Barlow" pitchFamily="34" charset="0"/>
              </a:rPr>
              <a:t>•  Is de bal in de 23m, dan sta jij in de cirkel, ook als je de bal niet krijgt</a:t>
            </a:r>
          </a:p>
          <a:p>
            <a:pPr marL="0" indent="0" algn="l">
              <a:lnSpc>
                <a:spcPct val="108000"/>
              </a:lnSpc>
              <a:spcAft>
                <a:spcPts val="700"/>
              </a:spcAft>
              <a:buNone/>
            </a:pPr>
            <a:r>
              <a:rPr lang="nl-NL" sz="1400" noProof="1">
                <a:solidFill>
                  <a:srgbClr val="35526F"/>
                </a:solidFill>
                <a:latin typeface="Barlow" pitchFamily="34" charset="0"/>
              </a:rPr>
              <a:t>•  Breed en diep aan de balkant, iemand aan de tweede paal, iemand als contact</a:t>
            </a:r>
          </a:p>
          <a:p>
            <a:pPr marL="0" indent="0" algn="l">
              <a:lnSpc>
                <a:spcPct val="108000"/>
              </a:lnSpc>
              <a:spcAft>
                <a:spcPts val="700"/>
              </a:spcAft>
              <a:buNone/>
            </a:pPr>
            <a:r>
              <a:rPr lang="nl-NL" sz="1400" noProof="1">
                <a:solidFill>
                  <a:srgbClr val="35526F"/>
                </a:solidFill>
                <a:latin typeface="Barlow" pitchFamily="34" charset="0"/>
              </a:rPr>
              <a:t>•  Gebruik tempowissels en leads om vrij te komen van je verdediger</a:t>
            </a:r>
          </a:p>
          <a:p>
            <a:pPr marL="0" indent="0" algn="l">
              <a:lnSpc>
                <a:spcPct val="108000"/>
              </a:lnSpc>
              <a:spcAft>
                <a:spcPts val="700"/>
              </a:spcAft>
              <a:buNone/>
            </a:pPr>
            <a:r>
              <a:rPr lang="nl-NL" sz="1400" noProof="1">
                <a:solidFill>
                  <a:srgbClr val="35526F"/>
                </a:solidFill>
                <a:latin typeface="Barlow" pitchFamily="34" charset="0"/>
              </a:rPr>
              <a:t>•  In de press ben jij de eerste druk; de spits stuurt aan wanneer we vertrekken</a:t>
            </a:r>
          </a:p>
          <a:p>
            <a:pPr marL="0" indent="0" algn="l">
              <a:lnSpc>
                <a:spcPct val="108000"/>
              </a:lnSpc>
              <a:spcAft>
                <a:spcPts val="700"/>
              </a:spcAft>
              <a:buNone/>
            </a:pPr>
            <a:r>
              <a:rPr lang="nl-NL" sz="1400" noProof="1">
                <a:solidFill>
                  <a:srgbClr val="35526F"/>
                </a:solidFill>
                <a:latin typeface="Barlow" pitchFamily="34" charset="0"/>
              </a:rPr>
              <a:t>•  Verlies je de bal, dan loop je meteen terug en zet je opnieuw druk</a:t>
            </a:r>
          </a:p>
        </p:txBody>
      </p:sp>
      <p:sp>
        <p:nvSpPr>
          <p:cNvPr id="7" name="Text 5">
            <a:extLst>
              <a:ext uri="{FF2B5EF4-FFF2-40B4-BE49-F238E27FC236}">
                <a16:creationId xmlns:a16="http://schemas.microsoft.com/office/drawing/2014/main" id="{3BCCB57F-4EB2-3942-DE01-82DDEC61CDA9}"/>
              </a:ext>
            </a:extLst>
          </p:cNvPr>
          <p:cNvSpPr/>
          <p:nvPr/>
        </p:nvSpPr>
        <p:spPr>
          <a:xfrm>
            <a:off x="6321637" y="4750000"/>
            <a:ext cx="4583386" cy="5100000"/>
          </a:xfrm>
          <a:prstGeom prst="rect">
            <a:avLst/>
          </a:prstGeom>
          <a:noFill/>
          <a:ln/>
        </p:spPr>
        <p:txBody>
          <a:bodyPr wrap="square" lIns="25400" tIns="25400" rIns="25400" bIns="25400" rtlCol="0" anchor="t">
            <a:noAutofit/>
          </a:bodyPr>
          <a:lstStyle/>
          <a:p>
            <a:pPr marL="0" indent="0" algn="l">
              <a:lnSpc>
                <a:spcPct val="112000"/>
              </a:lnSpc>
              <a:spcAft>
                <a:spcPts val="600"/>
              </a:spcAft>
              <a:buNone/>
            </a:pPr>
            <a:r>
              <a:rPr lang="nl-NL" sz="1600" b="1" noProof="1">
                <a:solidFill>
                  <a:srgbClr val="B62C17"/>
                </a:solidFill>
                <a:latin typeface="Barlow" pitchFamily="34" charset="0"/>
              </a:rPr>
              <a:t>Middenvelders</a:t>
            </a:r>
          </a:p>
          <a:p>
            <a:pPr marL="0" indent="0" algn="l">
              <a:lnSpc>
                <a:spcPct val="108000"/>
              </a:lnSpc>
              <a:spcAft>
                <a:spcPts val="700"/>
              </a:spcAft>
              <a:buNone/>
            </a:pPr>
            <a:r>
              <a:rPr lang="nl-NL" sz="1400" noProof="1">
                <a:solidFill>
                  <a:srgbClr val="35526F"/>
                </a:solidFill>
                <a:latin typeface="Barlow" pitchFamily="34" charset="0"/>
              </a:rPr>
              <a:t>•  Jij bent de verbinding: bied je aan tussen de linies, met open houding</a:t>
            </a:r>
          </a:p>
          <a:p>
            <a:pPr marL="0" indent="0" algn="l">
              <a:lnSpc>
                <a:spcPct val="108000"/>
              </a:lnSpc>
              <a:spcAft>
                <a:spcPts val="700"/>
              </a:spcAft>
              <a:buNone/>
            </a:pPr>
            <a:r>
              <a:rPr lang="nl-NL" sz="1400" noProof="1">
                <a:solidFill>
                  <a:srgbClr val="35526F"/>
                </a:solidFill>
                <a:latin typeface="Barlow" pitchFamily="34" charset="0"/>
              </a:rPr>
              <a:t>•  Als contact leg je de bal meteen door of terug, je houdt hem niet vast</a:t>
            </a:r>
          </a:p>
          <a:p>
            <a:pPr marL="0" indent="0" algn="l">
              <a:lnSpc>
                <a:spcPct val="108000"/>
              </a:lnSpc>
              <a:spcAft>
                <a:spcPts val="700"/>
              </a:spcAft>
              <a:buNone/>
            </a:pPr>
            <a:r>
              <a:rPr lang="nl-NL" sz="1400" noProof="1">
                <a:solidFill>
                  <a:srgbClr val="35526F"/>
                </a:solidFill>
                <a:latin typeface="Barlow" pitchFamily="34" charset="0"/>
              </a:rPr>
              <a:t>•  In verdediging knijp je naar de hulplijn en dek je de hotline als cover</a:t>
            </a:r>
          </a:p>
          <a:p>
            <a:pPr marL="0" indent="0" algn="l">
              <a:lnSpc>
                <a:spcPct val="108000"/>
              </a:lnSpc>
              <a:spcAft>
                <a:spcPts val="700"/>
              </a:spcAft>
              <a:buNone/>
            </a:pPr>
            <a:r>
              <a:rPr lang="nl-NL" sz="1400" noProof="1">
                <a:solidFill>
                  <a:srgbClr val="35526F"/>
                </a:solidFill>
                <a:latin typeface="Barlow" pitchFamily="34" charset="0"/>
              </a:rPr>
              <a:t>•  Jij channelt: stuur de tegenstander naar de zijlijn, nooit doormidden</a:t>
            </a:r>
          </a:p>
          <a:p>
            <a:pPr marL="0" indent="0" algn="l">
              <a:lnSpc>
                <a:spcPct val="108000"/>
              </a:lnSpc>
              <a:spcAft>
                <a:spcPts val="700"/>
              </a:spcAft>
              <a:buNone/>
            </a:pPr>
            <a:r>
              <a:rPr lang="nl-NL" sz="1400" noProof="1">
                <a:solidFill>
                  <a:srgbClr val="35526F"/>
                </a:solidFill>
                <a:latin typeface="Barlow" pitchFamily="34" charset="0"/>
              </a:rPr>
              <a:t>•  Aan de cirkelrand ben jij vaak degene die de aanval inleidt</a:t>
            </a:r>
          </a:p>
        </p:txBody>
      </p:sp>
    </p:spTree>
    <p:extLst>
      <p:ext uri="{BB962C8B-B14F-4D97-AF65-F5344CB8AC3E}">
        <p14:creationId xmlns:p14="http://schemas.microsoft.com/office/powerpoint/2010/main" val="2290088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04909-1F15-F9EF-32A3-87C642EC02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3A2BA92-DE8B-3749-4708-4CD7F52FAAE3}"/>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B2C77992-10A3-1067-FC37-64EBEAB7805B}"/>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E3F3A865-B2B0-F579-0BA3-040B99E3206D}"/>
              </a:ext>
            </a:extLst>
          </p:cNvPr>
          <p:cNvSpPr/>
          <p:nvPr/>
        </p:nvSpPr>
        <p:spPr>
          <a:xfrm>
            <a:off x="1238250" y="2908995"/>
            <a:ext cx="17392650" cy="323850"/>
          </a:xfrm>
          <a:prstGeom prst="rect">
            <a:avLst/>
          </a:prstGeom>
          <a:noFill/>
          <a:ln/>
        </p:spPr>
        <p:txBody>
          <a:bodyPr wrap="square" lIns="25400" tIns="25400" rIns="25400" bIns="25400" rtlCol="0" anchor="t">
            <a:noAutofit/>
          </a:bodyPr>
          <a:lstStyle/>
          <a:p>
            <a:pPr marL="0" indent="0" algn="l">
              <a:buNone/>
            </a:pPr>
            <a:r>
              <a:rPr lang="nl-NL" b="1" kern="0" spc="360" noProof="1">
                <a:solidFill>
                  <a:srgbClr val="B62C17"/>
                </a:solidFill>
                <a:latin typeface="Outfit" pitchFamily="34" charset="0"/>
                <a:ea typeface="Outfit" pitchFamily="34" charset="-122"/>
                <a:cs typeface="Outfit" pitchFamily="34" charset="-120"/>
              </a:rPr>
              <a:t>Stilstaande fases</a:t>
            </a:r>
          </a:p>
        </p:txBody>
      </p:sp>
      <p:sp>
        <p:nvSpPr>
          <p:cNvPr id="5" name="Text 3">
            <a:extLst>
              <a:ext uri="{FF2B5EF4-FFF2-40B4-BE49-F238E27FC236}">
                <a16:creationId xmlns:a16="http://schemas.microsoft.com/office/drawing/2014/main" id="{E236D2D8-E1C0-2DC2-8296-7E6DBCEE4665}"/>
              </a:ext>
            </a:extLst>
          </p:cNvPr>
          <p:cNvSpPr/>
          <p:nvPr/>
        </p:nvSpPr>
        <p:spPr>
          <a:xfrm>
            <a:off x="1238250" y="3404295"/>
            <a:ext cx="13620750" cy="798165"/>
          </a:xfrm>
          <a:prstGeom prst="rect">
            <a:avLst/>
          </a:prstGeom>
          <a:noFill/>
          <a:ln/>
        </p:spPr>
        <p:txBody>
          <a:bodyPr wrap="square" lIns="25400" tIns="25400" rIns="25400" bIns="25400" rtlCol="0" anchor="t">
            <a:noAutofit/>
          </a:bodyPr>
          <a:lstStyle/>
          <a:p>
            <a:pPr marL="0" indent="0" algn="l">
              <a:lnSpc>
                <a:spcPct val="95000"/>
              </a:lnSpc>
              <a:buNone/>
            </a:pPr>
            <a:r>
              <a:rPr lang="nl-NL" sz="6300" b="1" kern="0" spc="-126" noProof="1">
                <a:solidFill>
                  <a:srgbClr val="06478D"/>
                </a:solidFill>
                <a:latin typeface="Outfit" pitchFamily="34" charset="0"/>
                <a:ea typeface="Outfit" pitchFamily="34" charset="-122"/>
              </a:rPr>
              <a:t>In het kort</a:t>
            </a:r>
          </a:p>
        </p:txBody>
      </p:sp>
      <p:sp>
        <p:nvSpPr>
          <p:cNvPr id="6" name="Text 4">
            <a:extLst>
              <a:ext uri="{FF2B5EF4-FFF2-40B4-BE49-F238E27FC236}">
                <a16:creationId xmlns:a16="http://schemas.microsoft.com/office/drawing/2014/main" id="{D4FFA35F-348B-0552-F53E-5A67CC2E3BE9}"/>
              </a:ext>
            </a:extLst>
          </p:cNvPr>
          <p:cNvSpPr/>
          <p:nvPr/>
        </p:nvSpPr>
        <p:spPr>
          <a:xfrm>
            <a:off x="1238251" y="4750000"/>
            <a:ext cx="7100000" cy="5100000"/>
          </a:xfrm>
          <a:prstGeom prst="rect">
            <a:avLst/>
          </a:prstGeom>
          <a:noFill/>
          <a:ln/>
        </p:spPr>
        <p:txBody>
          <a:bodyPr wrap="square" lIns="25400" tIns="25400" rIns="25400" bIns="25400" rtlCol="0" anchor="t">
            <a:noAutofit/>
          </a:bodyPr>
          <a:lstStyle/>
          <a:p>
            <a:pPr marL="0" indent="0" algn="l">
              <a:lnSpc>
                <a:spcPct val="112000"/>
              </a:lnSpc>
              <a:spcAft>
                <a:spcPts val="300"/>
              </a:spcAft>
              <a:buNone/>
            </a:pPr>
            <a:r>
              <a:rPr lang="nl-NL" sz="1700" b="1" noProof="1">
                <a:solidFill>
                  <a:srgbClr val="B62C17"/>
                </a:solidFill>
                <a:latin typeface="Barlow" pitchFamily="34" charset="0"/>
              </a:rPr>
              <a:t>Lange corner voor ons</a:t>
            </a:r>
          </a:p>
          <a:p>
            <a:pPr marL="0" indent="0" algn="l">
              <a:lnSpc>
                <a:spcPct val="112000"/>
              </a:lnSpc>
              <a:spcAft>
                <a:spcPts val="1400"/>
              </a:spcAft>
              <a:buNone/>
            </a:pPr>
            <a:r>
              <a:rPr lang="nl-NL" sz="1700" noProof="1">
                <a:solidFill>
                  <a:srgbClr val="35526F"/>
                </a:solidFill>
                <a:latin typeface="Barlow" pitchFamily="34" charset="0"/>
              </a:rPr>
              <a:t>De libero neemt hem. De centerback staat als guard achter de bal, de fullbacks breed, de middenvelders aan de cirkelrand, de aanvallers diep in de cirkel. Eerst kijken of het vooruit kan; anders terug naar de guard.</a:t>
            </a:r>
          </a:p>
          <a:p>
            <a:pPr marL="0" indent="0" algn="l">
              <a:lnSpc>
                <a:spcPct val="112000"/>
              </a:lnSpc>
              <a:spcAft>
                <a:spcPts val="300"/>
              </a:spcAft>
              <a:buNone/>
            </a:pPr>
            <a:r>
              <a:rPr lang="nl-NL" sz="1700" b="1" noProof="1">
                <a:solidFill>
                  <a:srgbClr val="B62C17"/>
                </a:solidFill>
                <a:latin typeface="Barlow" pitchFamily="34" charset="0"/>
              </a:rPr>
              <a:t>Lange corner tegen ons</a:t>
            </a:r>
          </a:p>
          <a:p>
            <a:pPr marL="0" indent="0" algn="l">
              <a:lnSpc>
                <a:spcPct val="112000"/>
              </a:lnSpc>
              <a:spcAft>
                <a:spcPts val="1100"/>
              </a:spcAft>
              <a:buNone/>
            </a:pPr>
            <a:r>
              <a:rPr lang="nl-NL" sz="1700" noProof="1">
                <a:solidFill>
                  <a:srgbClr val="35526F"/>
                </a:solidFill>
                <a:latin typeface="Barlow" pitchFamily="34" charset="0"/>
              </a:rPr>
              <a:t>Zo snel mogelijk man-op-man. Alleen de drie aanvallers verdedigen zonaal en nemen de breedte.</a:t>
            </a:r>
          </a:p>
        </p:txBody>
      </p:sp>
      <p:sp>
        <p:nvSpPr>
          <p:cNvPr id="7" name="Text 5">
            <a:extLst>
              <a:ext uri="{FF2B5EF4-FFF2-40B4-BE49-F238E27FC236}">
                <a16:creationId xmlns:a16="http://schemas.microsoft.com/office/drawing/2014/main" id="{3BCCB57F-4EB2-3942-DE01-82DDEC61CDA9}"/>
              </a:ext>
            </a:extLst>
          </p:cNvPr>
          <p:cNvSpPr/>
          <p:nvPr/>
        </p:nvSpPr>
        <p:spPr>
          <a:xfrm>
            <a:off x="9042400" y="4750000"/>
            <a:ext cx="7100000" cy="5100000"/>
          </a:xfrm>
          <a:prstGeom prst="rect">
            <a:avLst/>
          </a:prstGeom>
          <a:noFill/>
          <a:ln/>
        </p:spPr>
        <p:txBody>
          <a:bodyPr wrap="square" lIns="25400" tIns="25400" rIns="25400" bIns="25400" rtlCol="0" anchor="t">
            <a:noAutofit/>
          </a:bodyPr>
          <a:lstStyle/>
          <a:p>
            <a:pPr marL="0" indent="0" algn="l">
              <a:lnSpc>
                <a:spcPct val="112000"/>
              </a:lnSpc>
              <a:spcAft>
                <a:spcPts val="300"/>
              </a:spcAft>
              <a:buNone/>
            </a:pPr>
            <a:r>
              <a:rPr lang="nl-NL" sz="1700" b="1" noProof="1">
                <a:solidFill>
                  <a:srgbClr val="B62C17"/>
                </a:solidFill>
                <a:latin typeface="Barlow" pitchFamily="34" charset="0"/>
              </a:rPr>
              <a:t>Strafcorner voor ons</a:t>
            </a:r>
          </a:p>
          <a:p>
            <a:pPr marL="0" indent="0" algn="l">
              <a:lnSpc>
                <a:spcPct val="112000"/>
              </a:lnSpc>
              <a:spcAft>
                <a:spcPts val="1400"/>
              </a:spcAft>
              <a:buNone/>
            </a:pPr>
            <a:r>
              <a:rPr lang="nl-NL" sz="1700" noProof="1">
                <a:solidFill>
                  <a:srgbClr val="35526F"/>
                </a:solidFill>
                <a:latin typeface="Barlow" pitchFamily="34" charset="0"/>
              </a:rPr>
              <a:t>We spelen met een castle: één stopper en één shotter. Hebben we een goede dragflick in het team, dan met twee castles. De varianten leer je op training. Het zijn er bewust weinig, zodat ze echt goed aangeleerd kunnen worden.</a:t>
            </a:r>
          </a:p>
          <a:p>
            <a:pPr marL="0" indent="0" algn="l">
              <a:lnSpc>
                <a:spcPct val="112000"/>
              </a:lnSpc>
              <a:spcAft>
                <a:spcPts val="300"/>
              </a:spcAft>
              <a:buNone/>
            </a:pPr>
            <a:r>
              <a:rPr lang="nl-NL" sz="1700" b="1" noProof="1">
                <a:solidFill>
                  <a:srgbClr val="B62C17"/>
                </a:solidFill>
                <a:latin typeface="Barlow" pitchFamily="34" charset="0"/>
              </a:rPr>
              <a:t>Strafcorner tegen ons</a:t>
            </a:r>
          </a:p>
          <a:p>
            <a:pPr marL="0" indent="0" algn="l">
              <a:lnSpc>
                <a:spcPct val="112000"/>
              </a:lnSpc>
              <a:spcAft>
                <a:spcPts val="1500"/>
              </a:spcAft>
              <a:buNone/>
            </a:pPr>
            <a:r>
              <a:rPr lang="nl-NL" sz="1700" noProof="1">
                <a:solidFill>
                  <a:srgbClr val="35526F"/>
                </a:solidFill>
                <a:latin typeface="Barlow" pitchFamily="34" charset="0"/>
              </a:rPr>
              <a:t>We starten altijd met de 1-3 opstelling. Vanaf de volgende corner passen we aan op wat we gezien hebben. Je krijgt je vaste rol als uitloper.</a:t>
            </a:r>
          </a:p>
          <a:p>
            <a:pPr marL="0" indent="0" algn="l">
              <a:lnSpc>
                <a:spcPct val="112000"/>
              </a:lnSpc>
              <a:spcAft>
                <a:spcPts val="1100"/>
              </a:spcAft>
              <a:buNone/>
            </a:pPr>
            <a:r>
              <a:rPr lang="nl-NL" sz="1700" i="1" noProof="1">
                <a:solidFill>
                  <a:srgbClr val="06478D"/>
                </a:solidFill>
                <a:latin typeface="Barlow" pitchFamily="34" charset="0"/>
              </a:rPr>
              <a:t>Alle varianten staan in het volledige tactische plan.</a:t>
            </a:r>
          </a:p>
        </p:txBody>
      </p:sp>
    </p:spTree>
    <p:extLst>
      <p:ext uri="{BB962C8B-B14F-4D97-AF65-F5344CB8AC3E}">
        <p14:creationId xmlns:p14="http://schemas.microsoft.com/office/powerpoint/2010/main" val="2290088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04909-1F15-F9EF-32A3-87C642EC02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3A2BA92-DE8B-3749-4708-4CD7F52FAAE3}"/>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B2C77992-10A3-1067-FC37-64EBEAB7805B}"/>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E3F3A865-B2B0-F579-0BA3-040B99E3206D}"/>
              </a:ext>
            </a:extLst>
          </p:cNvPr>
          <p:cNvSpPr/>
          <p:nvPr/>
        </p:nvSpPr>
        <p:spPr>
          <a:xfrm>
            <a:off x="1238250" y="2908995"/>
            <a:ext cx="17392650" cy="323850"/>
          </a:xfrm>
          <a:prstGeom prst="rect">
            <a:avLst/>
          </a:prstGeom>
          <a:noFill/>
          <a:ln/>
        </p:spPr>
        <p:txBody>
          <a:bodyPr wrap="square" lIns="25400" tIns="25400" rIns="25400" bIns="25400" rtlCol="0" anchor="t">
            <a:noAutofit/>
          </a:bodyPr>
          <a:lstStyle/>
          <a:p>
            <a:pPr marL="0" indent="0" algn="l">
              <a:buNone/>
            </a:pPr>
            <a:r>
              <a:rPr lang="nl-NL" b="1" kern="0" spc="360" noProof="1">
                <a:solidFill>
                  <a:srgbClr val="B62C17"/>
                </a:solidFill>
                <a:latin typeface="Outfit" pitchFamily="34" charset="0"/>
                <a:ea typeface="Outfit" pitchFamily="34" charset="-122"/>
                <a:cs typeface="Outfit" pitchFamily="34" charset="-120"/>
              </a:rPr>
              <a:t>Woordenlijst</a:t>
            </a:r>
          </a:p>
        </p:txBody>
      </p:sp>
      <p:sp>
        <p:nvSpPr>
          <p:cNvPr id="5" name="Text 3">
            <a:extLst>
              <a:ext uri="{FF2B5EF4-FFF2-40B4-BE49-F238E27FC236}">
                <a16:creationId xmlns:a16="http://schemas.microsoft.com/office/drawing/2014/main" id="{E236D2D8-E1C0-2DC2-8296-7E6DBCEE4665}"/>
              </a:ext>
            </a:extLst>
          </p:cNvPr>
          <p:cNvSpPr/>
          <p:nvPr/>
        </p:nvSpPr>
        <p:spPr>
          <a:xfrm>
            <a:off x="1238250" y="3404295"/>
            <a:ext cx="13620750" cy="798165"/>
          </a:xfrm>
          <a:prstGeom prst="rect">
            <a:avLst/>
          </a:prstGeom>
          <a:noFill/>
          <a:ln/>
        </p:spPr>
        <p:txBody>
          <a:bodyPr wrap="square" lIns="25400" tIns="25400" rIns="25400" bIns="25400" rtlCol="0" anchor="t">
            <a:noAutofit/>
          </a:bodyPr>
          <a:lstStyle/>
          <a:p>
            <a:pPr marL="0" indent="0" algn="l">
              <a:lnSpc>
                <a:spcPct val="95000"/>
              </a:lnSpc>
              <a:buNone/>
            </a:pPr>
            <a:r>
              <a:rPr lang="nl-NL" sz="6300" b="1" kern="0" spc="-126" noProof="1">
                <a:solidFill>
                  <a:srgbClr val="06478D"/>
                </a:solidFill>
                <a:latin typeface="Outfit" pitchFamily="34" charset="0"/>
                <a:ea typeface="Outfit" pitchFamily="34" charset="-122"/>
              </a:rPr>
              <a:t>De termen uit dit document</a:t>
            </a:r>
          </a:p>
        </p:txBody>
      </p:sp>
      <p:sp>
        <p:nvSpPr>
          <p:cNvPr id="6" name="Text 4">
            <a:extLst>
              <a:ext uri="{FF2B5EF4-FFF2-40B4-BE49-F238E27FC236}">
                <a16:creationId xmlns:a16="http://schemas.microsoft.com/office/drawing/2014/main" id="{D4FFA35F-348B-0552-F53E-5A67CC2E3BE9}"/>
              </a:ext>
            </a:extLst>
          </p:cNvPr>
          <p:cNvSpPr/>
          <p:nvPr/>
        </p:nvSpPr>
        <p:spPr>
          <a:xfrm>
            <a:off x="1238251" y="4750000"/>
            <a:ext cx="7100000" cy="5100000"/>
          </a:xfrm>
          <a:prstGeom prst="rect">
            <a:avLst/>
          </a:prstGeom>
          <a:noFill/>
          <a:ln/>
        </p:spPr>
        <p:txBody>
          <a:bodyPr wrap="square" lIns="25400" tIns="25400" rIns="25400" bIns="25400" rtlCol="0" anchor="t">
            <a:noAutofit/>
          </a:bodyPr>
          <a:lstStyle/>
          <a:p>
            <a:pPr marL="0" indent="0" algn="l">
              <a:lnSpc>
                <a:spcPct val="112000"/>
              </a:lnSpc>
              <a:spcAft>
                <a:spcPts val="800"/>
              </a:spcAft>
              <a:buNone/>
            </a:pPr>
            <a:r>
              <a:rPr lang="nl-NL" sz="1600" b="1" noProof="1">
                <a:solidFill>
                  <a:srgbClr val="06478D"/>
                </a:solidFill>
                <a:latin typeface="Barlow" pitchFamily="34" charset="0"/>
              </a:rPr>
              <a:t>Hotline</a:t>
            </a:r>
            <a:r>
              <a:rPr lang="nl-NL" sz="1600" noProof="1">
                <a:solidFill>
                  <a:srgbClr val="35526F"/>
                </a:solidFill>
                <a:latin typeface="Barlow" pitchFamily="34" charset="0"/>
              </a:rPr>
              <a:t>  de kortste en dus gevaarlijkste lijn naar ons doel</a:t>
            </a:r>
          </a:p>
          <a:p>
            <a:pPr marL="0" indent="0" algn="l">
              <a:lnSpc>
                <a:spcPct val="112000"/>
              </a:lnSpc>
              <a:spcAft>
                <a:spcPts val="800"/>
              </a:spcAft>
              <a:buNone/>
            </a:pPr>
            <a:r>
              <a:rPr lang="nl-NL" sz="1600" b="1" noProof="1">
                <a:solidFill>
                  <a:srgbClr val="06478D"/>
                </a:solidFill>
                <a:latin typeface="Barlow" pitchFamily="34" charset="0"/>
              </a:rPr>
              <a:t>Hulplijn</a:t>
            </a:r>
            <a:r>
              <a:rPr lang="nl-NL" sz="1600" noProof="1">
                <a:solidFill>
                  <a:srgbClr val="35526F"/>
                </a:solidFill>
                <a:latin typeface="Barlow" pitchFamily="34" charset="0"/>
              </a:rPr>
              <a:t>  denkbeeldige lijn in de lengte door het midden van het veld</a:t>
            </a:r>
          </a:p>
          <a:p>
            <a:pPr marL="0" indent="0" algn="l">
              <a:lnSpc>
                <a:spcPct val="112000"/>
              </a:lnSpc>
              <a:spcAft>
                <a:spcPts val="800"/>
              </a:spcAft>
              <a:buNone/>
            </a:pPr>
            <a:r>
              <a:rPr lang="nl-NL" sz="1600" b="1" noProof="1">
                <a:solidFill>
                  <a:srgbClr val="06478D"/>
                </a:solidFill>
                <a:latin typeface="Barlow" pitchFamily="34" charset="0"/>
              </a:rPr>
              <a:t>Balkant / helpkant</a:t>
            </a:r>
            <a:r>
              <a:rPr lang="nl-NL" sz="1600" noProof="1">
                <a:solidFill>
                  <a:srgbClr val="35526F"/>
                </a:solidFill>
                <a:latin typeface="Barlow" pitchFamily="34" charset="0"/>
              </a:rPr>
              <a:t>  de helft waar de bal wel / niet is</a:t>
            </a:r>
          </a:p>
          <a:p>
            <a:pPr marL="0" indent="0" algn="l">
              <a:lnSpc>
                <a:spcPct val="112000"/>
              </a:lnSpc>
              <a:spcAft>
                <a:spcPts val="800"/>
              </a:spcAft>
              <a:buNone/>
            </a:pPr>
            <a:r>
              <a:rPr lang="nl-NL" sz="1600" b="1" noProof="1">
                <a:solidFill>
                  <a:srgbClr val="06478D"/>
                </a:solidFill>
                <a:latin typeface="Barlow" pitchFamily="34" charset="0"/>
              </a:rPr>
              <a:t>Knijpen</a:t>
            </a:r>
            <a:r>
              <a:rPr lang="nl-NL" sz="1600" noProof="1">
                <a:solidFill>
                  <a:srgbClr val="35526F"/>
                </a:solidFill>
                <a:latin typeface="Barlow" pitchFamily="34" charset="0"/>
              </a:rPr>
              <a:t>  samen naar binnen schuiven om het veld klein te maken</a:t>
            </a:r>
          </a:p>
          <a:p>
            <a:pPr marL="0" indent="0" algn="l">
              <a:lnSpc>
                <a:spcPct val="112000"/>
              </a:lnSpc>
              <a:spcAft>
                <a:spcPts val="800"/>
              </a:spcAft>
              <a:buNone/>
            </a:pPr>
            <a:r>
              <a:rPr lang="nl-NL" sz="1600" b="1" noProof="1">
                <a:solidFill>
                  <a:srgbClr val="06478D"/>
                </a:solidFill>
                <a:latin typeface="Barlow" pitchFamily="34" charset="0"/>
              </a:rPr>
              <a:t>Contact</a:t>
            </a:r>
            <a:r>
              <a:rPr lang="nl-NL" sz="1600" noProof="1">
                <a:solidFill>
                  <a:srgbClr val="35526F"/>
                </a:solidFill>
                <a:latin typeface="Barlow" pitchFamily="34" charset="0"/>
              </a:rPr>
              <a:t>  de speler die zich aanbiedt tussen twee linies</a:t>
            </a:r>
          </a:p>
          <a:p>
            <a:pPr marL="0" indent="0" algn="l">
              <a:lnSpc>
                <a:spcPct val="112000"/>
              </a:lnSpc>
              <a:spcAft>
                <a:spcPts val="800"/>
              </a:spcAft>
              <a:buNone/>
            </a:pPr>
            <a:r>
              <a:rPr lang="nl-NL" sz="1600" b="1" noProof="1">
                <a:solidFill>
                  <a:srgbClr val="06478D"/>
                </a:solidFill>
                <a:latin typeface="Barlow" pitchFamily="34" charset="0"/>
              </a:rPr>
              <a:t>Guard</a:t>
            </a:r>
            <a:r>
              <a:rPr lang="nl-NL" sz="1600" noProof="1">
                <a:solidFill>
                  <a:srgbClr val="35526F"/>
                </a:solidFill>
                <a:latin typeface="Barlow" pitchFamily="34" charset="0"/>
              </a:rPr>
              <a:t>  de veilige terugspeeloptie achter de bal</a:t>
            </a:r>
          </a:p>
        </p:txBody>
      </p:sp>
      <p:sp>
        <p:nvSpPr>
          <p:cNvPr id="7" name="Text 5">
            <a:extLst>
              <a:ext uri="{FF2B5EF4-FFF2-40B4-BE49-F238E27FC236}">
                <a16:creationId xmlns:a16="http://schemas.microsoft.com/office/drawing/2014/main" id="{3BCCB57F-4EB2-3942-DE01-82DDEC61CDA9}"/>
              </a:ext>
            </a:extLst>
          </p:cNvPr>
          <p:cNvSpPr/>
          <p:nvPr/>
        </p:nvSpPr>
        <p:spPr>
          <a:xfrm>
            <a:off x="9042400" y="4750000"/>
            <a:ext cx="7100000" cy="5100000"/>
          </a:xfrm>
          <a:prstGeom prst="rect">
            <a:avLst/>
          </a:prstGeom>
          <a:noFill/>
          <a:ln/>
        </p:spPr>
        <p:txBody>
          <a:bodyPr wrap="square" lIns="25400" tIns="25400" rIns="25400" bIns="25400" rtlCol="0" anchor="t">
            <a:noAutofit/>
          </a:bodyPr>
          <a:lstStyle/>
          <a:p>
            <a:pPr marL="0" indent="0" algn="l">
              <a:lnSpc>
                <a:spcPct val="112000"/>
              </a:lnSpc>
              <a:spcAft>
                <a:spcPts val="800"/>
              </a:spcAft>
              <a:buNone/>
            </a:pPr>
            <a:r>
              <a:rPr lang="nl-NL" sz="1600" b="1" noProof="1">
                <a:solidFill>
                  <a:srgbClr val="06478D"/>
                </a:solidFill>
                <a:latin typeface="Barlow" pitchFamily="34" charset="0"/>
              </a:rPr>
              <a:t>Counter control</a:t>
            </a:r>
            <a:r>
              <a:rPr lang="nl-NL" sz="1600" noProof="1">
                <a:solidFill>
                  <a:srgbClr val="35526F"/>
                </a:solidFill>
                <a:latin typeface="Barlow" pitchFamily="34" charset="0"/>
              </a:rPr>
              <a:t>  de ruit van vier spelers achter de bal</a:t>
            </a:r>
          </a:p>
          <a:p>
            <a:pPr marL="0" indent="0" algn="l">
              <a:lnSpc>
                <a:spcPct val="112000"/>
              </a:lnSpc>
              <a:spcAft>
                <a:spcPts val="800"/>
              </a:spcAft>
              <a:buNone/>
            </a:pPr>
            <a:r>
              <a:rPr lang="nl-NL" sz="1600" b="1" noProof="1">
                <a:solidFill>
                  <a:srgbClr val="06478D"/>
                </a:solidFill>
                <a:latin typeface="Barlow" pitchFamily="34" charset="0"/>
              </a:rPr>
              <a:t>Outlet</a:t>
            </a:r>
            <a:r>
              <a:rPr lang="nl-NL" sz="1600" noProof="1">
                <a:solidFill>
                  <a:srgbClr val="35526F"/>
                </a:solidFill>
                <a:latin typeface="Barlow" pitchFamily="34" charset="0"/>
              </a:rPr>
              <a:t>  de georganiseerde herstart achterin</a:t>
            </a:r>
          </a:p>
          <a:p>
            <a:pPr marL="0" indent="0" algn="l">
              <a:lnSpc>
                <a:spcPct val="112000"/>
              </a:lnSpc>
              <a:spcAft>
                <a:spcPts val="800"/>
              </a:spcAft>
              <a:buNone/>
            </a:pPr>
            <a:r>
              <a:rPr lang="nl-NL" sz="1600" b="1" noProof="1">
                <a:solidFill>
                  <a:srgbClr val="06478D"/>
                </a:solidFill>
                <a:latin typeface="Barlow" pitchFamily="34" charset="0"/>
              </a:rPr>
              <a:t>Back-4 / back-3</a:t>
            </a:r>
            <a:r>
              <a:rPr lang="nl-NL" sz="1600" noProof="1">
                <a:solidFill>
                  <a:srgbClr val="35526F"/>
                </a:solidFill>
                <a:latin typeface="Barlow" pitchFamily="34" charset="0"/>
              </a:rPr>
              <a:t>  vier verdedigers op een lijn, of drie als er eentje mee opkomt</a:t>
            </a:r>
          </a:p>
          <a:p>
            <a:pPr marL="0" indent="0" algn="l">
              <a:lnSpc>
                <a:spcPct val="112000"/>
              </a:lnSpc>
              <a:spcAft>
                <a:spcPts val="800"/>
              </a:spcAft>
              <a:buNone/>
            </a:pPr>
            <a:r>
              <a:rPr lang="nl-NL" sz="1600" b="1" noProof="1">
                <a:solidFill>
                  <a:srgbClr val="06478D"/>
                </a:solidFill>
                <a:latin typeface="Barlow" pitchFamily="34" charset="0"/>
              </a:rPr>
              <a:t>Channelen</a:t>
            </a:r>
            <a:r>
              <a:rPr lang="nl-NL" sz="1600" noProof="1">
                <a:solidFill>
                  <a:srgbClr val="35526F"/>
                </a:solidFill>
                <a:latin typeface="Barlow" pitchFamily="34" charset="0"/>
              </a:rPr>
              <a:t>  de tegenstander sturen, meestal naar de zijlijn</a:t>
            </a:r>
          </a:p>
          <a:p>
            <a:pPr marL="0" indent="0" algn="l">
              <a:lnSpc>
                <a:spcPct val="112000"/>
              </a:lnSpc>
              <a:spcAft>
                <a:spcPts val="800"/>
              </a:spcAft>
              <a:buNone/>
            </a:pPr>
            <a:r>
              <a:rPr lang="nl-NL" sz="1600" b="1" noProof="1">
                <a:solidFill>
                  <a:srgbClr val="06478D"/>
                </a:solidFill>
                <a:latin typeface="Barlow" pitchFamily="34" charset="0"/>
              </a:rPr>
              <a:t>Overtal</a:t>
            </a:r>
            <a:r>
              <a:rPr lang="nl-NL" sz="1600" noProof="1">
                <a:solidFill>
                  <a:srgbClr val="35526F"/>
                </a:solidFill>
                <a:latin typeface="Barlow" pitchFamily="34" charset="0"/>
              </a:rPr>
              <a:t>  meer spelers rond de bal dan zij</a:t>
            </a:r>
          </a:p>
          <a:p>
            <a:pPr marL="0" indent="0" algn="l">
              <a:lnSpc>
                <a:spcPct val="112000"/>
              </a:lnSpc>
              <a:spcAft>
                <a:spcPts val="800"/>
              </a:spcAft>
              <a:buNone/>
            </a:pPr>
            <a:r>
              <a:rPr lang="nl-NL" sz="1600" b="1" noProof="1">
                <a:solidFill>
                  <a:srgbClr val="06478D"/>
                </a:solidFill>
                <a:latin typeface="Barlow" pitchFamily="34" charset="0"/>
              </a:rPr>
              <a:t>Castle</a:t>
            </a:r>
            <a:r>
              <a:rPr lang="nl-NL" sz="1600" noProof="1">
                <a:solidFill>
                  <a:srgbClr val="35526F"/>
                </a:solidFill>
                <a:latin typeface="Barlow" pitchFamily="34" charset="0"/>
              </a:rPr>
              <a:t>  het duo stopper + shotter bij onze strafcorner</a:t>
            </a:r>
          </a:p>
          <a:p>
            <a:pPr marL="0" indent="0" algn="l">
              <a:lnSpc>
                <a:spcPct val="112000"/>
              </a:lnSpc>
              <a:spcAft>
                <a:spcPts val="1100"/>
              </a:spcAft>
              <a:buNone/>
            </a:pPr>
            <a:r>
              <a:rPr lang="nl-NL" sz="1500" i="1" noProof="1">
                <a:solidFill>
                  <a:srgbClr val="06478D"/>
                </a:solidFill>
                <a:latin typeface="Barlow" pitchFamily="34" charset="0"/>
              </a:rPr>
              <a:t>De volledige woordenlijst staat in het uitgebreide plan.</a:t>
            </a:r>
          </a:p>
        </p:txBody>
      </p:sp>
    </p:spTree>
    <p:extLst>
      <p:ext uri="{BB962C8B-B14F-4D97-AF65-F5344CB8AC3E}">
        <p14:creationId xmlns:p14="http://schemas.microsoft.com/office/powerpoint/2010/main" val="2290088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2">
    <p:bg>
      <p:bgPr>
        <a:solidFill>
          <a:srgbClr val="06478D"/>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a:alphaModFix amt="9000"/>
            <a:extLst>
              <a:ext uri="{96DAC541-7B7A-43D3-8B79-37D633B846F1}">
                <asvg:svgBlip xmlns:asvg="http://schemas.microsoft.com/office/drawing/2016/SVG/main" r:embed="rId2"/>
              </a:ext>
            </a:extLst>
          </a:blip>
          <a:stretch>
            <a:fillRect/>
          </a:stretch>
        </p:blipFill>
        <p:spPr>
          <a:xfrm>
            <a:off x="0" y="0"/>
            <a:ext cx="18288000" cy="10287000"/>
          </a:xfrm>
          <a:prstGeom prst="rect">
            <a:avLst/>
          </a:prstGeom>
        </p:spPr>
      </p:pic>
      <p:sp>
        <p:nvSpPr>
          <p:cNvPr id="3" name="Shape 0"/>
          <p:cNvSpPr/>
          <p:nvPr/>
        </p:nvSpPr>
        <p:spPr>
          <a:xfrm>
            <a:off x="0" y="10153650"/>
            <a:ext cx="9144000" cy="133350"/>
          </a:xfrm>
          <a:prstGeom prst="rect">
            <a:avLst/>
          </a:prstGeom>
          <a:solidFill>
            <a:srgbClr val="B62C17"/>
          </a:solidFill>
          <a:ln/>
        </p:spPr>
        <p:txBody>
          <a:bodyPr/>
          <a:lstStyle/>
          <a:p>
            <a:endParaRPr lang="nl-NL" noProof="1"/>
          </a:p>
        </p:txBody>
      </p:sp>
      <p:sp>
        <p:nvSpPr>
          <p:cNvPr id="4" name="Shape 1"/>
          <p:cNvSpPr/>
          <p:nvPr/>
        </p:nvSpPr>
        <p:spPr>
          <a:xfrm>
            <a:off x="9144000" y="10153650"/>
            <a:ext cx="9144000" cy="133350"/>
          </a:xfrm>
          <a:prstGeom prst="rect">
            <a:avLst/>
          </a:prstGeom>
          <a:solidFill>
            <a:srgbClr val="BD9D64"/>
          </a:solidFill>
          <a:ln/>
        </p:spPr>
        <p:txBody>
          <a:bodyPr/>
          <a:lstStyle/>
          <a:p>
            <a:endParaRPr lang="nl-NL" noProof="1"/>
          </a:p>
        </p:txBody>
      </p:sp>
      <p:sp>
        <p:nvSpPr>
          <p:cNvPr id="5" name="Shape 2"/>
          <p:cNvSpPr/>
          <p:nvPr/>
        </p:nvSpPr>
        <p:spPr>
          <a:xfrm>
            <a:off x="8524726" y="2866132"/>
            <a:ext cx="1238250" cy="1238250"/>
          </a:xfrm>
          <a:prstGeom prst="ellipse">
            <a:avLst/>
          </a:prstGeom>
          <a:solidFill>
            <a:srgbClr val="FCFCFC"/>
          </a:solidFill>
          <a:ln/>
          <a:effectLst>
            <a:outerShdw blurRad="476250" dist="171450" dir="5400000" algn="bl" rotWithShape="0">
              <a:srgbClr val="000000">
                <a:alpha val="50000"/>
              </a:srgbClr>
            </a:outerShdw>
          </a:effectLst>
        </p:spPr>
        <p:txBody>
          <a:bodyPr/>
          <a:lstStyle/>
          <a:p>
            <a:endParaRPr lang="nl-NL" noProof="1"/>
          </a:p>
        </p:txBody>
      </p:sp>
      <p:pic>
        <p:nvPicPr>
          <p:cNvPr id="6" name="Image 1" descr="preencoded.png"/>
          <p:cNvPicPr>
            <a:picLocks noChangeAspect="1"/>
          </p:cNvPicPr>
          <p:nvPr/>
        </p:nvPicPr>
        <p:blipFill>
          <a:blip r:embed="rId3"/>
          <a:srcRect t="-752" b="-752"/>
          <a:stretch/>
        </p:blipFill>
        <p:spPr>
          <a:xfrm>
            <a:off x="8610451" y="2951857"/>
            <a:ext cx="1066800" cy="1066800"/>
          </a:xfrm>
          <a:prstGeom prst="rect">
            <a:avLst/>
          </a:prstGeom>
        </p:spPr>
      </p:pic>
      <p:sp>
        <p:nvSpPr>
          <p:cNvPr id="7" name="Text 3"/>
          <p:cNvSpPr/>
          <p:nvPr/>
        </p:nvSpPr>
        <p:spPr>
          <a:xfrm>
            <a:off x="4968560" y="4561582"/>
            <a:ext cx="8350731" cy="981075"/>
          </a:xfrm>
          <a:prstGeom prst="rect">
            <a:avLst/>
          </a:prstGeom>
          <a:noFill/>
          <a:ln/>
        </p:spPr>
        <p:txBody>
          <a:bodyPr wrap="square" lIns="25400" tIns="25400" rIns="25400" bIns="25400" rtlCol="0" anchor="t">
            <a:normAutofit fontScale="92500" lnSpcReduction="20000"/>
          </a:bodyPr>
          <a:lstStyle/>
          <a:p>
            <a:pPr marL="0" indent="0" algn="ctr">
              <a:lnSpc>
                <a:spcPct val="90000"/>
              </a:lnSpc>
              <a:buNone/>
            </a:pPr>
            <a:r>
              <a:rPr lang="nl-NL" sz="8250" b="1" kern="0" spc="-165" noProof="1">
                <a:solidFill>
                  <a:srgbClr val="FCFCFC"/>
                </a:solidFill>
                <a:latin typeface="Outfit" pitchFamily="34" charset="0"/>
                <a:ea typeface="Outfit" pitchFamily="34" charset="-122"/>
                <a:cs typeface="Outfit" pitchFamily="34" charset="-120"/>
              </a:rPr>
              <a:t>Dat is het!</a:t>
            </a:r>
            <a:endParaRPr lang="nl-NL" sz="8250" noProof="1"/>
          </a:p>
        </p:txBody>
      </p:sp>
      <p:sp>
        <p:nvSpPr>
          <p:cNvPr id="8" name="Text 4"/>
          <p:cNvSpPr/>
          <p:nvPr/>
        </p:nvSpPr>
        <p:spPr>
          <a:xfrm>
            <a:off x="5611981" y="5828407"/>
            <a:ext cx="7063740" cy="830461"/>
          </a:xfrm>
          <a:prstGeom prst="rect">
            <a:avLst/>
          </a:prstGeom>
          <a:noFill/>
          <a:ln/>
        </p:spPr>
        <p:txBody>
          <a:bodyPr wrap="square" lIns="25400" tIns="25400" rIns="25400" bIns="25400" rtlCol="0" anchor="t">
            <a:normAutofit fontScale="70000" lnSpcReduction="20000"/>
          </a:bodyPr>
          <a:lstStyle/>
          <a:p>
            <a:pPr marL="0" indent="0" algn="ctr">
              <a:lnSpc>
                <a:spcPct val="160000"/>
              </a:lnSpc>
              <a:buNone/>
            </a:pPr>
            <a:r>
              <a:rPr lang="nl-NL" sz="1950" noProof="1">
                <a:solidFill>
                  <a:srgbClr val="FCFCFC">
                    <a:alpha val="85000"/>
                  </a:srgbClr>
                </a:solidFill>
                <a:latin typeface="Barlow" pitchFamily="34" charset="0"/>
                <a:ea typeface="Barlow" pitchFamily="34" charset="-122"/>
                <a:cs typeface="Barlow" pitchFamily="34" charset="-120"/>
              </a:rPr>
              <a:t>Bedankt om te lezen. Doe gerust suggesties of stel vragen op training, voor of na de match of via digitale kanalen. Geinteresserd in meer details? Vraag naar het volledig plan!</a:t>
            </a:r>
          </a:p>
          <a:p>
            <a:pPr marL="0" indent="0" algn="ctr">
              <a:lnSpc>
                <a:spcPct val="160000"/>
              </a:lnSpc>
              <a:buNone/>
            </a:pPr>
            <a:endParaRPr lang="nl-NL" sz="1950" noProof="1"/>
          </a:p>
        </p:txBody>
      </p:sp>
      <p:pic>
        <p:nvPicPr>
          <p:cNvPr id="9"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14368" y="7135118"/>
            <a:ext cx="247650" cy="247650"/>
          </a:xfrm>
          <a:prstGeom prst="rect">
            <a:avLst/>
          </a:prstGeom>
        </p:spPr>
      </p:pic>
      <p:sp>
        <p:nvSpPr>
          <p:cNvPr id="10" name="Text 5"/>
          <p:cNvSpPr/>
          <p:nvPr/>
        </p:nvSpPr>
        <p:spPr>
          <a:xfrm>
            <a:off x="6195368" y="7135118"/>
            <a:ext cx="2714428" cy="323850"/>
          </a:xfrm>
          <a:prstGeom prst="rect">
            <a:avLst/>
          </a:prstGeom>
          <a:noFill/>
          <a:ln/>
        </p:spPr>
        <p:txBody>
          <a:bodyPr wrap="square" lIns="0" tIns="0" rIns="0" bIns="0" rtlCol="0" anchor="t">
            <a:normAutofit fontScale="70000" lnSpcReduction="20000"/>
          </a:bodyPr>
          <a:lstStyle/>
          <a:p>
            <a:pPr marL="0" indent="0" algn="ctr">
              <a:buNone/>
            </a:pPr>
            <a:r>
              <a:rPr lang="nl-NL" b="1" kern="0" spc="72" noProof="1">
                <a:solidFill>
                  <a:schemeClr val="bg2"/>
                </a:solidFill>
                <a:latin typeface="Outfit" pitchFamily="34" charset="0"/>
                <a:ea typeface="Outfit" pitchFamily="34" charset="-122"/>
                <a:hlinkClick r:id="rId5">
                  <a:extLst>
                    <a:ext uri="{A12FA001-AC4F-418D-AE19-62706E023703}">
                      <ahyp:hlinkClr xmlns:ahyp="http://schemas.microsoft.com/office/drawing/2018/hyperlinkcolor" val="tx"/>
                    </a:ext>
                  </a:extLst>
                </a:hlinkClick>
              </a:rPr>
              <a:t>bavo.bruylandt@gmail.com</a:t>
            </a:r>
            <a:endParaRPr lang="nl-NL" b="1" kern="0" spc="72" noProof="1">
              <a:solidFill>
                <a:schemeClr val="bg2"/>
              </a:solidFill>
              <a:latin typeface="Outfit" pitchFamily="34" charset="0"/>
              <a:ea typeface="Outfit" pitchFamily="34" charset="-122"/>
            </a:endParaRPr>
          </a:p>
          <a:p>
            <a:pPr marL="0" indent="0" algn="ctr">
              <a:buNone/>
            </a:pPr>
            <a:r>
              <a:rPr lang="nl-NL" sz="1800" noProof="1">
                <a:solidFill>
                  <a:schemeClr val="bg2"/>
                </a:solidFill>
              </a:rPr>
              <a:t>@bavobbr</a:t>
            </a:r>
          </a:p>
        </p:txBody>
      </p:sp>
      <p:sp>
        <p:nvSpPr>
          <p:cNvPr id="11" name="Shape 6"/>
          <p:cNvSpPr/>
          <p:nvPr/>
        </p:nvSpPr>
        <p:spPr>
          <a:xfrm>
            <a:off x="9144000" y="7135118"/>
            <a:ext cx="19050" cy="285750"/>
          </a:xfrm>
          <a:prstGeom prst="rect">
            <a:avLst/>
          </a:prstGeom>
          <a:solidFill>
            <a:srgbClr val="FFFFFF">
              <a:alpha val="20000"/>
            </a:srgbClr>
          </a:solidFill>
          <a:ln/>
        </p:spPr>
        <p:txBody>
          <a:bodyPr/>
          <a:lstStyle/>
          <a:p>
            <a:endParaRPr lang="nl-NL" noProof="1"/>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582150" y="7154168"/>
            <a:ext cx="247650" cy="247650"/>
          </a:xfrm>
          <a:prstGeom prst="rect">
            <a:avLst/>
          </a:prstGeom>
        </p:spPr>
      </p:pic>
      <p:sp>
        <p:nvSpPr>
          <p:cNvPr id="13" name="Text 7"/>
          <p:cNvSpPr/>
          <p:nvPr/>
        </p:nvSpPr>
        <p:spPr>
          <a:xfrm>
            <a:off x="9963150" y="7135118"/>
            <a:ext cx="1621334" cy="323850"/>
          </a:xfrm>
          <a:prstGeom prst="rect">
            <a:avLst/>
          </a:prstGeom>
          <a:noFill/>
          <a:ln/>
        </p:spPr>
        <p:txBody>
          <a:bodyPr wrap="square" lIns="0" tIns="0" rIns="0" bIns="0" rtlCol="0" anchor="t">
            <a:normAutofit fontScale="70000" lnSpcReduction="20000"/>
          </a:bodyPr>
          <a:lstStyle/>
          <a:p>
            <a:pPr marL="0" indent="0" algn="ctr">
              <a:buNone/>
            </a:pPr>
            <a:r>
              <a:rPr lang="nl-NL" b="1" kern="0" spc="72" noProof="1">
                <a:solidFill>
                  <a:srgbClr val="FCFCFC"/>
                </a:solidFill>
                <a:latin typeface="Outfit" pitchFamily="34" charset="0"/>
                <a:ea typeface="Outfit" pitchFamily="34" charset="-122"/>
              </a:rPr>
              <a:t>dmon hockey www.dmon.be</a:t>
            </a:r>
            <a:endParaRPr lang="nl-NL" sz="1800" noProof="1"/>
          </a:p>
        </p:txBody>
      </p:sp>
    </p:spTree>
  </p:cSld>
  <p:clrMapOvr>
    <a:masterClrMapping/>
  </p:clrMapOvr>
</p:sld>
</file>

<file path=ppt/theme/theme1.xml><?xml version="1.0" encoding="utf-8"?>
<a:theme xmlns:a="http://schemas.openxmlformats.org/drawingml/2006/main" name="Office Theme">
  <a:themeElements>
    <a:clrScheme name="Aangepast 1">
      <a:dk1>
        <a:srgbClr val="35526F"/>
      </a:dk1>
      <a:lt1>
        <a:srgbClr val="FCFCFC"/>
      </a:lt1>
      <a:dk2>
        <a:srgbClr val="35526F"/>
      </a:dk2>
      <a:lt2>
        <a:srgbClr val="E7E6E6"/>
      </a:lt2>
      <a:accent1>
        <a:srgbClr val="B62C17"/>
      </a:accent1>
      <a:accent2>
        <a:srgbClr val="BD9D64"/>
      </a:accent2>
      <a:accent3>
        <a:srgbClr val="A5A5A5"/>
      </a:accent3>
      <a:accent4>
        <a:srgbClr val="FFC000"/>
      </a:accent4>
      <a:accent5>
        <a:srgbClr val="5B9BD5"/>
      </a:accent5>
      <a:accent6>
        <a:srgbClr val="70AD47"/>
      </a:accent6>
      <a:hlink>
        <a:srgbClr val="B62C17"/>
      </a:hlink>
      <a:folHlink>
        <a:srgbClr val="954F72"/>
      </a:folHlink>
    </a:clrScheme>
    <a:fontScheme name="dmon">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MON Hockey Template.potx" id="{8325B030-3975-481C-A793-EF70DA8A55CD}" vid="{5BF7A5EE-0024-4455-8B1F-BFE0F78DB0E5}"/>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1825</Words>
  <Application>Microsoft Office PowerPoint</Application>
  <PresentationFormat>Aangepast</PresentationFormat>
  <Paragraphs>167</Paragraphs>
  <Slides>16</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16</vt:i4>
      </vt:variant>
    </vt:vector>
  </HeadingPairs>
  <TitlesOfParts>
    <vt:vector size="21" baseType="lpstr">
      <vt:lpstr>Arial</vt:lpstr>
      <vt:lpstr>Barlow</vt:lpstr>
      <vt:lpstr>Calibri</vt:lpstr>
      <vt:lpstr>Outfit</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Bavo Bruylandt</cp:lastModifiedBy>
  <cp:revision>26</cp:revision>
  <dcterms:created xsi:type="dcterms:W3CDTF">2026-06-23T17:34:09Z</dcterms:created>
  <dcterms:modified xsi:type="dcterms:W3CDTF">2026-07-29T16:12:35Z</dcterms:modified>
</cp:coreProperties>
</file>