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9"/>
  </p:notesMasterIdLst>
  <p:sldIdLst>
    <p:sldId id="256" r:id="rId2"/>
    <p:sldId id="325" r:id="rId3"/>
    <p:sldId id="321" r:id="rId4"/>
    <p:sldId id="322" r:id="rId5"/>
    <p:sldId id="323" r:id="rId6"/>
    <p:sldId id="324" r:id="rId7"/>
    <p:sldId id="263" r:id="rId8"/>
    <p:sldId id="281" r:id="rId9"/>
    <p:sldId id="314" r:id="rId10"/>
    <p:sldId id="274" r:id="rId11"/>
    <p:sldId id="286" r:id="rId12"/>
    <p:sldId id="285" r:id="rId13"/>
    <p:sldId id="284" r:id="rId14"/>
    <p:sldId id="287" r:id="rId15"/>
    <p:sldId id="288" r:id="rId16"/>
    <p:sldId id="289" r:id="rId17"/>
    <p:sldId id="283" r:id="rId18"/>
    <p:sldId id="261" r:id="rId19"/>
    <p:sldId id="315" r:id="rId20"/>
    <p:sldId id="316" r:id="rId21"/>
    <p:sldId id="259" r:id="rId22"/>
    <p:sldId id="291" r:id="rId23"/>
    <p:sldId id="293" r:id="rId24"/>
    <p:sldId id="292" r:id="rId25"/>
    <p:sldId id="294" r:id="rId26"/>
    <p:sldId id="295" r:id="rId27"/>
    <p:sldId id="296" r:id="rId28"/>
    <p:sldId id="290" r:id="rId29"/>
    <p:sldId id="275" r:id="rId30"/>
    <p:sldId id="308" r:id="rId31"/>
    <p:sldId id="303" r:id="rId32"/>
    <p:sldId id="304" r:id="rId33"/>
    <p:sldId id="305" r:id="rId34"/>
    <p:sldId id="302" r:id="rId35"/>
    <p:sldId id="282" r:id="rId36"/>
    <p:sldId id="312" r:id="rId37"/>
    <p:sldId id="278" r:id="rId38"/>
    <p:sldId id="276" r:id="rId39"/>
    <p:sldId id="277" r:id="rId40"/>
    <p:sldId id="307" r:id="rId41"/>
    <p:sldId id="318" r:id="rId42"/>
    <p:sldId id="300" r:id="rId43"/>
    <p:sldId id="310" r:id="rId44"/>
    <p:sldId id="311" r:id="rId45"/>
    <p:sldId id="313" r:id="rId46"/>
    <p:sldId id="297" r:id="rId47"/>
    <p:sldId id="298" r:id="rId48"/>
    <p:sldId id="258" r:id="rId49"/>
    <p:sldId id="264" r:id="rId50"/>
    <p:sldId id="267" r:id="rId51"/>
    <p:sldId id="319" r:id="rId52"/>
    <p:sldId id="280" r:id="rId53"/>
    <p:sldId id="309" r:id="rId54"/>
    <p:sldId id="317" r:id="rId55"/>
    <p:sldId id="299" r:id="rId56"/>
    <p:sldId id="320" r:id="rId57"/>
    <p:sldId id="326" r:id="rId58"/>
  </p:sld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5526F"/>
    <a:srgbClr val="546371"/>
    <a:srgbClr val="BD9D6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p:scale>
          <a:sx n="80" d="100"/>
          <a:sy n="80" d="100"/>
        </p:scale>
        <p:origin x="972" y="138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763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Title / cover slide — logo-forward. Centered club crest, eyebrow, big headline, one-line subtitle. Use as the opening cover.</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Section divider — bold navy band with an oversized auto section number and the chapter title. Use between major parts of the deck.</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1BBB0A-A599-1943-0399-3CCB772F3B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738A49-C7BE-EB64-06A4-3F5CAA8685FA}"/>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D16FA28-B033-7CEF-CBF0-79C10E1BC76A}"/>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F48E01C5-8ED4-34D0-5EE8-6257AC71AA5B}"/>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40409753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108E3-4CAD-61B2-634C-CDFC6580704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AF221C-BCEE-48E7-D86F-C56E92E8EFB2}"/>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18AC6CCB-52E4-7923-1147-FCBCF580C98A}"/>
              </a:ext>
            </a:extLst>
          </p:cNvPr>
          <p:cNvSpPr>
            <a:spLocks noGrp="1"/>
          </p:cNvSpPr>
          <p:nvPr>
            <p:ph type="body" idx="1"/>
          </p:nvPr>
        </p:nvSpPr>
        <p:spPr/>
        <p:txBody>
          <a:bodyPr/>
          <a:lstStyle/>
          <a:p>
            <a:r>
              <a:rPr lang="en-US" dirty="0"/>
              <a:t>Text slide — the workhorse layout. Eyebrow, underlined heading, two body columns and an optional stat row.</a:t>
            </a:r>
          </a:p>
        </p:txBody>
      </p:sp>
      <p:sp>
        <p:nvSpPr>
          <p:cNvPr id="4" name="Slide Number Placeholder 3">
            <a:extLst>
              <a:ext uri="{FF2B5EF4-FFF2-40B4-BE49-F238E27FC236}">
                <a16:creationId xmlns:a16="http://schemas.microsoft.com/office/drawing/2014/main" id="{47EA99D1-D947-2D9B-0582-5FBC9EECEEE2}"/>
              </a:ext>
            </a:extLst>
          </p:cNvPr>
          <p:cNvSpPr>
            <a:spLocks noGrp="1"/>
          </p:cNvSpPr>
          <p:nvPr>
            <p:ph type="sldNum" sz="quarter" idx="10"/>
          </p:nvPr>
        </p:nvSpPr>
        <p:spPr/>
        <p:txBody>
          <a:bodyPr/>
          <a:lstStyle/>
          <a:p>
            <a:fld id="{F7021451-1387-4CA6-816F-3879F97B5CBC}" type="slidenum">
              <a:rPr lang="en-US"/>
              <a:t>9</a:t>
            </a:fld>
            <a:endParaRPr lang="en-US" dirty="0"/>
          </a:p>
        </p:txBody>
      </p:sp>
    </p:spTree>
    <p:extLst>
      <p:ext uri="{BB962C8B-B14F-4D97-AF65-F5344CB8AC3E}">
        <p14:creationId xmlns:p14="http://schemas.microsoft.com/office/powerpoint/2010/main" val="15545840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657B1F-6426-16E8-ECE8-4DEF615F2B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E52695-9F1B-3A26-2165-2282737B5DD3}"/>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BE209D5B-598B-FD72-F8CE-DDC3A350E4F2}"/>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69EFD758-B6F3-0ADB-380E-547C9280E80B}"/>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8495620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1C902-DE3C-7B96-DF86-1C8EE5FDF9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A00F8B-E11B-FB25-D771-79B3394D9678}"/>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77EBE079-5E23-C3B2-9AD1-C7477BAA5FD1}"/>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BDFE62FF-2104-8865-EA3D-D2C981B4DACC}"/>
              </a:ext>
            </a:extLst>
          </p:cNvPr>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37150308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79DAB6-172F-5B25-7C02-7E28250D268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E3AE40-22EA-8211-ED12-01EA9C27DDBD}"/>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80071787-2DBF-D6A5-5AD8-58BD502AC318}"/>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C5362545-961D-B14D-B2CC-098B9E0EF49C}"/>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459540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7C337-7D30-8435-6519-839EDE082B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566CD7-0960-7E5F-FAE0-19257549ACC4}"/>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B761496B-694F-4C85-992A-CC5496D0057E}"/>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1DB20EFF-D69B-D941-E765-E3804BE1FCF7}"/>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3782240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BA540-84C5-18BA-4698-74525D1AD72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A43FF8-D02A-9EB2-A47B-221CCF9BC643}"/>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1695BD40-9A94-2A40-643A-446D00A48715}"/>
              </a:ext>
            </a:extLst>
          </p:cNvPr>
          <p:cNvSpPr>
            <a:spLocks noGrp="1"/>
          </p:cNvSpPr>
          <p:nvPr>
            <p:ph type="body" idx="1"/>
          </p:nvPr>
        </p:nvSpPr>
        <p:spPr/>
        <p:txBody>
          <a:bodyPr/>
          <a:lstStyle/>
          <a:p>
            <a:r>
              <a:rPr lang="en-US" dirty="0"/>
              <a:t>List slide — text-only, built for a lot of bullets. Eyebrow, heading, then a two-column bullet grid. Use for agendas, key points, rules or takeaways.</a:t>
            </a:r>
          </a:p>
        </p:txBody>
      </p:sp>
      <p:sp>
        <p:nvSpPr>
          <p:cNvPr id="4" name="Slide Number Placeholder 3">
            <a:extLst>
              <a:ext uri="{FF2B5EF4-FFF2-40B4-BE49-F238E27FC236}">
                <a16:creationId xmlns:a16="http://schemas.microsoft.com/office/drawing/2014/main" id="{4E06ECD8-A215-3CC8-E09E-62A74DD31D2B}"/>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4276093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5CD10-7602-F20B-200B-6030009811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4CECD9-FFAE-C565-13AA-979598E86772}"/>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BA6DD8A0-0CB8-2060-B50E-8D936D439840}"/>
              </a:ext>
            </a:extLst>
          </p:cNvPr>
          <p:cNvSpPr>
            <a:spLocks noGrp="1"/>
          </p:cNvSpPr>
          <p:nvPr>
            <p:ph type="body" idx="1"/>
          </p:nvPr>
        </p:nvSpPr>
        <p:spPr/>
        <p:txBody>
          <a:bodyPr/>
          <a:lstStyle/>
          <a:p>
            <a:r>
              <a:rPr lang="en-US" dirty="0"/>
              <a:t>Comparison slide — two feature cards, each with an icon, title and short body. Compare options or list two key features. Change the grid to 3 columns for a trio.</a:t>
            </a:r>
          </a:p>
        </p:txBody>
      </p:sp>
      <p:sp>
        <p:nvSpPr>
          <p:cNvPr id="4" name="Slide Number Placeholder 3">
            <a:extLst>
              <a:ext uri="{FF2B5EF4-FFF2-40B4-BE49-F238E27FC236}">
                <a16:creationId xmlns:a16="http://schemas.microsoft.com/office/drawing/2014/main" id="{2EA07FE5-84CA-EA3C-BE8F-BF3B5D04E759}"/>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86399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D3B1D-C37F-E3F7-4305-967B5B4F20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39FAFC-A592-EE63-193E-C18CA8037C5D}"/>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431C51F4-41EA-3079-282B-8DFB60D43380}"/>
              </a:ext>
            </a:extLst>
          </p:cNvPr>
          <p:cNvSpPr>
            <a:spLocks noGrp="1"/>
          </p:cNvSpPr>
          <p:nvPr>
            <p:ph type="body" idx="1"/>
          </p:nvPr>
        </p:nvSpPr>
        <p:spPr/>
        <p:txBody>
          <a:bodyPr/>
          <a:lstStyle/>
          <a:p>
            <a:r>
              <a:rPr lang="en-US" dirty="0"/>
              <a:t>Comparison slide — two feature cards, each with an icon, title and short body. Compare options or list two key features. Change the grid to 3 columns for a trio.</a:t>
            </a:r>
          </a:p>
        </p:txBody>
      </p:sp>
      <p:sp>
        <p:nvSpPr>
          <p:cNvPr id="4" name="Slide Number Placeholder 3">
            <a:extLst>
              <a:ext uri="{FF2B5EF4-FFF2-40B4-BE49-F238E27FC236}">
                <a16:creationId xmlns:a16="http://schemas.microsoft.com/office/drawing/2014/main" id="{1162E3A9-CEE4-3C43-3D03-AA3EE7330764}"/>
              </a:ext>
            </a:extLst>
          </p:cNvPr>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31393814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58217E-D4EC-2A2C-04CA-B0A8691E614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4B131C-CCD0-062F-29C8-F8A9255AE45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4163771-0D8A-B5F1-012D-4092FD8935DE}"/>
              </a:ext>
            </a:extLst>
          </p:cNvPr>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a:extLst>
              <a:ext uri="{FF2B5EF4-FFF2-40B4-BE49-F238E27FC236}">
                <a16:creationId xmlns:a16="http://schemas.microsoft.com/office/drawing/2014/main" id="{22BEC68F-559A-D4D8-6C19-57D0D05230C1}"/>
              </a:ext>
            </a:extLst>
          </p:cNvPr>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1354543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BFD014-E94D-10B9-8453-B59F57E62C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428EE7-1D6D-093E-5AFD-AF9F9185F4F5}"/>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8643F282-C7AD-A3D0-4063-7447606834F3}"/>
              </a:ext>
            </a:extLst>
          </p:cNvPr>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a:extLst>
              <a:ext uri="{FF2B5EF4-FFF2-40B4-BE49-F238E27FC236}">
                <a16:creationId xmlns:a16="http://schemas.microsoft.com/office/drawing/2014/main" id="{B9AC686B-5F2D-1CB9-1F35-A65D69221C8B}"/>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4768653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D7352A-8E42-37A9-374A-D4A7153495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AAB6DA-1271-44E3-3933-47B0CED610E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C8151C0F-6AE4-C6EF-8C0C-17304C52E11C}"/>
              </a:ext>
            </a:extLst>
          </p:cNvPr>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a:extLst>
              <a:ext uri="{FF2B5EF4-FFF2-40B4-BE49-F238E27FC236}">
                <a16:creationId xmlns:a16="http://schemas.microsoft.com/office/drawing/2014/main" id="{5BA80F4C-D297-DEC8-6EF6-CEECF5F8B3A8}"/>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24249436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Text slide — the workhorse layout. Eyebrow, underlined heading, two body columns and an optional stat row.</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dirty="0"/>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4E7F2-9DC0-0BB9-C056-DED7487F9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FCEBE-CAF5-E627-FEA9-FB55192237D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C7BDA053-FB34-E01F-627C-4C2B735E5CCB}"/>
              </a:ext>
            </a:extLst>
          </p:cNvPr>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a:extLst>
              <a:ext uri="{FF2B5EF4-FFF2-40B4-BE49-F238E27FC236}">
                <a16:creationId xmlns:a16="http://schemas.microsoft.com/office/drawing/2014/main" id="{A3E46F56-ACFF-B5CE-742F-E9F223E5E7E2}"/>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12906205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E1F327-84A2-8B31-063A-BFAB62D6AD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05366-C3E6-5700-3653-015FCBC6F9C6}"/>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156E2FB-85E4-FD22-AD80-48515E24E035}"/>
              </a:ext>
            </a:extLst>
          </p:cNvPr>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a:extLst>
              <a:ext uri="{FF2B5EF4-FFF2-40B4-BE49-F238E27FC236}">
                <a16:creationId xmlns:a16="http://schemas.microsoft.com/office/drawing/2014/main" id="{77AE9F31-8596-ABD3-204C-9DF1C6674FAD}"/>
              </a:ext>
            </a:extLst>
          </p:cNvPr>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811969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967381-88F2-B1DA-6EE1-A701B32BB1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32164D-3868-4870-B2C0-33750CB5BB23}"/>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9A651531-B94D-A9AB-581F-BCE8CA12CD32}"/>
              </a:ext>
            </a:extLst>
          </p:cNvPr>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a:extLst>
              <a:ext uri="{FF2B5EF4-FFF2-40B4-BE49-F238E27FC236}">
                <a16:creationId xmlns:a16="http://schemas.microsoft.com/office/drawing/2014/main" id="{59C63581-3C68-C54D-1D30-A106E34B07EE}"/>
              </a:ext>
            </a:extLst>
          </p:cNvPr>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2350994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00762A-A2F5-86FE-DC3F-F08F2FE099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511B1-0107-9B49-070A-948BADAF1695}"/>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481FEFFF-E7DA-B962-C545-F19769AB300B}"/>
              </a:ext>
            </a:extLst>
          </p:cNvPr>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a:extLst>
              <a:ext uri="{FF2B5EF4-FFF2-40B4-BE49-F238E27FC236}">
                <a16:creationId xmlns:a16="http://schemas.microsoft.com/office/drawing/2014/main" id="{3465D737-B9C8-86BB-B693-0120C2C5A916}"/>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40826562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5E866F-6AF1-F871-A305-7232AD41B0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F1E6EB-1630-3DE6-D99B-E9A76E350495}"/>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6ADB0816-2EFB-7E8F-7B1D-8AE647CBB1FD}"/>
              </a:ext>
            </a:extLst>
          </p:cNvPr>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a:extLst>
              <a:ext uri="{FF2B5EF4-FFF2-40B4-BE49-F238E27FC236}">
                <a16:creationId xmlns:a16="http://schemas.microsoft.com/office/drawing/2014/main" id="{FF04EABC-ED41-D8DA-A724-FAF781C112A4}"/>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97602085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D2F5EC-6EBC-42E6-0DDC-FF943CAFE8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0498F8-586C-3043-A28C-E182215D54E6}"/>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A4FD3773-9490-71DC-8340-DA252C7AEA79}"/>
              </a:ext>
            </a:extLst>
          </p:cNvPr>
          <p:cNvSpPr>
            <a:spLocks noGrp="1"/>
          </p:cNvSpPr>
          <p:nvPr>
            <p:ph type="body" idx="1"/>
          </p:nvPr>
        </p:nvSpPr>
        <p:spPr/>
        <p:txBody>
          <a:bodyPr/>
          <a:lstStyle/>
          <a:p>
            <a:r>
              <a:rPr lang="en-US" dirty="0"/>
              <a:t>Split slide, mirrored — text on the left, image on the right. Same explainer layout flipped; alternate with slide 05 for visual rhythm.</a:t>
            </a:r>
          </a:p>
        </p:txBody>
      </p:sp>
      <p:sp>
        <p:nvSpPr>
          <p:cNvPr id="4" name="Slide Number Placeholder 3">
            <a:extLst>
              <a:ext uri="{FF2B5EF4-FFF2-40B4-BE49-F238E27FC236}">
                <a16:creationId xmlns:a16="http://schemas.microsoft.com/office/drawing/2014/main" id="{9873B805-EFD6-3B3F-8333-BEEEBBD38347}"/>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295864877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3AC1D7-073F-AA38-59BF-539220D3D8F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5A7E55-8B90-707C-57BD-15EE92431FC2}"/>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E98D5CB-5272-8239-8E47-90EDDA267C2D}"/>
              </a:ext>
            </a:extLst>
          </p:cNvPr>
          <p:cNvSpPr>
            <a:spLocks noGrp="1"/>
          </p:cNvSpPr>
          <p:nvPr>
            <p:ph type="body" idx="1"/>
          </p:nvPr>
        </p:nvSpPr>
        <p:spPr/>
        <p:txBody>
          <a:bodyPr/>
          <a:lstStyle/>
          <a:p>
            <a:r>
              <a:rPr lang="en-US" dirty="0"/>
              <a:t>Section divider — bold navy band with an oversized auto section number and the chapter title. Use between major parts of the deck.</a:t>
            </a:r>
          </a:p>
        </p:txBody>
      </p:sp>
      <p:sp>
        <p:nvSpPr>
          <p:cNvPr id="4" name="Slide Number Placeholder 3">
            <a:extLst>
              <a:ext uri="{FF2B5EF4-FFF2-40B4-BE49-F238E27FC236}">
                <a16:creationId xmlns:a16="http://schemas.microsoft.com/office/drawing/2014/main" id="{65018023-4343-14A0-4769-EB4AA64FC2F9}"/>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4144658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02C4AB-A9DE-5975-1BD7-FFE4CFD1C6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0BF023-213D-8581-1259-33AB042A551F}"/>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C2081B1F-522E-638B-29A8-BF7F5EFF06D6}"/>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BCC42665-A5C4-3D8A-E846-CFE82333B408}"/>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37994692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B5755B-6F95-77D6-CBF8-A8D2C7A394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37467E-6111-D059-9E41-B12E99457280}"/>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F9DD6CC1-4F8D-2728-AFFD-8392FA645DDB}"/>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10C032B9-3F48-B493-70D1-A6F0947F0ECD}"/>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6732087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D34B4-786B-DC22-D051-F978D22508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1FBCAE-96F7-3AA4-A5DF-8051BD492CD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302005FE-7362-06F0-3A33-A63D9EC4C5DA}"/>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DEF817E9-B4BD-FF5A-E532-74DAC1F4F502}"/>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389971208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03BDBB-6689-00EA-8952-EC7E07257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365E66-738A-35D2-50FF-CFA100E90C8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6FC676BE-791D-EE45-4BD8-426D3AB1862E}"/>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6E1815B8-377F-80A2-CCB0-A3BE086E4350}"/>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50135131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246645-8917-89EC-D1B4-D5853F4E97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FAC1E70-3DB3-E290-F952-ED529F9EB84D}"/>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139794F0-8721-51F1-565C-6A4703A59695}"/>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9C6A4349-16E4-9F6F-407F-475B2D804F0F}"/>
              </a:ext>
            </a:extLst>
          </p:cNvPr>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5520049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83D67-306F-2627-8AC1-33909FB5D1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BBC29F-15D7-3733-2F13-672370E20188}"/>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416B1E5F-70DB-C512-72F2-D830079A5615}"/>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813854BD-3BBD-2169-2DF6-7D68D84C879A}"/>
              </a:ext>
            </a:extLst>
          </p:cNvPr>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36367454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8BAB0A-003F-123E-E3B4-A8EA016A970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F3955E9-88C0-EFDA-3ADA-59C019851DD9}"/>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21262735-2F51-707D-1153-E8A604DD3D83}"/>
              </a:ext>
            </a:extLst>
          </p:cNvPr>
          <p:cNvSpPr>
            <a:spLocks noGrp="1"/>
          </p:cNvSpPr>
          <p:nvPr>
            <p:ph type="body" idx="1"/>
          </p:nvPr>
        </p:nvSpPr>
        <p:spPr/>
        <p:txBody>
          <a:bodyPr/>
          <a:lstStyle/>
          <a:p>
            <a:r>
              <a:rPr lang="en-US" dirty="0"/>
              <a:t>Comparison slide — two feature cards, each with an icon, title and short body. Compare options or list two key features. Change the grid to 3 columns for a trio.</a:t>
            </a:r>
          </a:p>
        </p:txBody>
      </p:sp>
      <p:sp>
        <p:nvSpPr>
          <p:cNvPr id="4" name="Slide Number Placeholder 3">
            <a:extLst>
              <a:ext uri="{FF2B5EF4-FFF2-40B4-BE49-F238E27FC236}">
                <a16:creationId xmlns:a16="http://schemas.microsoft.com/office/drawing/2014/main" id="{92317DB9-B4D7-4206-0925-0C34F32522ED}"/>
              </a:ext>
            </a:extLst>
          </p:cNvPr>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985315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2D2683-DF7E-4A48-8DB8-8538CD7F36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F660C62-3C71-B12A-E1D6-BCE732304125}"/>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B734737-0377-CEB3-E2F2-0DD0291C5E98}"/>
              </a:ext>
            </a:extLst>
          </p:cNvPr>
          <p:cNvSpPr>
            <a:spLocks noGrp="1"/>
          </p:cNvSpPr>
          <p:nvPr>
            <p:ph type="body" idx="1"/>
          </p:nvPr>
        </p:nvSpPr>
        <p:spPr/>
        <p:txBody>
          <a:bodyPr/>
          <a:lstStyle/>
          <a:p>
            <a:r>
              <a:rPr lang="en-US" dirty="0"/>
              <a:t>Text slide — the workhorse layout. Eyebrow, underlined heading, two body columns and an optional stat row.</a:t>
            </a:r>
          </a:p>
        </p:txBody>
      </p:sp>
      <p:sp>
        <p:nvSpPr>
          <p:cNvPr id="4" name="Slide Number Placeholder 3">
            <a:extLst>
              <a:ext uri="{FF2B5EF4-FFF2-40B4-BE49-F238E27FC236}">
                <a16:creationId xmlns:a16="http://schemas.microsoft.com/office/drawing/2014/main" id="{9CDE11D0-C73C-30E2-9DB7-0C0552D2E124}"/>
              </a:ext>
            </a:extLst>
          </p:cNvPr>
          <p:cNvSpPr>
            <a:spLocks noGrp="1"/>
          </p:cNvSpPr>
          <p:nvPr>
            <p:ph type="sldNum" sz="quarter" idx="10"/>
          </p:nvPr>
        </p:nvSpPr>
        <p:spPr/>
        <p:txBody>
          <a:bodyPr/>
          <a:lstStyle/>
          <a:p>
            <a:fld id="{F7021451-1387-4CA6-816F-3879F97B5CBC}" type="slidenum">
              <a:rPr lang="en-US"/>
              <a:t>36</a:t>
            </a:fld>
            <a:endParaRPr lang="en-US" dirty="0"/>
          </a:p>
        </p:txBody>
      </p:sp>
    </p:spTree>
    <p:extLst>
      <p:ext uri="{BB962C8B-B14F-4D97-AF65-F5344CB8AC3E}">
        <p14:creationId xmlns:p14="http://schemas.microsoft.com/office/powerpoint/2010/main" val="42813170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ED6DA6-6136-1DA8-9F02-FBD297BF60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34DF82-3555-44C2-632E-2654F5447F44}"/>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C428B66E-E693-F8FB-186D-1AF430982186}"/>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82B5CE5C-3B6D-4140-85F0-EFBB1D7DA188}"/>
              </a:ext>
            </a:extLst>
          </p:cNvPr>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418497907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75021A-E47C-0095-3608-922910BFED3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B112B5-ACF1-64B9-177B-67169027F880}"/>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392EA8E-5268-F48F-12C0-D243C7655C95}"/>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F8772F92-D248-E8B1-D084-EC269C817DF4}"/>
              </a:ext>
            </a:extLst>
          </p:cNvPr>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36542376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45768-DA00-0443-2B89-2D9BF0DC99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A2C568-FABF-8994-5D96-9B6810992D3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DA3E41F2-9DD9-3BAB-66E7-B03DA9CA7F2B}"/>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61B6AC92-D7F5-D444-EEAB-FD3EB465784C}"/>
              </a:ext>
            </a:extLst>
          </p:cNvPr>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257401538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313F8B-204E-6BFC-72B8-B621CAAC9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A15B0B-69F3-1BD9-77CF-94110E05D5B1}"/>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A07F9651-4418-A558-E263-20DE57B72CF1}"/>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134CBDD4-7383-C873-1633-580A783CBE50}"/>
              </a:ext>
            </a:extLst>
          </p:cNvPr>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17610084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8713-CDC5-353E-44A5-E15C12351E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5FA455-F260-EBB7-3910-2A86C579A41B}"/>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086A4107-7703-699B-3C85-675EAA563664}"/>
              </a:ext>
            </a:extLst>
          </p:cNvPr>
          <p:cNvSpPr>
            <a:spLocks noGrp="1"/>
          </p:cNvSpPr>
          <p:nvPr>
            <p:ph type="body" idx="1"/>
          </p:nvPr>
        </p:nvSpPr>
        <p:spPr/>
        <p:txBody>
          <a:bodyPr/>
          <a:lstStyle/>
          <a:p>
            <a:r>
              <a:rPr lang="en-US" dirty="0"/>
              <a:t>List slide — text-only, built for a lot of bullets. Eyebrow, heading, then a two-column bullet grid. Use for agendas, key points, rules or takeaways.</a:t>
            </a:r>
          </a:p>
        </p:txBody>
      </p:sp>
      <p:sp>
        <p:nvSpPr>
          <p:cNvPr id="4" name="Slide Number Placeholder 3">
            <a:extLst>
              <a:ext uri="{FF2B5EF4-FFF2-40B4-BE49-F238E27FC236}">
                <a16:creationId xmlns:a16="http://schemas.microsoft.com/office/drawing/2014/main" id="{DB7B4EF2-6CCB-0CE3-6474-9427252867FB}"/>
              </a:ext>
            </a:extLst>
          </p:cNvPr>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216997652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0D4524-46E5-9EA2-F317-F9114213CB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B6B9AE-7F38-94D6-57EC-A73FD38B251F}"/>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14E78A05-A22A-45DC-B863-0D24CF875CD5}"/>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DA068A1E-4ADF-FB89-1F32-3D42E0CCE60A}"/>
              </a:ext>
            </a:extLst>
          </p:cNvPr>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2275181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F69D36-5CEC-9DB1-FD07-C7862624E3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847B00-FB35-4D65-4C82-29EB675472A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578B8D8E-49F0-13F6-40B6-25E71CD3C144}"/>
              </a:ext>
            </a:extLst>
          </p:cNvPr>
          <p:cNvSpPr>
            <a:spLocks noGrp="1"/>
          </p:cNvSpPr>
          <p:nvPr>
            <p:ph type="body" idx="1"/>
          </p:nvPr>
        </p:nvSpPr>
        <p:spPr/>
        <p:txBody>
          <a:bodyPr/>
          <a:lstStyle/>
          <a:p>
            <a:r>
              <a:rPr lang="en-US" dirty="0"/>
              <a:t>Comparison slide — two feature cards, each with an icon, title and short body. Compare options or list two key features. Change the grid to 3 columns for a trio.</a:t>
            </a:r>
          </a:p>
        </p:txBody>
      </p:sp>
      <p:sp>
        <p:nvSpPr>
          <p:cNvPr id="4" name="Slide Number Placeholder 3">
            <a:extLst>
              <a:ext uri="{FF2B5EF4-FFF2-40B4-BE49-F238E27FC236}">
                <a16:creationId xmlns:a16="http://schemas.microsoft.com/office/drawing/2014/main" id="{69881859-49F2-F7EA-D623-B6BCEB8B1CFD}"/>
              </a:ext>
            </a:extLst>
          </p:cNvPr>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80082093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50F916-0287-ECCA-92A4-9960761A76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BE5E15-CF5B-5FF1-71A6-D5F8F625A42C}"/>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F447F1A5-BFC2-499B-2B81-FADBA7608D74}"/>
              </a:ext>
            </a:extLst>
          </p:cNvPr>
          <p:cNvSpPr>
            <a:spLocks noGrp="1"/>
          </p:cNvSpPr>
          <p:nvPr>
            <p:ph type="body" idx="1"/>
          </p:nvPr>
        </p:nvSpPr>
        <p:spPr/>
        <p:txBody>
          <a:bodyPr/>
          <a:lstStyle/>
          <a:p>
            <a:r>
              <a:rPr lang="en-US" dirty="0"/>
              <a:t>Comparison slide — two feature cards, each with an icon, title and short body. Compare options or list two key features. Change the grid to 3 columns for a trio.</a:t>
            </a:r>
          </a:p>
        </p:txBody>
      </p:sp>
      <p:sp>
        <p:nvSpPr>
          <p:cNvPr id="4" name="Slide Number Placeholder 3">
            <a:extLst>
              <a:ext uri="{FF2B5EF4-FFF2-40B4-BE49-F238E27FC236}">
                <a16:creationId xmlns:a16="http://schemas.microsoft.com/office/drawing/2014/main" id="{CD688BF8-35FE-7BEF-5206-F18BD43C0C0D}"/>
              </a:ext>
            </a:extLst>
          </p:cNvPr>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304560076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2ABE1-90E8-3BD2-2F77-D3108E654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486F6F-FE85-8C93-B283-3BBDA9F2C8B0}"/>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FC135F34-8994-D49F-D4C9-91FEEEF78592}"/>
              </a:ext>
            </a:extLst>
          </p:cNvPr>
          <p:cNvSpPr>
            <a:spLocks noGrp="1"/>
          </p:cNvSpPr>
          <p:nvPr>
            <p:ph type="body" idx="1"/>
          </p:nvPr>
        </p:nvSpPr>
        <p:spPr/>
        <p:txBody>
          <a:bodyPr/>
          <a:lstStyle/>
          <a:p>
            <a:r>
              <a:rPr lang="en-US" dirty="0"/>
              <a:t>Text slide — the workhorse layout. Eyebrow, underlined heading, two body columns and an optional stat row.</a:t>
            </a:r>
          </a:p>
        </p:txBody>
      </p:sp>
      <p:sp>
        <p:nvSpPr>
          <p:cNvPr id="4" name="Slide Number Placeholder 3">
            <a:extLst>
              <a:ext uri="{FF2B5EF4-FFF2-40B4-BE49-F238E27FC236}">
                <a16:creationId xmlns:a16="http://schemas.microsoft.com/office/drawing/2014/main" id="{705471C0-6D08-1621-50E4-FCE5F23493E0}"/>
              </a:ext>
            </a:extLst>
          </p:cNvPr>
          <p:cNvSpPr>
            <a:spLocks noGrp="1"/>
          </p:cNvSpPr>
          <p:nvPr>
            <p:ph type="sldNum" sz="quarter" idx="10"/>
          </p:nvPr>
        </p:nvSpPr>
        <p:spPr/>
        <p:txBody>
          <a:bodyPr/>
          <a:lstStyle/>
          <a:p>
            <a:fld id="{F7021451-1387-4CA6-816F-3879F97B5CBC}" type="slidenum">
              <a:rPr lang="en-US"/>
              <a:t>45</a:t>
            </a:fld>
            <a:endParaRPr lang="en-US" dirty="0"/>
          </a:p>
        </p:txBody>
      </p:sp>
    </p:spTree>
    <p:extLst>
      <p:ext uri="{BB962C8B-B14F-4D97-AF65-F5344CB8AC3E}">
        <p14:creationId xmlns:p14="http://schemas.microsoft.com/office/powerpoint/2010/main" val="250671119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964D6-C327-72FD-3733-992184812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494165-B621-0709-18C1-383FE41323C6}"/>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A0C18F37-1B0B-4634-67BF-D018185C2486}"/>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53AEB720-F951-3118-C975-461676AB8DFB}"/>
              </a:ext>
            </a:extLst>
          </p:cNvPr>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264925237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71581D-DDC2-FBD0-603A-3B2EF88F15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B102BB-97A9-AC55-012D-7096FD00277D}"/>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F169F457-210B-260E-D55F-EAA74F38BFF4}"/>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1BCE417A-DF4F-03EB-27C9-77095E2EB854}"/>
              </a:ext>
            </a:extLst>
          </p:cNvPr>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37112122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List slide — text-only, built for a lot of bullets. Eyebrow, heading, then a two-column bullet grid. Use for agendas, key points, rules or takeaways.</a:t>
            </a:r>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Quote / highlight slide — a large pull quote with attribution, plus optional glassy stat tiles. Use for testimonials or a single bold statement.</a:t>
            </a:r>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Closing / contact slide — round crest, a thank-you or call-to-action headline, and your contact details. Use as the final slide.</a:t>
            </a:r>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6C7B2-C033-2F45-43F0-F21F17B462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0E70CE-1930-3B80-9E41-A1EA8759DF0D}"/>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E79CF00F-5118-B601-BD7B-A30A5A40EF0C}"/>
              </a:ext>
            </a:extLst>
          </p:cNvPr>
          <p:cNvSpPr>
            <a:spLocks noGrp="1"/>
          </p:cNvSpPr>
          <p:nvPr>
            <p:ph type="body" idx="1"/>
          </p:nvPr>
        </p:nvSpPr>
        <p:spPr/>
        <p:txBody>
          <a:bodyPr/>
          <a:lstStyle/>
          <a:p>
            <a:r>
              <a:rPr lang="en-US" dirty="0"/>
              <a:t>List slide — text-only, built for a lot of bullets. Eyebrow, heading, then a two-column bullet grid. Use for agendas, key points, rules or takeaways.</a:t>
            </a:r>
          </a:p>
        </p:txBody>
      </p:sp>
      <p:sp>
        <p:nvSpPr>
          <p:cNvPr id="4" name="Slide Number Placeholder 3">
            <a:extLst>
              <a:ext uri="{FF2B5EF4-FFF2-40B4-BE49-F238E27FC236}">
                <a16:creationId xmlns:a16="http://schemas.microsoft.com/office/drawing/2014/main" id="{4AC1A72A-2415-81F5-1F2A-3737F074CBD3}"/>
              </a:ext>
            </a:extLst>
          </p:cNvPr>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105338426"/>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F70EA5-5D70-60C6-52CC-737A41710D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9CD2A0-173C-1127-6B36-EE1523E57C2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3A1C2338-153C-537F-2754-95C2AF5F9456}"/>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E20FD832-5018-8343-4388-986F9BC0BF99}"/>
              </a:ext>
            </a:extLst>
          </p:cNvPr>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415170207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A1264-341D-A00C-11DB-1B479AC2F4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F792AD-521D-72AD-A411-EDE4A5F20423}"/>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95B1E1A5-6E48-39C5-CD32-89C21FD4B134}"/>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FFB3A6F0-5E15-E46C-1633-1BF69BF7CB93}"/>
              </a:ext>
            </a:extLst>
          </p:cNvPr>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4508910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F583B4-9175-1822-CE74-23C93C61FD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63CD301-7962-5444-D7E0-517CF62F979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EF371EB7-6D07-0545-6C24-F60A79E57DC8}"/>
              </a:ext>
            </a:extLst>
          </p:cNvPr>
          <p:cNvSpPr>
            <a:spLocks noGrp="1"/>
          </p:cNvSpPr>
          <p:nvPr>
            <p:ph type="body" idx="1"/>
          </p:nvPr>
        </p:nvSpPr>
        <p:spPr/>
        <p:txBody>
          <a:bodyPr/>
          <a:lstStyle/>
          <a:p>
            <a:r>
              <a:rPr lang="en-US" dirty="0"/>
              <a:t>List slide — text-only, built for a lot of bullets. Eyebrow, heading, then a two-column bullet grid. Use for agendas, key points, rules or takeaways.</a:t>
            </a:r>
          </a:p>
        </p:txBody>
      </p:sp>
      <p:sp>
        <p:nvSpPr>
          <p:cNvPr id="4" name="Slide Number Placeholder 3">
            <a:extLst>
              <a:ext uri="{FF2B5EF4-FFF2-40B4-BE49-F238E27FC236}">
                <a16:creationId xmlns:a16="http://schemas.microsoft.com/office/drawing/2014/main" id="{CBD28971-3707-438C-BFF0-F837C7A4DB3E}"/>
              </a:ext>
            </a:extLst>
          </p:cNvPr>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6609030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7088C-341D-8CBE-87BA-1903D55E87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631F949-11E7-458A-8C89-F0468AEB6287}"/>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936A9C4E-F8C4-33AF-DFD6-367F868892A2}"/>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755762B8-D0A7-0EC0-D8FA-0E9569B17348}"/>
              </a:ext>
            </a:extLst>
          </p:cNvPr>
          <p:cNvSpPr>
            <a:spLocks noGrp="1"/>
          </p:cNvSpPr>
          <p:nvPr>
            <p:ph type="sldNum" sz="quarter" idx="10"/>
          </p:nvPr>
        </p:nvSpPr>
        <p:spPr/>
        <p:txBody>
          <a:bodyPr/>
          <a:lstStyle/>
          <a:p>
            <a:fld id="{F7021451-1387-4CA6-816F-3879F97B5CBC}" type="slidenum">
              <a:rPr lang="en-US"/>
              <a:t>55</a:t>
            </a:fld>
            <a:endParaRPr lang="en-US"/>
          </a:p>
        </p:txBody>
      </p:sp>
    </p:spTree>
    <p:extLst>
      <p:ext uri="{BB962C8B-B14F-4D97-AF65-F5344CB8AC3E}">
        <p14:creationId xmlns:p14="http://schemas.microsoft.com/office/powerpoint/2010/main" val="185806032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BE"/>
          </a:p>
        </p:txBody>
      </p:sp>
      <p:sp>
        <p:nvSpPr>
          <p:cNvPr id="3" name="Notes Placeholder 2"/>
          <p:cNvSpPr>
            <a:spLocks noGrp="1"/>
          </p:cNvSpPr>
          <p:nvPr>
            <p:ph type="body" idx="1"/>
          </p:nvPr>
        </p:nvSpPr>
        <p:spPr/>
        <p:txBody>
          <a:bodyPr/>
          <a:lstStyle/>
          <a:p>
            <a:r>
              <a:rPr lang="en-US" dirty="0"/>
              <a:t>List slide — text-only, built for a lot of bullets. Eyebrow, heading, then a two-column bullet grid. Use for agendas, key points, rules or takeaways.</a:t>
            </a:r>
          </a:p>
        </p:txBody>
      </p:sp>
      <p:sp>
        <p:nvSpPr>
          <p:cNvPr id="4" name="Slide Number Placeholder 3"/>
          <p:cNvSpPr>
            <a:spLocks noGrp="1"/>
          </p:cNvSpPr>
          <p:nvPr>
            <p:ph type="sldNum" sz="quarter" idx="10"/>
          </p:nvPr>
        </p:nvSpPr>
        <p:spPr/>
        <p:txBody>
          <a:bodyPr/>
          <a:lstStyle/>
          <a:p>
            <a:fld id="{F7021451-1387-4CA6-816F-3879F97B5CBC}" type="slidenum">
              <a:rPr lang="en-US"/>
              <a:t>56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8C30E4-604E-4A59-B6DC-38ACE3342EC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07459F8-03E2-1C69-62E6-4B36F79AE2CD}"/>
              </a:ext>
            </a:extLst>
          </p:cNvPr>
          <p:cNvSpPr>
            <a:spLocks noGrp="1" noRot="1" noChangeAspect="1"/>
          </p:cNvSpPr>
          <p:nvPr>
            <p:ph type="sldImg"/>
          </p:nvPr>
        </p:nvSpPr>
        <p:spPr/>
        <p:txBody>
          <a:bodyPr/>
          <a:lstStyle/>
          <a:p>
            <a:endParaRPr lang="en-BE"/>
          </a:p>
        </p:txBody>
      </p:sp>
      <p:sp>
        <p:nvSpPr>
          <p:cNvPr id="3" name="Notes Placeholder 2">
            <a:extLst>
              <a:ext uri="{FF2B5EF4-FFF2-40B4-BE49-F238E27FC236}">
                <a16:creationId xmlns:a16="http://schemas.microsoft.com/office/drawing/2014/main" id="{F3B9D695-62C0-D343-2B2E-1898207D4918}"/>
              </a:ext>
            </a:extLst>
          </p:cNvPr>
          <p:cNvSpPr>
            <a:spLocks noGrp="1"/>
          </p:cNvSpPr>
          <p:nvPr>
            <p:ph type="body" idx="1"/>
          </p:nvPr>
        </p:nvSpPr>
        <p:spPr/>
        <p:txBody>
          <a:bodyPr/>
          <a:lstStyle/>
          <a:p>
            <a:r>
              <a:rPr lang="en-US" dirty="0"/>
              <a:t>Split slide — image on the left, text on the right. The versatile explainer layout: pair a photo with an eyebrow, heading, short body and a couple of points.</a:t>
            </a:r>
          </a:p>
        </p:txBody>
      </p:sp>
      <p:sp>
        <p:nvSpPr>
          <p:cNvPr id="4" name="Slide Number Placeholder 3">
            <a:extLst>
              <a:ext uri="{FF2B5EF4-FFF2-40B4-BE49-F238E27FC236}">
                <a16:creationId xmlns:a16="http://schemas.microsoft.com/office/drawing/2014/main" id="{14385787-E491-7C3A-73CC-9A6F9B2F88AA}"/>
              </a:ext>
            </a:extLst>
          </p:cNvPr>
          <p:cNvSpPr>
            <a:spLocks noGrp="1"/>
          </p:cNvSpPr>
          <p:nvPr>
            <p:ph type="sldNum" sz="quarter" idx="10"/>
          </p:nvPr>
        </p:nvSpPr>
        <p:spPr/>
        <p:txBody>
          <a:bodyPr/>
          <a:lstStyle/>
          <a:p>
            <a:fld id="{F7021451-1387-4CA6-816F-3879F97B5CBC}" type="slidenum">
              <a:rPr lang="en-US"/>
              <a:t>57</a:t>
            </a:fld>
            <a:endParaRPr lang="en-US"/>
          </a:p>
        </p:txBody>
      </p:sp>
    </p:spTree>
    <p:extLst>
      <p:ext uri="{BB962C8B-B14F-4D97-AF65-F5344CB8AC3E}">
        <p14:creationId xmlns:p14="http://schemas.microsoft.com/office/powerpoint/2010/main" val="20548980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svg"/><Relationship Id="rId5" Type="http://schemas.openxmlformats.org/officeDocument/2006/relationships/image" Target="../media/image8.svg"/><Relationship Id="rId4" Type="http://schemas.openxmlformats.org/officeDocument/2006/relationships/image" Target="../media/image7.svg"/></Relationships>
</file>

<file path=ppt/slides/_rels/slide16.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4.sv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17.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12.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16.sv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23.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24.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19.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25.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26.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21.xml"/><Relationship Id="rId1" Type="http://schemas.openxmlformats.org/officeDocument/2006/relationships/slideLayout" Target="../slideLayouts/slideLayout1.xml"/><Relationship Id="rId6" Type="http://schemas.openxmlformats.org/officeDocument/2006/relationships/image" Target="../media/image21.svg"/><Relationship Id="rId11" Type="http://schemas.openxmlformats.org/officeDocument/2006/relationships/image" Target="../media/image26.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27.xml.rels><?xml version="1.0" encoding="UTF-8" standalone="yes"?>
<Relationships xmlns="http://schemas.openxmlformats.org/package/2006/relationships"><Relationship Id="rId8" Type="http://schemas.openxmlformats.org/officeDocument/2006/relationships/image" Target="../media/image23.svg"/><Relationship Id="rId3" Type="http://schemas.openxmlformats.org/officeDocument/2006/relationships/image" Target="../media/image18.png"/><Relationship Id="rId7" Type="http://schemas.openxmlformats.org/officeDocument/2006/relationships/image" Target="../media/image22.sv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1.svg"/><Relationship Id="rId5" Type="http://schemas.openxmlformats.org/officeDocument/2006/relationships/image" Target="../media/image20.sv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svg"/></Relationships>
</file>

<file path=ppt/slides/_rels/slide2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image" Target="../media/image4.png"/><Relationship Id="rId7" Type="http://schemas.openxmlformats.org/officeDocument/2006/relationships/image" Target="../media/image31.sv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openxmlformats.org/officeDocument/2006/relationships/image" Target="../media/image30.svg"/><Relationship Id="rId5" Type="http://schemas.openxmlformats.org/officeDocument/2006/relationships/image" Target="../media/image29.svg"/><Relationship Id="rId4" Type="http://schemas.openxmlformats.org/officeDocument/2006/relationships/image" Target="../media/image28.svg"/></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38.xml"/><Relationship Id="rId1" Type="http://schemas.openxmlformats.org/officeDocument/2006/relationships/slideLayout" Target="../slideLayouts/slideLayout1.xml"/><Relationship Id="rId6" Type="http://schemas.openxmlformats.org/officeDocument/2006/relationships/image" Target="../media/image40.svg"/><Relationship Id="rId5" Type="http://schemas.openxmlformats.org/officeDocument/2006/relationships/image" Target="../media/image39.svg"/><Relationship Id="rId4" Type="http://schemas.openxmlformats.org/officeDocument/2006/relationships/image" Target="../media/image38.svg"/></Relationships>
</file>

<file path=ppt/slides/_rels/slide44.xml.rels><?xml version="1.0" encoding="UTF-8" standalone="yes"?>
<Relationships xmlns="http://schemas.openxmlformats.org/package/2006/relationships"><Relationship Id="rId3" Type="http://schemas.openxmlformats.org/officeDocument/2006/relationships/image" Target="../media/image41.svg"/><Relationship Id="rId7" Type="http://schemas.openxmlformats.org/officeDocument/2006/relationships/image" Target="../media/image14.svg"/><Relationship Id="rId2" Type="http://schemas.openxmlformats.org/officeDocument/2006/relationships/notesSlide" Target="../notesSlides/notesSlide39.xml"/><Relationship Id="rId1" Type="http://schemas.openxmlformats.org/officeDocument/2006/relationships/slideLayout" Target="../slideLayouts/slideLayout1.xml"/><Relationship Id="rId6" Type="http://schemas.openxmlformats.org/officeDocument/2006/relationships/image" Target="../media/image13.svg"/><Relationship Id="rId5" Type="http://schemas.openxmlformats.org/officeDocument/2006/relationships/image" Target="../media/image12.svg"/><Relationship Id="rId4" Type="http://schemas.openxmlformats.org/officeDocument/2006/relationships/image" Target="../media/image11.svg"/></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8.png"/><Relationship Id="rId7" Type="http://schemas.openxmlformats.org/officeDocument/2006/relationships/image" Target="../media/image45.svg"/><Relationship Id="rId2" Type="http://schemas.openxmlformats.org/officeDocument/2006/relationships/notesSlide" Target="../notesSlides/notesSlide41.xml"/><Relationship Id="rId1" Type="http://schemas.openxmlformats.org/officeDocument/2006/relationships/slideLayout" Target="../slideLayouts/slideLayout1.xml"/><Relationship Id="rId6" Type="http://schemas.openxmlformats.org/officeDocument/2006/relationships/image" Target="../media/image44.svg"/><Relationship Id="rId11" Type="http://schemas.openxmlformats.org/officeDocument/2006/relationships/image" Target="../media/image22.svg"/><Relationship Id="rId5" Type="http://schemas.openxmlformats.org/officeDocument/2006/relationships/image" Target="../media/image43.svg"/><Relationship Id="rId10" Type="http://schemas.openxmlformats.org/officeDocument/2006/relationships/image" Target="../media/image21.svg"/><Relationship Id="rId4" Type="http://schemas.openxmlformats.org/officeDocument/2006/relationships/image" Target="../media/image42.svg"/><Relationship Id="rId9" Type="http://schemas.openxmlformats.org/officeDocument/2006/relationships/image" Target="../media/image20.svg"/></Relationships>
</file>

<file path=ppt/slides/_rels/slide47.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8.png"/><Relationship Id="rId7" Type="http://schemas.openxmlformats.org/officeDocument/2006/relationships/image" Target="../media/image49.svg"/><Relationship Id="rId2" Type="http://schemas.openxmlformats.org/officeDocument/2006/relationships/notesSlide" Target="../notesSlides/notesSlide42.xml"/><Relationship Id="rId1" Type="http://schemas.openxmlformats.org/officeDocument/2006/relationships/slideLayout" Target="../slideLayouts/slideLayout1.xml"/><Relationship Id="rId6" Type="http://schemas.openxmlformats.org/officeDocument/2006/relationships/image" Target="../media/image48.svg"/><Relationship Id="rId11" Type="http://schemas.openxmlformats.org/officeDocument/2006/relationships/image" Target="../media/image22.svg"/><Relationship Id="rId5" Type="http://schemas.openxmlformats.org/officeDocument/2006/relationships/image" Target="../media/image47.svg"/><Relationship Id="rId10" Type="http://schemas.openxmlformats.org/officeDocument/2006/relationships/image" Target="../media/image21.svg"/><Relationship Id="rId4" Type="http://schemas.openxmlformats.org/officeDocument/2006/relationships/image" Target="../media/image46.svg"/><Relationship Id="rId9" Type="http://schemas.openxmlformats.org/officeDocument/2006/relationships/image" Target="../media/image20.svg"/></Relationships>
</file>

<file path=ppt/slides/_rels/slide4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52.svg"/><Relationship Id="rId7" Type="http://schemas.openxmlformats.org/officeDocument/2006/relationships/image" Target="../media/image55.sv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hyperlink" Target="mailto:bavo.bruylandt@gmail.com" TargetMode="External"/><Relationship Id="rId5" Type="http://schemas.openxmlformats.org/officeDocument/2006/relationships/image" Target="../media/image54.svg"/><Relationship Id="rId4" Type="http://schemas.openxmlformats.org/officeDocument/2006/relationships/image" Target="../media/image53.png"/></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8" Type="http://schemas.openxmlformats.org/officeDocument/2006/relationships/image" Target="../media/image19.svg"/><Relationship Id="rId3" Type="http://schemas.openxmlformats.org/officeDocument/2006/relationships/image" Target="../media/image18.png"/><Relationship Id="rId7" Type="http://schemas.openxmlformats.org/officeDocument/2006/relationships/image" Target="../media/image49.sv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48.svg"/><Relationship Id="rId11" Type="http://schemas.openxmlformats.org/officeDocument/2006/relationships/image" Target="../media/image22.svg"/><Relationship Id="rId5" Type="http://schemas.openxmlformats.org/officeDocument/2006/relationships/image" Target="../media/image47.svg"/><Relationship Id="rId10" Type="http://schemas.openxmlformats.org/officeDocument/2006/relationships/image" Target="../media/image21.svg"/><Relationship Id="rId4" Type="http://schemas.openxmlformats.org/officeDocument/2006/relationships/image" Target="../media/image46.svg"/><Relationship Id="rId9" Type="http://schemas.openxmlformats.org/officeDocument/2006/relationships/image" Target="../media/image20.svg"/></Relationships>
</file>

<file path=ppt/slides/_rels/slide56.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gradFill rotWithShape="1">
            <a:gsLst>
              <a:gs pos="0">
                <a:srgbClr val="06478D">
                  <a:alpha val="100000"/>
                </a:srgbClr>
              </a:gs>
              <a:gs pos="100000">
                <a:srgbClr val="0A5CB8">
                  <a:alpha val="100000"/>
                </a:srgbClr>
              </a:gs>
            </a:gsLst>
            <a:lin ang="2700000" scaled="0"/>
          </a:gradFill>
          <a:ln/>
        </p:spPr>
        <p:txBody>
          <a:bodyPr/>
          <a:lstStyle/>
          <a:p>
            <a:endParaRPr lang="nl-NL" noProof="1"/>
          </a:p>
        </p:txBody>
      </p:sp>
      <p:pic>
        <p:nvPicPr>
          <p:cNvPr id="3" name="Image 0" descr="preencoded.png"/>
          <p:cNvPicPr>
            <a:picLocks noChangeAspect="1"/>
          </p:cNvPicPr>
          <p:nvPr/>
        </p:nvPicPr>
        <p:blipFill>
          <a:blip>
            <a:alphaModFix amt="10000"/>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4" name="Shape 1"/>
          <p:cNvSpPr/>
          <p:nvPr/>
        </p:nvSpPr>
        <p:spPr>
          <a:xfrm>
            <a:off x="5524500" y="-2667000"/>
            <a:ext cx="7239000" cy="7239000"/>
          </a:xfrm>
          <a:prstGeom prst="ellipse">
            <a:avLst/>
          </a:prstGeom>
          <a:gradFill rotWithShape="1">
            <a:gsLst>
              <a:gs pos="0">
                <a:srgbClr val="3C96FF">
                  <a:alpha val="45000"/>
                </a:srgbClr>
              </a:gs>
              <a:gs pos="70000">
                <a:srgbClr val="3C96FF">
                  <a:alpha val="0"/>
                </a:srgbClr>
              </a:gs>
            </a:gsLst>
            <a:path path="circle">
              <a:fillToRect l="50000" t="50000" r="50000" b="50000"/>
            </a:path>
          </a:gradFill>
          <a:ln/>
        </p:spPr>
        <p:txBody>
          <a:bodyPr/>
          <a:lstStyle/>
          <a:p>
            <a:endParaRPr lang="nl-NL" noProof="1"/>
          </a:p>
        </p:txBody>
      </p:sp>
      <p:sp>
        <p:nvSpPr>
          <p:cNvPr id="5" name="Shape 2"/>
          <p:cNvSpPr/>
          <p:nvPr/>
        </p:nvSpPr>
        <p:spPr>
          <a:xfrm>
            <a:off x="18154650" y="0"/>
            <a:ext cx="133350" cy="1143000"/>
          </a:xfrm>
          <a:prstGeom prst="rect">
            <a:avLst/>
          </a:prstGeom>
          <a:solidFill>
            <a:srgbClr val="B62C17"/>
          </a:solidFill>
          <a:ln/>
        </p:spPr>
        <p:txBody>
          <a:bodyPr/>
          <a:lstStyle/>
          <a:p>
            <a:endParaRPr lang="nl-NL" noProof="1"/>
          </a:p>
        </p:txBody>
      </p:sp>
      <p:sp>
        <p:nvSpPr>
          <p:cNvPr id="6" name="Shape 3"/>
          <p:cNvSpPr/>
          <p:nvPr/>
        </p:nvSpPr>
        <p:spPr>
          <a:xfrm>
            <a:off x="18154650" y="1143000"/>
            <a:ext cx="133350" cy="1143000"/>
          </a:xfrm>
          <a:prstGeom prst="rect">
            <a:avLst/>
          </a:prstGeom>
          <a:solidFill>
            <a:srgbClr val="BD9D64"/>
          </a:solidFill>
          <a:ln/>
        </p:spPr>
        <p:txBody>
          <a:bodyPr/>
          <a:lstStyle/>
          <a:p>
            <a:endParaRPr lang="nl-NL" noProof="1"/>
          </a:p>
        </p:txBody>
      </p:sp>
      <p:sp>
        <p:nvSpPr>
          <p:cNvPr id="7" name="Shape 4"/>
          <p:cNvSpPr/>
          <p:nvPr/>
        </p:nvSpPr>
        <p:spPr>
          <a:xfrm>
            <a:off x="0" y="8001000"/>
            <a:ext cx="133350" cy="1143000"/>
          </a:xfrm>
          <a:prstGeom prst="rect">
            <a:avLst/>
          </a:prstGeom>
          <a:solidFill>
            <a:srgbClr val="BD9D64"/>
          </a:solidFill>
          <a:ln/>
        </p:spPr>
        <p:txBody>
          <a:bodyPr/>
          <a:lstStyle/>
          <a:p>
            <a:endParaRPr lang="nl-NL" noProof="1"/>
          </a:p>
        </p:txBody>
      </p:sp>
      <p:sp>
        <p:nvSpPr>
          <p:cNvPr id="8" name="Shape 5"/>
          <p:cNvSpPr/>
          <p:nvPr/>
        </p:nvSpPr>
        <p:spPr>
          <a:xfrm>
            <a:off x="0" y="9144000"/>
            <a:ext cx="133350" cy="1143000"/>
          </a:xfrm>
          <a:prstGeom prst="rect">
            <a:avLst/>
          </a:prstGeom>
          <a:solidFill>
            <a:srgbClr val="B62C17"/>
          </a:solidFill>
          <a:ln/>
        </p:spPr>
        <p:txBody>
          <a:bodyPr/>
          <a:lstStyle/>
          <a:p>
            <a:endParaRPr lang="nl-NL" noProof="1"/>
          </a:p>
        </p:txBody>
      </p:sp>
      <p:sp>
        <p:nvSpPr>
          <p:cNvPr id="9" name="Shape 6"/>
          <p:cNvSpPr/>
          <p:nvPr/>
        </p:nvSpPr>
        <p:spPr>
          <a:xfrm>
            <a:off x="7524601" y="1907977"/>
            <a:ext cx="3238500" cy="3238500"/>
          </a:xfrm>
          <a:prstGeom prst="ellipse">
            <a:avLst/>
          </a:prstGeom>
          <a:ln/>
          <a:effectLst>
            <a:outerShdw blurRad="762000" dist="285750" dir="5400000" algn="bl" rotWithShape="0">
              <a:srgbClr val="000000">
                <a:alpha val="55000"/>
              </a:srgbClr>
            </a:outerShdw>
          </a:effectLst>
        </p:spPr>
        <p:txBody>
          <a:bodyPr/>
          <a:lstStyle/>
          <a:p>
            <a:endParaRPr lang="nl-NL" noProof="1"/>
          </a:p>
        </p:txBody>
      </p:sp>
      <p:pic>
        <p:nvPicPr>
          <p:cNvPr id="10" name="Image 1"/>
          <p:cNvPicPr>
            <a:picLocks noChangeAspect="1"/>
          </p:cNvPicPr>
          <p:nvPr/>
        </p:nvPicPr>
        <p:blipFill>
          <a:blip r:embed="rId4"/>
          <a:srcRect l="781" r="781"/>
          <a:stretch/>
        </p:blipFill>
        <p:spPr>
          <a:xfrm>
            <a:off x="7411253" y="1794629"/>
            <a:ext cx="3465195" cy="3465195"/>
          </a:xfrm>
          <a:prstGeom prst="rect">
            <a:avLst/>
          </a:prstGeom>
        </p:spPr>
      </p:pic>
      <p:sp>
        <p:nvSpPr>
          <p:cNvPr id="11" name="Text 7"/>
          <p:cNvSpPr/>
          <p:nvPr/>
        </p:nvSpPr>
        <p:spPr>
          <a:xfrm>
            <a:off x="5939701" y="5660827"/>
            <a:ext cx="6408301" cy="342900"/>
          </a:xfrm>
          <a:prstGeom prst="rect">
            <a:avLst/>
          </a:prstGeom>
          <a:noFill/>
          <a:ln/>
        </p:spPr>
        <p:txBody>
          <a:bodyPr wrap="square" lIns="25400" tIns="25400" rIns="25400" bIns="25400" rtlCol="0" anchor="t">
            <a:normAutofit fontScale="85000" lnSpcReduction="10000"/>
          </a:bodyPr>
          <a:lstStyle/>
          <a:p>
            <a:pPr marL="0" indent="0" algn="ctr">
              <a:buNone/>
            </a:pPr>
            <a:r>
              <a:rPr lang="nl-NL" sz="1875" b="1" kern="0" spc="450" noProof="1">
                <a:solidFill>
                  <a:srgbClr val="BD9D64"/>
                </a:solidFill>
                <a:latin typeface="Outfit" pitchFamily="34" charset="0"/>
                <a:ea typeface="Outfit" pitchFamily="34" charset="-122"/>
                <a:cs typeface="Outfit" pitchFamily="34" charset="-120"/>
              </a:rPr>
              <a:t>Dames, Heren en U19B bovenbouw 2026-2027</a:t>
            </a:r>
            <a:endParaRPr lang="nl-NL" sz="1875" noProof="1"/>
          </a:p>
        </p:txBody>
      </p:sp>
      <p:sp>
        <p:nvSpPr>
          <p:cNvPr id="12" name="Text 8"/>
          <p:cNvSpPr/>
          <p:nvPr/>
        </p:nvSpPr>
        <p:spPr>
          <a:xfrm>
            <a:off x="2169459" y="6428185"/>
            <a:ext cx="13796103" cy="734020"/>
          </a:xfrm>
          <a:prstGeom prst="rect">
            <a:avLst/>
          </a:prstGeom>
          <a:noFill/>
          <a:ln/>
        </p:spPr>
        <p:txBody>
          <a:bodyPr wrap="square" lIns="25400" tIns="25400" rIns="25400" bIns="25400" rtlCol="0" anchor="t">
            <a:normAutofit fontScale="62500" lnSpcReduction="20000"/>
          </a:bodyPr>
          <a:lstStyle/>
          <a:p>
            <a:pPr marL="0" indent="0" algn="ctr">
              <a:lnSpc>
                <a:spcPct val="90000"/>
              </a:lnSpc>
              <a:buNone/>
            </a:pPr>
            <a:r>
              <a:rPr lang="nl-NL" sz="8850" b="1" kern="0" spc="-177" noProof="1">
                <a:solidFill>
                  <a:srgbClr val="FCFCFC"/>
                </a:solidFill>
                <a:latin typeface="Outfit" pitchFamily="34" charset="0"/>
                <a:ea typeface="Outfit" pitchFamily="34" charset="-122"/>
                <a:cs typeface="Outfit" pitchFamily="34" charset="-120"/>
              </a:rPr>
              <a:t>TACTISCH PLAN</a:t>
            </a:r>
            <a:endParaRPr lang="nl-NL" sz="8850" noProof="1"/>
          </a:p>
        </p:txBody>
      </p:sp>
      <p:sp>
        <p:nvSpPr>
          <p:cNvPr id="13" name="Text 9"/>
          <p:cNvSpPr/>
          <p:nvPr/>
        </p:nvSpPr>
        <p:spPr>
          <a:xfrm>
            <a:off x="5643497" y="7586663"/>
            <a:ext cx="7000706" cy="830461"/>
          </a:xfrm>
          <a:prstGeom prst="rect">
            <a:avLst/>
          </a:prstGeom>
          <a:noFill/>
          <a:ln/>
        </p:spPr>
        <p:txBody>
          <a:bodyPr wrap="square" lIns="25400" tIns="25400" rIns="25400" bIns="25400" rtlCol="0" anchor="t">
            <a:normAutofit fontScale="62500" lnSpcReduction="20000"/>
          </a:bodyPr>
          <a:lstStyle/>
          <a:p>
            <a:pPr marL="0" indent="0" algn="ctr">
              <a:lnSpc>
                <a:spcPct val="160000"/>
              </a:lnSpc>
              <a:buNone/>
            </a:pPr>
            <a:r>
              <a:rPr lang="nl-NL" sz="1950" noProof="1">
                <a:solidFill>
                  <a:srgbClr val="FCFCFC">
                    <a:alpha val="88000"/>
                  </a:srgbClr>
                </a:solidFill>
                <a:latin typeface="Barlow" pitchFamily="34" charset="0"/>
                <a:ea typeface="Barlow" pitchFamily="34" charset="-122"/>
                <a:cs typeface="Barlow" pitchFamily="34" charset="-120"/>
              </a:rPr>
              <a:t>Overzicht van de gekozen basisconcepten in balbezit en niet-balbezit, formatie, PC, lange corners en kernprincipes. Gebaseerd op hockeytactieken Royal Belgian Hockey Association en LEAD Field Hockey</a:t>
            </a:r>
            <a:endParaRPr lang="nl-NL" sz="1950" noProof="1"/>
          </a:p>
        </p:txBody>
      </p:sp>
      <p:sp>
        <p:nvSpPr>
          <p:cNvPr id="14" name="VersionLabel">
            <a:extLst>
              <a:ext uri="{FF2B5EF4-FFF2-40B4-BE49-F238E27FC236}">
                <a16:creationId xmlns:a16="http://schemas.microsoft.com/office/drawing/2014/main" id="{210DFF3F-E2D2-488F-9980-51A54666A4A6}"/>
              </a:ext>
            </a:extLst>
          </p:cNvPr>
          <p:cNvSpPr txBox="1"/>
          <p:nvPr/>
        </p:nvSpPr>
        <p:spPr>
          <a:xfrm>
            <a:off x="14986000" y="9804400"/>
            <a:ext cx="3048000" cy="330200"/>
          </a:xfrm>
          <a:prstGeom prst="rect">
            <a:avLst/>
          </a:prstGeom>
          <a:solidFill>
            <a:srgbClr val="FFFFFF">
              <a:alpha val="0"/>
            </a:srgbClr>
          </a:solidFill>
          <a:ln>
            <a:noFill/>
          </a:ln>
        </p:spPr>
        <p:txBody>
          <a:bodyPr vertOverflow="overflow" vert="horz" wrap="none" rtlCol="0" anchor="ctr" anchorCtr="0">
            <a:noAutofit/>
          </a:bodyPr>
          <a:lstStyle/>
          <a:p>
            <a:pPr algn="r"/>
            <a:r>
              <a:rPr lang="nl-BE" sz="1400" dirty="0">
                <a:solidFill>
                  <a:srgbClr val="FFFFFF"/>
                </a:solidFill>
                <a:latin typeface="Outfit"/>
              </a:rPr>
              <a:t>v1.0 - 31/07/2026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Waarom dit plan</a:t>
            </a:r>
            <a:endParaRPr lang="nl-NL" sz="1800" noProof="1"/>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Act together</a:t>
            </a:r>
            <a:endParaRPr lang="nl-NL" sz="6300" noProof="1"/>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1300"/>
              </a:spcAft>
              <a:buNone/>
            </a:pPr>
            <a:r>
              <a:rPr lang="nl-NL" sz="1700" noProof="1">
                <a:solidFill>
                  <a:srgbClr val="35526F"/>
                </a:solidFill>
                <a:latin typeface="Barlow" pitchFamily="34" charset="0"/>
              </a:rPr>
              <a:t>De voorbije seizoenen ging onze vooruitgang vooral over </a:t>
            </a:r>
            <a:r>
              <a:rPr lang="nl-NL" sz="1700" b="1" noProof="1">
                <a:solidFill>
                  <a:srgbClr val="35526F"/>
                </a:solidFill>
                <a:latin typeface="Barlow" pitchFamily="34" charset="0"/>
              </a:rPr>
              <a:t>techniek</a:t>
            </a:r>
            <a:r>
              <a:rPr lang="nl-NL" sz="1700" noProof="1">
                <a:solidFill>
                  <a:srgbClr val="35526F"/>
                </a:solidFill>
                <a:latin typeface="Barlow" pitchFamily="34" charset="0"/>
              </a:rPr>
              <a:t>: aanname, pass, tackle, afwerking. Daar is hard aan gewerkt en dat blijft de basis.</a:t>
            </a:r>
          </a:p>
          <a:p>
            <a:pPr marL="0" indent="0" algn="l">
              <a:lnSpc>
                <a:spcPct val="112000"/>
              </a:lnSpc>
              <a:spcAft>
                <a:spcPts val="1300"/>
              </a:spcAft>
              <a:buNone/>
            </a:pPr>
            <a:r>
              <a:rPr lang="nl-NL" sz="1700" noProof="1">
                <a:solidFill>
                  <a:srgbClr val="35526F"/>
                </a:solidFill>
                <a:latin typeface="Barlow" pitchFamily="34" charset="0"/>
              </a:rPr>
              <a:t>Dit seizoen leggen we daar een laag bovenop. Niet omdat de techniek af is, maar omdat een ploeg die </a:t>
            </a:r>
            <a:r>
              <a:rPr lang="nl-NL" sz="1700" b="1" noProof="1">
                <a:solidFill>
                  <a:srgbClr val="35526F"/>
                </a:solidFill>
                <a:latin typeface="Barlow" pitchFamily="34" charset="0"/>
              </a:rPr>
              <a:t>samen beweegt</a:t>
            </a:r>
            <a:r>
              <a:rPr lang="nl-NL" sz="1700" noProof="1">
                <a:solidFill>
                  <a:srgbClr val="35526F"/>
                </a:solidFill>
                <a:latin typeface="Barlow" pitchFamily="34" charset="0"/>
              </a:rPr>
              <a:t> meer haalt uit dezelfde spelers.</a:t>
            </a:r>
          </a:p>
          <a:p>
            <a:pPr marL="0" indent="0" algn="l">
              <a:lnSpc>
                <a:spcPct val="112000"/>
              </a:lnSpc>
              <a:spcAft>
                <a:spcPts val="1300"/>
              </a:spcAft>
              <a:buNone/>
            </a:pPr>
            <a:endParaRPr lang="nl-NL" sz="1700" i="1" noProof="1">
              <a:latin typeface="Barlow" pitchFamily="34" charset="0"/>
            </a:endParaRPr>
          </a:p>
          <a:p>
            <a:pPr marL="0" indent="0" algn="l">
              <a:lnSpc>
                <a:spcPct val="112000"/>
              </a:lnSpc>
              <a:spcAft>
                <a:spcPts val="1300"/>
              </a:spcAft>
              <a:buNone/>
            </a:pPr>
            <a:r>
              <a:rPr lang="nl-NL" sz="1700" i="1" noProof="1">
                <a:latin typeface="Barlow" pitchFamily="34" charset="0"/>
              </a:rPr>
              <a:t>Elf spelers die elk hun eigen goede keuze maken, verliezen van elf spelers die samen dezelfde keuze maken.</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12000"/>
              </a:lnSpc>
              <a:spcAft>
                <a:spcPts val="1300"/>
              </a:spcAft>
              <a:buNone/>
            </a:pPr>
            <a:r>
              <a:rPr lang="nl-NL" sz="1700" b="1" noProof="1">
                <a:solidFill>
                  <a:srgbClr val="B62C17"/>
                </a:solidFill>
                <a:latin typeface="Barlow" pitchFamily="34" charset="0"/>
              </a:rPr>
              <a:t>Act together</a:t>
            </a:r>
            <a:r>
              <a:rPr lang="nl-NL" sz="1700" noProof="1">
                <a:solidFill>
                  <a:srgbClr val="35526F"/>
                </a:solidFill>
                <a:latin typeface="Barlow" pitchFamily="34" charset="0"/>
              </a:rPr>
              <a:t> is niet toevallig het principe dat in beide helften van dit plan terugkomt. In aanval: samen opschuiven, ruimte maken voor elkaar, altijd een actie na de pass. In verdediging: samen pressen of samen niet pressen, zodat er geen gaten vallen.</a:t>
            </a:r>
          </a:p>
          <a:p>
            <a:pPr marL="0" indent="0" algn="l">
              <a:lnSpc>
                <a:spcPct val="112000"/>
              </a:lnSpc>
              <a:spcAft>
                <a:spcPts val="1300"/>
              </a:spcAft>
              <a:buNone/>
            </a:pPr>
            <a:r>
              <a:rPr lang="nl-NL" sz="1700" noProof="1">
                <a:solidFill>
                  <a:srgbClr val="35526F"/>
                </a:solidFill>
                <a:latin typeface="Barlow" pitchFamily="34" charset="0"/>
              </a:rPr>
              <a:t>Daarom staat er in dit plan zelden wat we alleen moeten doen, en bijna altijd wat we </a:t>
            </a:r>
            <a:r>
              <a:rPr lang="nl-NL" sz="1700" b="1" noProof="1">
                <a:solidFill>
                  <a:srgbClr val="35526F"/>
                </a:solidFill>
                <a:latin typeface="Barlow" pitchFamily="34" charset="0"/>
              </a:rPr>
              <a:t>samen</a:t>
            </a:r>
            <a:r>
              <a:rPr lang="nl-NL" sz="1700" noProof="1">
                <a:solidFill>
                  <a:srgbClr val="35526F"/>
                </a:solidFill>
                <a:latin typeface="Barlow" pitchFamily="34" charset="0"/>
              </a:rPr>
              <a:t> doen. Drie dingen vragen we dit seizoen:</a:t>
            </a:r>
          </a:p>
          <a:p>
            <a:pPr marL="0" indent="0" algn="l">
              <a:lnSpc>
                <a:spcPct val="112000"/>
              </a:lnSpc>
              <a:spcAft>
                <a:spcPts val="500"/>
              </a:spcAft>
              <a:buNone/>
            </a:pPr>
            <a:r>
              <a:rPr lang="nl-NL" sz="1700" b="1" noProof="1">
                <a:solidFill>
                  <a:srgbClr val="35526F"/>
                </a:solidFill>
                <a:latin typeface="Barlow" pitchFamily="34" charset="0"/>
              </a:rPr>
              <a:t>1.  We bewegen als één blok, in aanval én in de press</a:t>
            </a:r>
          </a:p>
          <a:p>
            <a:pPr marL="0" indent="0" algn="l">
              <a:lnSpc>
                <a:spcPct val="112000"/>
              </a:lnSpc>
              <a:spcAft>
                <a:spcPts val="500"/>
              </a:spcAft>
              <a:buNone/>
            </a:pPr>
            <a:r>
              <a:rPr lang="nl-NL" sz="1700" b="1" noProof="1">
                <a:solidFill>
                  <a:srgbClr val="35526F"/>
                </a:solidFill>
                <a:latin typeface="Barlow" pitchFamily="34" charset="0"/>
              </a:rPr>
              <a:t>2.  We beschermen het centrum en sturen de tegenstander naar buiten</a:t>
            </a:r>
          </a:p>
          <a:p>
            <a:pPr marL="0" indent="0" algn="l">
              <a:lnSpc>
                <a:spcPct val="112000"/>
              </a:lnSpc>
              <a:spcAft>
                <a:spcPts val="1300"/>
              </a:spcAft>
              <a:buNone/>
            </a:pPr>
            <a:r>
              <a:rPr lang="nl-NL" sz="1700" b="1" noProof="1">
                <a:solidFill>
                  <a:srgbClr val="35526F"/>
                </a:solidFill>
                <a:latin typeface="Barlow" pitchFamily="34" charset="0"/>
              </a:rPr>
              <a:t>3.  We spelen eerst vooruit, en pas dan veilig</a:t>
            </a:r>
          </a:p>
          <a:p>
            <a:pPr marL="0" indent="0" algn="l">
              <a:lnSpc>
                <a:spcPct val="112000"/>
              </a:lnSpc>
              <a:spcAft>
                <a:spcPts val="1300"/>
              </a:spcAft>
              <a:buNone/>
            </a:pPr>
            <a:r>
              <a:rPr lang="nl-NL" sz="1700" noProof="1">
                <a:solidFill>
                  <a:srgbClr val="35526F"/>
                </a:solidFill>
                <a:latin typeface="Barlow" pitchFamily="34" charset="0"/>
              </a:rPr>
              <a:t>De rest van dit document legt uit hoe.</a:t>
            </a:r>
          </a:p>
        </p:txBody>
      </p:sp>
    </p:spTree>
    <p:extLst>
      <p:ext uri="{BB962C8B-B14F-4D97-AF65-F5344CB8AC3E}">
        <p14:creationId xmlns:p14="http://schemas.microsoft.com/office/powerpoint/2010/main" val="114913427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Woordenlijst 1/4</a:t>
            </a:r>
            <a:endParaRPr lang="nl-NL" sz="1800" noProof="1"/>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Opbouw</a:t>
            </a:r>
            <a:endParaRPr lang="nl-NL" sz="6300" noProof="1"/>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08000"/>
              </a:lnSpc>
              <a:spcAft>
                <a:spcPts val="1200"/>
              </a:spcAft>
              <a:buNone/>
            </a:pPr>
            <a:r>
              <a:rPr lang="nl-NL" sz="1600" b="1" noProof="1">
                <a:solidFill>
                  <a:srgbClr val="06478D"/>
                </a:solidFill>
                <a:latin typeface="Barlow" pitchFamily="34" charset="0"/>
              </a:rPr>
              <a:t>Back-4 / back-3</a:t>
            </a:r>
            <a:r>
              <a:rPr lang="nl-NL" sz="1600" noProof="1">
                <a:solidFill>
                  <a:srgbClr val="35526F"/>
                </a:solidFill>
                <a:latin typeface="Barlow" pitchFamily="34" charset="0"/>
              </a:rPr>
              <a:t>  De vier verdedigers op één lijn in een kom (back-4). Zodra er eentje mee opkomt blijven er drie achter: back-3.</a:t>
            </a:r>
            <a:r>
              <a:rPr lang="nl-NL" sz="1200" i="1" noProof="1">
                <a:solidFill>
                  <a:srgbClr val="8C9BAB"/>
                </a:solidFill>
                <a:latin typeface="Barlow" pitchFamily="34" charset="0"/>
              </a:rPr>
              <a:t>  (s9–13)</a:t>
            </a:r>
          </a:p>
          <a:p>
            <a:pPr marL="0" indent="0" algn="l">
              <a:lnSpc>
                <a:spcPct val="108000"/>
              </a:lnSpc>
              <a:spcAft>
                <a:spcPts val="1200"/>
              </a:spcAft>
              <a:buNone/>
            </a:pPr>
            <a:r>
              <a:rPr lang="nl-NL" sz="1600" b="1" noProof="1">
                <a:solidFill>
                  <a:srgbClr val="06478D"/>
                </a:solidFill>
                <a:latin typeface="Barlow" pitchFamily="34" charset="0"/>
              </a:rPr>
              <a:t>Promotie</a:t>
            </a:r>
            <a:r>
              <a:rPr lang="nl-NL" sz="1600" noProof="1">
                <a:solidFill>
                  <a:srgbClr val="35526F"/>
                </a:solidFill>
                <a:latin typeface="Barlow" pitchFamily="34" charset="0"/>
              </a:rPr>
              <a:t>  Een speler uit de back-4 schuift door naar het middenveld en wordt daar de extra man. De anderen schuiven achter hem door.</a:t>
            </a:r>
            <a:r>
              <a:rPr lang="nl-NL" sz="1200" i="1" noProof="1">
                <a:solidFill>
                  <a:srgbClr val="8C9BAB"/>
                </a:solidFill>
                <a:latin typeface="Barlow" pitchFamily="34" charset="0"/>
              </a:rPr>
              <a:t>  (s10–12)</a:t>
            </a:r>
          </a:p>
          <a:p>
            <a:pPr marL="0" indent="0" algn="l">
              <a:lnSpc>
                <a:spcPct val="108000"/>
              </a:lnSpc>
              <a:spcAft>
                <a:spcPts val="1200"/>
              </a:spcAft>
              <a:buNone/>
            </a:pPr>
            <a:r>
              <a:rPr lang="nl-NL" sz="1600" b="1" noProof="1">
                <a:solidFill>
                  <a:srgbClr val="06478D"/>
                </a:solidFill>
                <a:latin typeface="Barlow" pitchFamily="34" charset="0"/>
              </a:rPr>
              <a:t>Pijl-pijl-ruit</a:t>
            </a:r>
            <a:r>
              <a:rPr lang="nl-NL" sz="1600" noProof="1">
                <a:solidFill>
                  <a:srgbClr val="35526F"/>
                </a:solidFill>
                <a:latin typeface="Barlow" pitchFamily="34" charset="0"/>
              </a:rPr>
              <a:t>  De vorm van onze drie linies in niet-balbezit: aanvallers en middenvelders met de punt naar voor (pijl), de verdediging in een ruit.</a:t>
            </a:r>
            <a:r>
              <a:rPr lang="nl-NL" sz="1200" i="1" noProof="1">
                <a:solidFill>
                  <a:srgbClr val="8C9BAB"/>
                </a:solidFill>
                <a:latin typeface="Barlow" pitchFamily="34" charset="0"/>
              </a:rPr>
              <a:t>  (s8, 38)</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08000"/>
              </a:lnSpc>
              <a:spcAft>
                <a:spcPts val="1200"/>
              </a:spcAft>
              <a:buNone/>
            </a:pPr>
            <a:r>
              <a:rPr lang="nl-NL" sz="1600" b="1" noProof="1">
                <a:solidFill>
                  <a:srgbClr val="06478D"/>
                </a:solidFill>
                <a:latin typeface="Barlow" pitchFamily="34" charset="0"/>
              </a:rPr>
              <a:t>Lage spits (false-9)</a:t>
            </a:r>
            <a:r>
              <a:rPr lang="nl-NL" sz="1600" noProof="1">
                <a:solidFill>
                  <a:srgbClr val="35526F"/>
                </a:solidFill>
                <a:latin typeface="Barlow" pitchFamily="34" charset="0"/>
              </a:rPr>
              <a:t>  De spits zakt bewust weg uit de spitspositie om aanspeelbaar te zijn tussen de linies.</a:t>
            </a:r>
            <a:r>
              <a:rPr lang="nl-NL" sz="1200" i="1" noProof="1">
                <a:solidFill>
                  <a:srgbClr val="8C9BAB"/>
                </a:solidFill>
                <a:latin typeface="Barlow" pitchFamily="34" charset="0"/>
              </a:rPr>
              <a:t>  (s10)</a:t>
            </a:r>
          </a:p>
          <a:p>
            <a:pPr marL="0" indent="0" algn="l">
              <a:lnSpc>
                <a:spcPct val="108000"/>
              </a:lnSpc>
              <a:spcAft>
                <a:spcPts val="1200"/>
              </a:spcAft>
              <a:buNone/>
            </a:pPr>
            <a:r>
              <a:rPr lang="nl-NL" sz="1600" b="1" noProof="1">
                <a:solidFill>
                  <a:srgbClr val="06478D"/>
                </a:solidFill>
                <a:latin typeface="Barlow" pitchFamily="34" charset="0"/>
              </a:rPr>
              <a:t>3rd man combinatie</a:t>
            </a:r>
            <a:r>
              <a:rPr lang="nl-NL" sz="1600" noProof="1">
                <a:solidFill>
                  <a:srgbClr val="35526F"/>
                </a:solidFill>
                <a:latin typeface="Barlow" pitchFamily="34" charset="0"/>
              </a:rPr>
              <a:t>  A speelt op B, B legt af op C. C is de derde man: hij krijgt de bal met zicht op het veld en met ruimte voor zich.</a:t>
            </a:r>
            <a:r>
              <a:rPr lang="nl-NL" sz="1200" i="1" noProof="1">
                <a:solidFill>
                  <a:srgbClr val="8C9BAB"/>
                </a:solidFill>
                <a:latin typeface="Barlow" pitchFamily="34" charset="0"/>
              </a:rPr>
              <a:t>  (s13)</a:t>
            </a:r>
          </a:p>
          <a:p>
            <a:pPr marL="0" indent="0" algn="l">
              <a:lnSpc>
                <a:spcPct val="108000"/>
              </a:lnSpc>
              <a:spcAft>
                <a:spcPts val="1200"/>
              </a:spcAft>
              <a:buNone/>
            </a:pPr>
            <a:r>
              <a:rPr lang="nl-NL" sz="1600" b="1" noProof="1">
                <a:solidFill>
                  <a:srgbClr val="06478D"/>
                </a:solidFill>
                <a:latin typeface="Barlow" pitchFamily="34" charset="0"/>
              </a:rPr>
              <a:t>Open vs. gesloten aanname</a:t>
            </a:r>
            <a:r>
              <a:rPr lang="nl-NL" sz="1600" noProof="1">
                <a:solidFill>
                  <a:srgbClr val="35526F"/>
                </a:solidFill>
                <a:latin typeface="Barlow" pitchFamily="34" charset="0"/>
              </a:rPr>
              <a:t>  Open (face the play): met je lichaam naar het veld, je ziet je opties. Gesloten: met je rug naar voor, je legt af op iemand die wél zicht heeft.</a:t>
            </a:r>
            <a:r>
              <a:rPr lang="nl-NL" sz="1200" i="1" noProof="1">
                <a:solidFill>
                  <a:srgbClr val="8C9BAB"/>
                </a:solidFill>
                <a:latin typeface="Barlow" pitchFamily="34" charset="0"/>
              </a:rPr>
              <a:t>  (s13, 16)</a:t>
            </a:r>
          </a:p>
        </p:txBody>
      </p:sp>
    </p:spTree>
    <p:extLst>
      <p:ext uri="{BB962C8B-B14F-4D97-AF65-F5344CB8AC3E}">
        <p14:creationId xmlns:p14="http://schemas.microsoft.com/office/powerpoint/2010/main" val="1009649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Woordenlijst 2/4</a:t>
            </a:r>
            <a:endParaRPr lang="nl-NL" sz="1800" noProof="1"/>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Aanval</a:t>
            </a:r>
            <a:endParaRPr lang="nl-NL" sz="6300" noProof="1"/>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08000"/>
              </a:lnSpc>
              <a:spcAft>
                <a:spcPts val="1200"/>
              </a:spcAft>
              <a:buNone/>
            </a:pPr>
            <a:r>
              <a:rPr lang="nl-NL" sz="1600" b="1" noProof="1">
                <a:solidFill>
                  <a:srgbClr val="06478D"/>
                </a:solidFill>
                <a:latin typeface="Barlow" pitchFamily="34" charset="0"/>
              </a:rPr>
              <a:t>Contact</a:t>
            </a:r>
            <a:r>
              <a:rPr lang="nl-NL" sz="1600" noProof="1">
                <a:solidFill>
                  <a:srgbClr val="35526F"/>
                </a:solidFill>
                <a:latin typeface="Barlow" pitchFamily="34" charset="0"/>
              </a:rPr>
              <a:t>  De speler die zich aanbiedt tussen twee linies om de bal te ontvangen en meteen door te leggen. Op het middenveld is dat de mid-mid, in de cirkel een van de aanvallers.</a:t>
            </a:r>
            <a:r>
              <a:rPr lang="nl-NL" sz="1200" i="1" noProof="1">
                <a:solidFill>
                  <a:srgbClr val="8C9BAB"/>
                </a:solidFill>
                <a:latin typeface="Barlow" pitchFamily="34" charset="0"/>
              </a:rPr>
              <a:t>  (s10, 19)</a:t>
            </a:r>
          </a:p>
          <a:p>
            <a:pPr marL="0" indent="0" algn="l">
              <a:lnSpc>
                <a:spcPct val="108000"/>
              </a:lnSpc>
              <a:spcAft>
                <a:spcPts val="1200"/>
              </a:spcAft>
              <a:buNone/>
            </a:pPr>
            <a:r>
              <a:rPr lang="nl-NL" sz="1600" b="1" noProof="1">
                <a:solidFill>
                  <a:srgbClr val="06478D"/>
                </a:solidFill>
                <a:latin typeface="Barlow" pitchFamily="34" charset="0"/>
              </a:rPr>
              <a:t>Guard</a:t>
            </a:r>
            <a:r>
              <a:rPr lang="nl-NL" sz="1600" noProof="1">
                <a:solidFill>
                  <a:srgbClr val="35526F"/>
                </a:solidFill>
                <a:latin typeface="Barlow" pitchFamily="34" charset="0"/>
              </a:rPr>
              <a:t>  De speler achter de bal die de veilige terugspeeloptie is en de counter afdekt.</a:t>
            </a:r>
            <a:r>
              <a:rPr lang="nl-NL" sz="1200" i="1" noProof="1">
                <a:solidFill>
                  <a:srgbClr val="8C9BAB"/>
                </a:solidFill>
                <a:latin typeface="Barlow" pitchFamily="34" charset="0"/>
              </a:rPr>
              <a:t>  (s18–20)</a:t>
            </a:r>
          </a:p>
          <a:p>
            <a:pPr marL="0" indent="0" algn="l">
              <a:lnSpc>
                <a:spcPct val="108000"/>
              </a:lnSpc>
              <a:spcAft>
                <a:spcPts val="1200"/>
              </a:spcAft>
              <a:buNone/>
            </a:pPr>
            <a:r>
              <a:rPr lang="nl-NL" sz="1600" b="1" noProof="1">
                <a:solidFill>
                  <a:srgbClr val="06478D"/>
                </a:solidFill>
                <a:latin typeface="Barlow" pitchFamily="34" charset="0"/>
              </a:rPr>
              <a:t>Leads</a:t>
            </a:r>
            <a:r>
              <a:rPr lang="nl-NL" sz="1600" noProof="1">
                <a:solidFill>
                  <a:srgbClr val="35526F"/>
                </a:solidFill>
                <a:latin typeface="Barlow" pitchFamily="34" charset="0"/>
              </a:rPr>
              <a:t>  Loopacties om vrij te komen. </a:t>
            </a:r>
            <a:r>
              <a:rPr lang="nl-NL" sz="1600" i="1" noProof="1">
                <a:solidFill>
                  <a:srgbClr val="35526F"/>
                </a:solidFill>
                <a:latin typeface="Barlow" pitchFamily="34" charset="0"/>
              </a:rPr>
              <a:t>Double lead</a:t>
            </a:r>
            <a:r>
              <a:rPr lang="nl-NL" sz="1600" noProof="1">
                <a:solidFill>
                  <a:srgbClr val="35526F"/>
                </a:solidFill>
                <a:latin typeface="Barlow" pitchFamily="34" charset="0"/>
              </a:rPr>
              <a:t>: eerst de ene richting inzetten en dan de andere kant op vertrekken. </a:t>
            </a:r>
            <a:r>
              <a:rPr lang="nl-NL" sz="1600" i="1" noProof="1">
                <a:solidFill>
                  <a:srgbClr val="35526F"/>
                </a:solidFill>
                <a:latin typeface="Barlow" pitchFamily="34" charset="0"/>
              </a:rPr>
              <a:t>V-lead</a:t>
            </a:r>
            <a:r>
              <a:rPr lang="nl-NL" sz="1600" noProof="1">
                <a:solidFill>
                  <a:srgbClr val="35526F"/>
                </a:solidFill>
                <a:latin typeface="Barlow" pitchFamily="34" charset="0"/>
              </a:rPr>
              <a:t>: inlopen en in een scherpe hoek terugkeren naar hoge positie. </a:t>
            </a:r>
            <a:r>
              <a:rPr lang="nl-NL" sz="1600" i="1" noProof="1">
                <a:solidFill>
                  <a:srgbClr val="35526F"/>
                </a:solidFill>
                <a:latin typeface="Barlow" pitchFamily="34" charset="0"/>
              </a:rPr>
              <a:t>Circular run</a:t>
            </a:r>
            <a:r>
              <a:rPr lang="nl-NL" sz="1600" noProof="1">
                <a:solidFill>
                  <a:srgbClr val="35526F"/>
                </a:solidFill>
                <a:latin typeface="Barlow" pitchFamily="34" charset="0"/>
              </a:rPr>
              <a:t>: in een boog om de verdediger heen, zodat je hem in je rug houdt en eindigt voorwaarts in open aanname</a:t>
            </a:r>
            <a:r>
              <a:rPr lang="nl-NL" sz="1200" i="1" noProof="1">
                <a:solidFill>
                  <a:srgbClr val="8C9BAB"/>
                </a:solidFill>
                <a:latin typeface="Barlow" pitchFamily="34" charset="0"/>
              </a:rPr>
              <a:t>  (s15)</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08000"/>
              </a:lnSpc>
              <a:spcAft>
                <a:spcPts val="1200"/>
              </a:spcAft>
              <a:buNone/>
            </a:pPr>
            <a:r>
              <a:rPr lang="nl-NL" sz="1600" b="1" noProof="1">
                <a:solidFill>
                  <a:srgbClr val="06478D"/>
                </a:solidFill>
                <a:latin typeface="Barlow" pitchFamily="34" charset="0"/>
              </a:rPr>
              <a:t>Left foot attack</a:t>
            </a:r>
            <a:r>
              <a:rPr lang="nl-NL" sz="1600" noProof="1">
                <a:solidFill>
                  <a:srgbClr val="35526F"/>
                </a:solidFill>
                <a:latin typeface="Barlow" pitchFamily="34" charset="0"/>
              </a:rPr>
              <a:t>  Een verdediger aanvallen aan de kant van zijn linkervoet, dus zijn backhandzijde. Daar kan hij veel moeilijker tackelen.</a:t>
            </a:r>
            <a:r>
              <a:rPr lang="nl-NL" sz="1200" i="1" noProof="1">
                <a:solidFill>
                  <a:srgbClr val="8C9BAB"/>
                </a:solidFill>
                <a:latin typeface="Barlow" pitchFamily="34" charset="0"/>
              </a:rPr>
              <a:t>  (s16)</a:t>
            </a:r>
          </a:p>
          <a:p>
            <a:pPr marL="0" indent="0" algn="l">
              <a:lnSpc>
                <a:spcPct val="108000"/>
              </a:lnSpc>
              <a:spcAft>
                <a:spcPts val="1200"/>
              </a:spcAft>
              <a:buNone/>
            </a:pPr>
            <a:r>
              <a:rPr lang="nl-NL" sz="1600" b="1" noProof="1">
                <a:solidFill>
                  <a:srgbClr val="06478D"/>
                </a:solidFill>
                <a:latin typeface="Barlow" pitchFamily="34" charset="0"/>
              </a:rPr>
              <a:t>Give-and-go</a:t>
            </a:r>
            <a:r>
              <a:rPr lang="nl-NL" sz="1600" noProof="1">
                <a:solidFill>
                  <a:srgbClr val="35526F"/>
                </a:solidFill>
                <a:latin typeface="Barlow" pitchFamily="34" charset="0"/>
              </a:rPr>
              <a:t>  Passen en meteen doorlopen voor de terugspeelbal. Er is altijd een actie ná de pass.</a:t>
            </a:r>
            <a:r>
              <a:rPr lang="nl-NL" sz="1200" i="1" noProof="1">
                <a:solidFill>
                  <a:srgbClr val="8C9BAB"/>
                </a:solidFill>
                <a:latin typeface="Barlow" pitchFamily="34" charset="0"/>
              </a:rPr>
              <a:t>  (s16)</a:t>
            </a:r>
          </a:p>
          <a:p>
            <a:pPr marL="0" indent="0" algn="l">
              <a:lnSpc>
                <a:spcPct val="108000"/>
              </a:lnSpc>
              <a:spcAft>
                <a:spcPts val="1200"/>
              </a:spcAft>
              <a:buNone/>
            </a:pPr>
            <a:r>
              <a:rPr lang="nl-NL" sz="1600" b="1" noProof="1">
                <a:solidFill>
                  <a:srgbClr val="06478D"/>
                </a:solidFill>
                <a:latin typeface="Barlow" pitchFamily="34" charset="0"/>
              </a:rPr>
              <a:t>Flats / botsbal / tip-in</a:t>
            </a:r>
            <a:r>
              <a:rPr lang="nl-NL" sz="1600" noProof="1">
                <a:solidFill>
                  <a:srgbClr val="35526F"/>
                </a:solidFill>
                <a:latin typeface="Barlow" pitchFamily="34" charset="0"/>
              </a:rPr>
              <a:t>  </a:t>
            </a:r>
            <a:r>
              <a:rPr lang="nl-NL" sz="1600" i="1" noProof="1">
                <a:solidFill>
                  <a:srgbClr val="35526F"/>
                </a:solidFill>
                <a:latin typeface="Barlow" pitchFamily="34" charset="0"/>
              </a:rPr>
              <a:t>Flats</a:t>
            </a:r>
            <a:r>
              <a:rPr lang="nl-NL" sz="1600" noProof="1">
                <a:solidFill>
                  <a:srgbClr val="35526F"/>
                </a:solidFill>
                <a:latin typeface="Barlow" pitchFamily="34" charset="0"/>
              </a:rPr>
              <a:t>: harde lage slag over de grond. </a:t>
            </a:r>
            <a:r>
              <a:rPr lang="nl-NL" sz="1600" i="1" noProof="1">
                <a:solidFill>
                  <a:srgbClr val="35526F"/>
                </a:solidFill>
                <a:latin typeface="Barlow" pitchFamily="34" charset="0"/>
              </a:rPr>
              <a:t>Botsbal</a:t>
            </a:r>
            <a:r>
              <a:rPr lang="nl-NL" sz="1600" noProof="1">
                <a:solidFill>
                  <a:srgbClr val="35526F"/>
                </a:solidFill>
                <a:latin typeface="Barlow" pitchFamily="34" charset="0"/>
              </a:rPr>
              <a:t>: bewust botsende bal onder kniehoogte. </a:t>
            </a:r>
            <a:r>
              <a:rPr lang="nl-NL" sz="1600" i="1" noProof="1">
                <a:solidFill>
                  <a:srgbClr val="35526F"/>
                </a:solidFill>
                <a:latin typeface="Barlow" pitchFamily="34" charset="0"/>
              </a:rPr>
              <a:t>Tip-in</a:t>
            </a:r>
            <a:r>
              <a:rPr lang="nl-NL" sz="1600" noProof="1">
                <a:solidFill>
                  <a:srgbClr val="35526F"/>
                </a:solidFill>
                <a:latin typeface="Barlow" pitchFamily="34" charset="0"/>
              </a:rPr>
              <a:t>: een bal die richting doellijn gaat nog aanraken, kracht bijzetten of richting doen wijzigen.</a:t>
            </a:r>
            <a:r>
              <a:rPr lang="nl-NL" sz="1200" i="1" noProof="1">
                <a:solidFill>
                  <a:srgbClr val="8C9BAB"/>
                </a:solidFill>
                <a:latin typeface="Barlow" pitchFamily="34" charset="0"/>
              </a:rPr>
              <a:t>  (s16, 22–26)</a:t>
            </a:r>
          </a:p>
        </p:txBody>
      </p:sp>
    </p:spTree>
    <p:extLst>
      <p:ext uri="{BB962C8B-B14F-4D97-AF65-F5344CB8AC3E}">
        <p14:creationId xmlns:p14="http://schemas.microsoft.com/office/powerpoint/2010/main" val="124027532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Woordenlijst 3/4</a:t>
            </a:r>
            <a:endParaRPr lang="nl-NL" sz="1800" noProof="1"/>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Verdedigen</a:t>
            </a:r>
            <a:endParaRPr lang="nl-NL" sz="6300" noProof="1"/>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08000"/>
              </a:lnSpc>
              <a:spcAft>
                <a:spcPts val="1200"/>
              </a:spcAft>
              <a:buNone/>
            </a:pPr>
            <a:r>
              <a:rPr lang="nl-NL" sz="1600" b="1" noProof="1">
                <a:solidFill>
                  <a:srgbClr val="06478D"/>
                </a:solidFill>
                <a:latin typeface="Barlow" pitchFamily="34" charset="0"/>
              </a:rPr>
              <a:t>Transfer</a:t>
            </a:r>
            <a:r>
              <a:rPr lang="nl-NL" sz="1600" noProof="1">
                <a:solidFill>
                  <a:srgbClr val="35526F"/>
                </a:solidFill>
                <a:latin typeface="Barlow" pitchFamily="34" charset="0"/>
              </a:rPr>
              <a:t>  Het verleggen van de bal van de ene kant van het veld naar de andere.</a:t>
            </a:r>
            <a:r>
              <a:rPr lang="nl-NL" sz="1200" i="1" noProof="1">
                <a:solidFill>
                  <a:srgbClr val="8C9BAB"/>
                </a:solidFill>
                <a:latin typeface="Barlow" pitchFamily="34" charset="0"/>
              </a:rPr>
              <a:t>  (s30, 40, 53)</a:t>
            </a:r>
          </a:p>
          <a:p>
            <a:pPr marL="0" indent="0" algn="l">
              <a:lnSpc>
                <a:spcPct val="108000"/>
              </a:lnSpc>
              <a:spcAft>
                <a:spcPts val="1200"/>
              </a:spcAft>
              <a:buNone/>
            </a:pPr>
            <a:r>
              <a:rPr lang="nl-NL" sz="1600" b="1" noProof="1">
                <a:solidFill>
                  <a:srgbClr val="06478D"/>
                </a:solidFill>
                <a:latin typeface="Barlow" pitchFamily="34" charset="0"/>
              </a:rPr>
              <a:t>Trigger</a:t>
            </a:r>
            <a:r>
              <a:rPr lang="nl-NL" sz="1600" noProof="1">
                <a:solidFill>
                  <a:srgbClr val="35526F"/>
                </a:solidFill>
                <a:latin typeface="Barlow" pitchFamily="34" charset="0"/>
              </a:rPr>
              <a:t>  Het afgesproken signaal waarop de press vertrekt: een bepaalde pass of een slechte aanname. Iedereen start op datzelfde moment.</a:t>
            </a:r>
            <a:r>
              <a:rPr lang="nl-NL" sz="1200" i="1" noProof="1">
                <a:solidFill>
                  <a:srgbClr val="8C9BAB"/>
                </a:solidFill>
                <a:latin typeface="Barlow" pitchFamily="34" charset="0"/>
              </a:rPr>
              <a:t>  (s40)</a:t>
            </a:r>
          </a:p>
          <a:p>
            <a:pPr marL="0" indent="0" algn="l">
              <a:lnSpc>
                <a:spcPct val="108000"/>
              </a:lnSpc>
              <a:spcAft>
                <a:spcPts val="1200"/>
              </a:spcAft>
              <a:buNone/>
            </a:pPr>
            <a:r>
              <a:rPr lang="nl-NL" sz="1600" b="1" noProof="1">
                <a:solidFill>
                  <a:srgbClr val="06478D"/>
                </a:solidFill>
                <a:latin typeface="Barlow" pitchFamily="34" charset="0"/>
              </a:rPr>
              <a:t>Tackle zone</a:t>
            </a:r>
            <a:r>
              <a:rPr lang="nl-NL" sz="1600" noProof="1">
                <a:solidFill>
                  <a:srgbClr val="35526F"/>
                </a:solidFill>
                <a:latin typeface="Barlow" pitchFamily="34" charset="0"/>
              </a:rPr>
              <a:t>  Het gebied waar we de bal bewust willen veroveren, meestal aan de buitenkant. Daar zorgen we voor overtal: meer spelers rond de bal dan zij.</a:t>
            </a:r>
            <a:r>
              <a:rPr lang="nl-NL" sz="1200" i="1" noProof="1">
                <a:solidFill>
                  <a:srgbClr val="8C9BAB"/>
                </a:solidFill>
                <a:latin typeface="Barlow" pitchFamily="34" charset="0"/>
              </a:rPr>
              <a:t>  (s29, 37)</a:t>
            </a:r>
          </a:p>
          <a:p>
            <a:pPr marL="0" indent="0" algn="l">
              <a:lnSpc>
                <a:spcPct val="108000"/>
              </a:lnSpc>
              <a:spcAft>
                <a:spcPts val="1200"/>
              </a:spcAft>
              <a:buNone/>
            </a:pPr>
            <a:r>
              <a:rPr lang="nl-NL" sz="1600" b="1" noProof="1">
                <a:solidFill>
                  <a:srgbClr val="06478D"/>
                </a:solidFill>
                <a:latin typeface="Barlow" pitchFamily="34" charset="0"/>
              </a:rPr>
              <a:t>In de schaduw blijven</a:t>
            </a:r>
            <a:r>
              <a:rPr lang="nl-NL" sz="1600" noProof="1">
                <a:solidFill>
                  <a:srgbClr val="35526F"/>
                </a:solidFill>
                <a:latin typeface="Barlow" pitchFamily="34" charset="0"/>
              </a:rPr>
              <a:t>  Zo lopen dat je met je lichaam de paslijn naar je directe tegenstander afdekt, terwijl je zelf mee druk zet.</a:t>
            </a:r>
            <a:r>
              <a:rPr lang="nl-NL" sz="1200" i="1" noProof="1">
                <a:solidFill>
                  <a:srgbClr val="8C9BAB"/>
                </a:solidFill>
                <a:latin typeface="Barlow" pitchFamily="34" charset="0"/>
              </a:rPr>
              <a:t>  (s40)</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08000"/>
              </a:lnSpc>
              <a:spcAft>
                <a:spcPts val="1200"/>
              </a:spcAft>
              <a:buNone/>
            </a:pPr>
            <a:r>
              <a:rPr lang="nl-NL" sz="1600" b="1" noProof="1">
                <a:solidFill>
                  <a:srgbClr val="06478D"/>
                </a:solidFill>
                <a:latin typeface="Barlow" pitchFamily="34" charset="0"/>
              </a:rPr>
              <a:t>Platte driehoek</a:t>
            </a:r>
            <a:r>
              <a:rPr lang="nl-NL" sz="1600" noProof="1">
                <a:solidFill>
                  <a:srgbClr val="35526F"/>
                </a:solidFill>
                <a:latin typeface="Barlow" pitchFamily="34" charset="0"/>
              </a:rPr>
              <a:t>  Driehoek met bal en tegenstander waarbij je vlak staat in plaats van diep. Je ziet beide en kan de pass onderscheppen.</a:t>
            </a:r>
            <a:r>
              <a:rPr lang="nl-NL" sz="1200" i="1" noProof="1">
                <a:solidFill>
                  <a:srgbClr val="8C9BAB"/>
                </a:solidFill>
                <a:latin typeface="Barlow" pitchFamily="34" charset="0"/>
              </a:rPr>
              <a:t>  (s43)</a:t>
            </a:r>
          </a:p>
          <a:p>
            <a:pPr marL="0" indent="0" algn="l">
              <a:lnSpc>
                <a:spcPct val="108000"/>
              </a:lnSpc>
              <a:spcAft>
                <a:spcPts val="1200"/>
              </a:spcAft>
              <a:buNone/>
            </a:pPr>
            <a:r>
              <a:rPr lang="nl-NL" sz="1600" b="1" noProof="1">
                <a:solidFill>
                  <a:srgbClr val="06478D"/>
                </a:solidFill>
                <a:latin typeface="Barlow" pitchFamily="34" charset="0"/>
              </a:rPr>
              <a:t>Delay</a:t>
            </a:r>
            <a:r>
              <a:rPr lang="nl-NL" sz="1600" noProof="1">
                <a:solidFill>
                  <a:srgbClr val="35526F"/>
                </a:solidFill>
                <a:latin typeface="Barlow" pitchFamily="34" charset="0"/>
              </a:rPr>
              <a:t>  Niet meteen tackelen, maar tussen de aanvaller en het doel blijven om tijd te winnen tot er hulp is.</a:t>
            </a:r>
            <a:r>
              <a:rPr lang="nl-NL" sz="1200" i="1" noProof="1">
                <a:solidFill>
                  <a:srgbClr val="8C9BAB"/>
                </a:solidFill>
                <a:latin typeface="Barlow" pitchFamily="34" charset="0"/>
              </a:rPr>
              <a:t>  (s43)</a:t>
            </a:r>
          </a:p>
          <a:p>
            <a:pPr marL="0" indent="0" algn="l">
              <a:lnSpc>
                <a:spcPct val="108000"/>
              </a:lnSpc>
              <a:spcAft>
                <a:spcPts val="1200"/>
              </a:spcAft>
              <a:buNone/>
            </a:pPr>
            <a:r>
              <a:rPr lang="nl-NL" sz="1600" b="1" noProof="1">
                <a:solidFill>
                  <a:srgbClr val="06478D"/>
                </a:solidFill>
                <a:latin typeface="Barlow" pitchFamily="34" charset="0"/>
              </a:rPr>
              <a:t>Offensieve transitie</a:t>
            </a:r>
            <a:r>
              <a:rPr lang="nl-NL" sz="1600" noProof="1">
                <a:solidFill>
                  <a:srgbClr val="35526F"/>
                </a:solidFill>
                <a:latin typeface="Barlow" pitchFamily="34" charset="0"/>
              </a:rPr>
              <a:t> Het ogenblik waarop het balbezit wisselt door herovering bal. De gevaarlijkste seconden van de wedstrijd, daar wordt gecounterd.</a:t>
            </a:r>
            <a:r>
              <a:rPr lang="nl-NL" sz="1200" i="1" noProof="1">
                <a:solidFill>
                  <a:srgbClr val="8C9BAB"/>
                </a:solidFill>
                <a:latin typeface="Barlow" pitchFamily="34" charset="0"/>
              </a:rPr>
              <a:t>  (s43)</a:t>
            </a:r>
          </a:p>
        </p:txBody>
      </p:sp>
    </p:spTree>
    <p:extLst>
      <p:ext uri="{BB962C8B-B14F-4D97-AF65-F5344CB8AC3E}">
        <p14:creationId xmlns:p14="http://schemas.microsoft.com/office/powerpoint/2010/main" val="20029677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Autofit/>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Woordenlijst 4/4</a:t>
            </a:r>
            <a:endParaRPr lang="nl-NL" sz="1800" noProof="1"/>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Autofit/>
          </a:bodyPr>
          <a:lstStyle/>
          <a:p>
            <a:pPr marL="0" indent="0" algn="l">
              <a:lnSpc>
                <a:spcPct val="95000"/>
              </a:lnSpc>
              <a:buNone/>
            </a:pPr>
            <a:r>
              <a:rPr lang="nl-NL" sz="6300" b="1" kern="0" spc="-126" noProof="1">
                <a:solidFill>
                  <a:srgbClr val="06478D"/>
                </a:solidFill>
                <a:latin typeface="Outfit" pitchFamily="34" charset="0"/>
                <a:ea typeface="Outfit" pitchFamily="34" charset="-122"/>
              </a:rPr>
              <a:t>Press, transitie en PC</a:t>
            </a:r>
            <a:endParaRPr lang="nl-NL" sz="6300" noProof="1"/>
          </a:p>
        </p:txBody>
      </p:sp>
      <p:sp>
        <p:nvSpPr>
          <p:cNvPr id="6" name="Text 4">
            <a:extLst>
              <a:ext uri="{FF2B5EF4-FFF2-40B4-BE49-F238E27FC236}">
                <a16:creationId xmlns:a16="http://schemas.microsoft.com/office/drawing/2014/main" id="{D4FFA35F-348B-0552-F53E-5A67CC2E3BE9}"/>
              </a:ext>
            </a:extLst>
          </p:cNvPr>
          <p:cNvSpPr/>
          <p:nvPr/>
        </p:nvSpPr>
        <p:spPr>
          <a:xfrm>
            <a:off x="1238251" y="4750000"/>
            <a:ext cx="7100000" cy="5100000"/>
          </a:xfrm>
          <a:prstGeom prst="rect">
            <a:avLst/>
          </a:prstGeom>
          <a:noFill/>
          <a:ln/>
        </p:spPr>
        <p:txBody>
          <a:bodyPr wrap="square" lIns="25400" tIns="25400" rIns="25400" bIns="25400" rtlCol="0" anchor="t">
            <a:noAutofit/>
          </a:bodyPr>
          <a:lstStyle/>
          <a:p>
            <a:pPr marL="0" indent="0" algn="l">
              <a:lnSpc>
                <a:spcPct val="108000"/>
              </a:lnSpc>
              <a:spcAft>
                <a:spcPts val="1200"/>
              </a:spcAft>
              <a:buNone/>
            </a:pPr>
            <a:r>
              <a:rPr lang="nl-NL" sz="1600" b="1" noProof="1">
                <a:solidFill>
                  <a:srgbClr val="06478D"/>
                </a:solidFill>
                <a:latin typeface="Barlow" pitchFamily="34" charset="0"/>
              </a:rPr>
              <a:t>Defensieve transitie</a:t>
            </a:r>
            <a:r>
              <a:rPr lang="nl-NL" sz="1600" noProof="1">
                <a:solidFill>
                  <a:srgbClr val="35526F"/>
                </a:solidFill>
                <a:latin typeface="Barlow" pitchFamily="34" charset="0"/>
              </a:rPr>
              <a:t>  De omschakeling van aanval naar verdediging, meteen na balverlies. Onze eerste reflex daarbij is counter control.</a:t>
            </a:r>
            <a:r>
              <a:rPr lang="nl-NL" sz="1200" i="1" noProof="1">
                <a:solidFill>
                  <a:srgbClr val="8C9BAB"/>
                </a:solidFill>
                <a:latin typeface="Barlow" pitchFamily="34" charset="0"/>
              </a:rPr>
              <a:t>  (s17)</a:t>
            </a:r>
          </a:p>
          <a:p>
            <a:pPr marL="0" indent="0" algn="l">
              <a:lnSpc>
                <a:spcPct val="108000"/>
              </a:lnSpc>
              <a:spcAft>
                <a:spcPts val="1200"/>
              </a:spcAft>
              <a:buNone/>
            </a:pPr>
            <a:r>
              <a:rPr lang="nl-NL" sz="1600" b="1" noProof="1">
                <a:solidFill>
                  <a:srgbClr val="06478D"/>
                </a:solidFill>
                <a:latin typeface="Barlow" pitchFamily="34" charset="0"/>
              </a:rPr>
              <a:t>Pockets</a:t>
            </a:r>
            <a:r>
              <a:rPr lang="nl-NL" sz="1600" noProof="1">
                <a:solidFill>
                  <a:srgbClr val="35526F"/>
                </a:solidFill>
                <a:latin typeface="Barlow" pitchFamily="34" charset="0"/>
              </a:rPr>
              <a:t>  Ruimtes die we bewust openlaten zodat de tegenstander er in speelt — om er dan met meerdere spelers druk te zetten.</a:t>
            </a:r>
            <a:r>
              <a:rPr lang="nl-NL" sz="1200" i="1" noProof="1">
                <a:solidFill>
                  <a:srgbClr val="8C9BAB"/>
                </a:solidFill>
                <a:latin typeface="Barlow" pitchFamily="34" charset="0"/>
              </a:rPr>
              <a:t>  (s52)</a:t>
            </a:r>
          </a:p>
          <a:p>
            <a:pPr marL="0" indent="0" algn="l">
              <a:lnSpc>
                <a:spcPct val="108000"/>
              </a:lnSpc>
              <a:spcAft>
                <a:spcPts val="1200"/>
              </a:spcAft>
              <a:buNone/>
            </a:pPr>
            <a:r>
              <a:rPr lang="nl-NL" sz="1600" b="1" noProof="1">
                <a:solidFill>
                  <a:srgbClr val="06478D"/>
                </a:solidFill>
                <a:latin typeface="Barlow" pitchFamily="34" charset="0"/>
              </a:rPr>
              <a:t>Box press</a:t>
            </a:r>
            <a:r>
              <a:rPr lang="nl-NL" sz="1600" noProof="1">
                <a:solidFill>
                  <a:srgbClr val="35526F"/>
                </a:solidFill>
                <a:latin typeface="Barlow" pitchFamily="34" charset="0"/>
              </a:rPr>
              <a:t>  Brede pressvorm waarbij we de bal net naar binnen lokken en centraal veroveren, in plaats van naar buiten te duwen.</a:t>
            </a:r>
            <a:r>
              <a:rPr lang="nl-NL" sz="1200" i="1" noProof="1">
                <a:solidFill>
                  <a:srgbClr val="8C9BAB"/>
                </a:solidFill>
                <a:latin typeface="Barlow" pitchFamily="34" charset="0"/>
              </a:rPr>
              <a:t>  (s52)</a:t>
            </a:r>
          </a:p>
        </p:txBody>
      </p:sp>
      <p:sp>
        <p:nvSpPr>
          <p:cNvPr id="7" name="Text 5">
            <a:extLst>
              <a:ext uri="{FF2B5EF4-FFF2-40B4-BE49-F238E27FC236}">
                <a16:creationId xmlns:a16="http://schemas.microsoft.com/office/drawing/2014/main" id="{3BCCB57F-4EB2-3942-DE01-82DDEC61CDA9}"/>
              </a:ext>
            </a:extLst>
          </p:cNvPr>
          <p:cNvSpPr/>
          <p:nvPr/>
        </p:nvSpPr>
        <p:spPr>
          <a:xfrm>
            <a:off x="9042400" y="4750000"/>
            <a:ext cx="7100000" cy="5100000"/>
          </a:xfrm>
          <a:prstGeom prst="rect">
            <a:avLst/>
          </a:prstGeom>
          <a:noFill/>
          <a:ln/>
        </p:spPr>
        <p:txBody>
          <a:bodyPr wrap="square" lIns="25400" tIns="25400" rIns="25400" bIns="25400" rtlCol="0" anchor="t">
            <a:noAutofit/>
          </a:bodyPr>
          <a:lstStyle/>
          <a:p>
            <a:pPr marL="0" indent="0" algn="l">
              <a:lnSpc>
                <a:spcPct val="108000"/>
              </a:lnSpc>
              <a:spcAft>
                <a:spcPts val="1200"/>
              </a:spcAft>
              <a:buNone/>
            </a:pPr>
            <a:r>
              <a:rPr lang="nl-NL" sz="1600" b="1" noProof="1">
                <a:solidFill>
                  <a:srgbClr val="06478D"/>
                </a:solidFill>
                <a:latin typeface="Barlow" pitchFamily="34" charset="0"/>
              </a:rPr>
              <a:t>Geschrankt</a:t>
            </a:r>
            <a:r>
              <a:rPr lang="nl-NL" sz="1600" noProof="1">
                <a:solidFill>
                  <a:srgbClr val="35526F"/>
                </a:solidFill>
                <a:latin typeface="Barlow" pitchFamily="34" charset="0"/>
              </a:rPr>
              <a:t>  Niet netjes naast elkaar, maar licht verspringend opgesteld, zodat er meer paslijnen tegelijk dicht liggen.</a:t>
            </a:r>
            <a:r>
              <a:rPr lang="nl-NL" sz="1200" i="1" noProof="1">
                <a:solidFill>
                  <a:srgbClr val="8C9BAB"/>
                </a:solidFill>
                <a:latin typeface="Barlow" pitchFamily="34" charset="0"/>
              </a:rPr>
              <a:t>  (s30</a:t>
            </a:r>
          </a:p>
          <a:p>
            <a:pPr marL="0" indent="0" algn="l">
              <a:lnSpc>
                <a:spcPct val="108000"/>
              </a:lnSpc>
              <a:spcAft>
                <a:spcPts val="1200"/>
              </a:spcAft>
              <a:buNone/>
            </a:pPr>
            <a:r>
              <a:rPr lang="nl-NL" sz="1600" b="1" noProof="1">
                <a:solidFill>
                  <a:srgbClr val="06478D"/>
                </a:solidFill>
                <a:latin typeface="Barlow" pitchFamily="34" charset="0"/>
              </a:rPr>
              <a:t>Lijnstopper</a:t>
            </a:r>
            <a:r>
              <a:rPr lang="nl-NL" sz="1600" noProof="1">
                <a:solidFill>
                  <a:srgbClr val="35526F"/>
                </a:solidFill>
                <a:latin typeface="Barlow" pitchFamily="34" charset="0"/>
              </a:rPr>
              <a:t>  De verdediger die bij een strafcorner niet uitloopt maar de doellijn dekt zolang er rechtstreeks op doel geschoten kan worden.</a:t>
            </a:r>
            <a:r>
              <a:rPr lang="nl-NL" sz="1200" i="1" noProof="1">
                <a:solidFill>
                  <a:srgbClr val="8C9BAB"/>
                </a:solidFill>
                <a:latin typeface="Barlow" pitchFamily="34" charset="0"/>
              </a:rPr>
              <a:t>  (s23, 46)</a:t>
            </a:r>
          </a:p>
          <a:p>
            <a:pPr marL="0" indent="0" algn="l">
              <a:lnSpc>
                <a:spcPct val="108000"/>
              </a:lnSpc>
              <a:spcAft>
                <a:spcPts val="1200"/>
              </a:spcAft>
              <a:buNone/>
            </a:pPr>
            <a:r>
              <a:rPr lang="nl-NL" sz="1600" b="1" noProof="1">
                <a:solidFill>
                  <a:srgbClr val="06478D"/>
                </a:solidFill>
                <a:latin typeface="Barlow" pitchFamily="34" charset="0"/>
              </a:rPr>
              <a:t>Handschoen-kant / stick-kant</a:t>
            </a:r>
            <a:r>
              <a:rPr lang="nl-NL" sz="1600" noProof="1">
                <a:solidFill>
                  <a:srgbClr val="35526F"/>
                </a:solidFill>
                <a:latin typeface="Barlow" pitchFamily="34" charset="0"/>
              </a:rPr>
              <a:t>  De kant van de keeper waar zijn handschoen zit (links) of zijn stick (rechts). Bepaalt waar we onze uitlopers laten starten.</a:t>
            </a:r>
            <a:r>
              <a:rPr lang="nl-NL" sz="1200" i="1" noProof="1">
                <a:solidFill>
                  <a:srgbClr val="8C9BAB"/>
                </a:solidFill>
                <a:latin typeface="Barlow" pitchFamily="34" charset="0"/>
              </a:rPr>
              <a:t>  (s46, 47, 55)</a:t>
            </a:r>
          </a:p>
        </p:txBody>
      </p:sp>
    </p:spTree>
    <p:extLst>
      <p:ext uri="{BB962C8B-B14F-4D97-AF65-F5344CB8AC3E}">
        <p14:creationId xmlns:p14="http://schemas.microsoft.com/office/powerpoint/2010/main" val="42248730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bg>
      <p:bgPr>
        <a:solidFill>
          <a:srgbClr val="06478D"/>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alphaModFix amt="8000"/>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3" name="Shape 0"/>
          <p:cNvSpPr/>
          <p:nvPr/>
        </p:nvSpPr>
        <p:spPr>
          <a:xfrm>
            <a:off x="0" y="0"/>
            <a:ext cx="133350" cy="5143500"/>
          </a:xfrm>
          <a:prstGeom prst="rect">
            <a:avLst/>
          </a:prstGeom>
          <a:solidFill>
            <a:srgbClr val="B62C17"/>
          </a:solidFill>
          <a:ln/>
        </p:spPr>
        <p:txBody>
          <a:bodyPr/>
          <a:lstStyle/>
          <a:p>
            <a:endParaRPr lang="nl-NL" noProof="1"/>
          </a:p>
        </p:txBody>
      </p:sp>
      <p:sp>
        <p:nvSpPr>
          <p:cNvPr id="4" name="Shape 1"/>
          <p:cNvSpPr/>
          <p:nvPr/>
        </p:nvSpPr>
        <p:spPr>
          <a:xfrm>
            <a:off x="0" y="5143500"/>
            <a:ext cx="133350" cy="5143500"/>
          </a:xfrm>
          <a:prstGeom prst="rect">
            <a:avLst/>
          </a:prstGeom>
          <a:solidFill>
            <a:srgbClr val="BD9D64"/>
          </a:solidFill>
          <a:ln/>
        </p:spPr>
        <p:txBody>
          <a:bodyPr/>
          <a:lstStyle/>
          <a:p>
            <a:endParaRPr lang="nl-NL" noProof="1"/>
          </a:p>
        </p:txBody>
      </p:sp>
      <p:sp>
        <p:nvSpPr>
          <p:cNvPr id="5" name="Text 2"/>
          <p:cNvSpPr/>
          <p:nvPr/>
        </p:nvSpPr>
        <p:spPr>
          <a:xfrm>
            <a:off x="1238250" y="4000500"/>
            <a:ext cx="3668271" cy="2324100"/>
          </a:xfrm>
          <a:prstGeom prst="rect">
            <a:avLst/>
          </a:prstGeom>
          <a:noFill/>
          <a:ln/>
        </p:spPr>
        <p:txBody>
          <a:bodyPr wrap="square" lIns="25400" tIns="25400" rIns="25400" bIns="25400" rtlCol="0" anchor="t">
            <a:normAutofit fontScale="92500" lnSpcReduction="20000"/>
          </a:bodyPr>
          <a:lstStyle/>
          <a:p>
            <a:pPr marL="0" indent="0" algn="l">
              <a:lnSpc>
                <a:spcPct val="80000"/>
              </a:lnSpc>
              <a:buNone/>
            </a:pPr>
            <a:r>
              <a:rPr lang="nl-NL" sz="22500" b="1" kern="0" spc="-900" noProof="1">
                <a:solidFill>
                  <a:srgbClr val="BD9D64">
                    <a:alpha val="32000"/>
                  </a:srgbClr>
                </a:solidFill>
                <a:latin typeface="Outfit" pitchFamily="34" charset="0"/>
                <a:ea typeface="Outfit" pitchFamily="34" charset="-122"/>
                <a:cs typeface="Outfit" pitchFamily="34" charset="-120"/>
              </a:rPr>
              <a:t>01</a:t>
            </a:r>
            <a:endParaRPr lang="nl-NL" sz="22500" noProof="1"/>
          </a:p>
        </p:txBody>
      </p:sp>
      <p:sp>
        <p:nvSpPr>
          <p:cNvPr id="6" name="Text 3"/>
          <p:cNvSpPr/>
          <p:nvPr/>
        </p:nvSpPr>
        <p:spPr>
          <a:xfrm>
            <a:off x="5144542" y="3775770"/>
            <a:ext cx="7750894" cy="342900"/>
          </a:xfrm>
          <a:prstGeom prst="rect">
            <a:avLst/>
          </a:prstGeom>
          <a:noFill/>
          <a:ln/>
        </p:spPr>
        <p:txBody>
          <a:bodyPr wrap="square" lIns="25400" tIns="25400" rIns="25400" bIns="25400" rtlCol="0" anchor="t">
            <a:normAutofit/>
          </a:bodyPr>
          <a:lstStyle/>
          <a:p>
            <a:pPr marL="0" indent="0" algn="l">
              <a:buNone/>
            </a:pPr>
            <a:r>
              <a:rPr lang="nl-NL" sz="1875" b="1" kern="0" spc="450" noProof="1">
                <a:solidFill>
                  <a:srgbClr val="BD9D64"/>
                </a:solidFill>
                <a:latin typeface="Outfit" pitchFamily="34" charset="0"/>
                <a:ea typeface="Outfit" pitchFamily="34" charset="-122"/>
                <a:cs typeface="Outfit" pitchFamily="34" charset="-120"/>
              </a:rPr>
              <a:t>AANVAL EN AANVALLENDE TRANSITIE</a:t>
            </a:r>
            <a:endParaRPr lang="nl-NL" sz="1875" noProof="1"/>
          </a:p>
        </p:txBody>
      </p:sp>
      <p:sp>
        <p:nvSpPr>
          <p:cNvPr id="7" name="Text 4"/>
          <p:cNvSpPr/>
          <p:nvPr/>
        </p:nvSpPr>
        <p:spPr>
          <a:xfrm>
            <a:off x="5144542" y="4309170"/>
            <a:ext cx="8656518" cy="1821061"/>
          </a:xfrm>
          <a:prstGeom prst="rect">
            <a:avLst/>
          </a:prstGeom>
          <a:noFill/>
          <a:ln/>
        </p:spPr>
        <p:txBody>
          <a:bodyPr wrap="square" lIns="25400" tIns="25400" rIns="25400" bIns="25400" rtlCol="0" anchor="t">
            <a:normAutofit/>
          </a:bodyPr>
          <a:lstStyle/>
          <a:p>
            <a:pPr marL="0" indent="0" algn="l">
              <a:lnSpc>
                <a:spcPct val="90000"/>
              </a:lnSpc>
              <a:buNone/>
            </a:pPr>
            <a:r>
              <a:rPr lang="nl-NL" sz="7800" b="1" kern="0" spc="-156" noProof="1">
                <a:solidFill>
                  <a:srgbClr val="FCFCFC"/>
                </a:solidFill>
                <a:latin typeface="Outfit" pitchFamily="34" charset="0"/>
                <a:ea typeface="Outfit" pitchFamily="34" charset="-122"/>
                <a:cs typeface="Outfit" pitchFamily="34" charset="-120"/>
              </a:rPr>
              <a:t>BALBEZIT - AANVAL</a:t>
            </a:r>
            <a:endParaRPr lang="nl-NL" sz="7800" noProof="1"/>
          </a:p>
        </p:txBody>
      </p:sp>
      <p:sp>
        <p:nvSpPr>
          <p:cNvPr id="8" name="Shape 5"/>
          <p:cNvSpPr/>
          <p:nvPr/>
        </p:nvSpPr>
        <p:spPr>
          <a:xfrm>
            <a:off x="5144542" y="6415980"/>
            <a:ext cx="1524000" cy="95250"/>
          </a:xfrm>
          <a:prstGeom prst="rect">
            <a:avLst/>
          </a:prstGeom>
          <a:solidFill>
            <a:srgbClr val="B62C17"/>
          </a:solidFill>
          <a:ln/>
        </p:spPr>
        <p:txBody>
          <a:bodyPr/>
          <a:lstStyle/>
          <a:p>
            <a:endParaRPr lang="nl-NL" noProof="1"/>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586AF4-DD51-1A7A-8895-BFC45A46AAAE}"/>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88B36FD9-A2FB-C6B3-B482-265F5B131D68}"/>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05AB1942-822A-75E7-D569-ADA62A2348FC}"/>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1184D8C2-BB05-B425-DA7F-DAE6E9ADDD32}"/>
              </a:ext>
            </a:extLst>
          </p:cNvPr>
          <p:cNvSpPr/>
          <p:nvPr/>
        </p:nvSpPr>
        <p:spPr>
          <a:xfrm>
            <a:off x="9130427" y="935717"/>
            <a:ext cx="8750841" cy="323850"/>
          </a:xfrm>
          <a:prstGeom prst="rect">
            <a:avLst/>
          </a:prstGeom>
          <a:noFill/>
          <a:ln/>
        </p:spPr>
        <p:txBody>
          <a:bodyPr wrap="square" lIns="25400" tIns="25400" rIns="25400" bIns="25400" rtlCol="0" anchor="t">
            <a:normAutofit lnSpcReduction="10000"/>
          </a:bodyPr>
          <a:lstStyle/>
          <a:p>
            <a:pPr marL="0" indent="0" algn="l">
              <a:buNone/>
            </a:pPr>
            <a:r>
              <a:rPr lang="en-BE" sz="1800" b="1" kern="0" spc="360" noProof="1">
                <a:solidFill>
                  <a:srgbClr val="B62C17"/>
                </a:solidFill>
                <a:latin typeface="Outfit" pitchFamily="34" charset="0"/>
                <a:ea typeface="Outfit" pitchFamily="34" charset="-122"/>
                <a:cs typeface="Outfit" pitchFamily="34" charset="-120"/>
              </a:rPr>
              <a:t>Balbezit - basis</a:t>
            </a:r>
            <a:r>
              <a:rPr lang="en-BE" b="1" kern="0" spc="360" noProof="1">
                <a:solidFill>
                  <a:srgbClr val="B62C17"/>
                </a:solidFill>
                <a:latin typeface="Outfit" pitchFamily="34" charset="0"/>
                <a:ea typeface="Outfit" pitchFamily="34" charset="-122"/>
                <a:cs typeface="Outfit" pitchFamily="34" charset="-120"/>
              </a:rPr>
              <a:t>vorm</a:t>
            </a:r>
            <a:endParaRPr lang="nl-NL" sz="1800" noProof="1"/>
          </a:p>
        </p:txBody>
      </p:sp>
      <p:sp>
        <p:nvSpPr>
          <p:cNvPr id="6" name="Text 3">
            <a:extLst>
              <a:ext uri="{FF2B5EF4-FFF2-40B4-BE49-F238E27FC236}">
                <a16:creationId xmlns:a16="http://schemas.microsoft.com/office/drawing/2014/main" id="{55DB7DCB-304F-D377-65CC-13D3311A6F07}"/>
              </a:ext>
            </a:extLst>
          </p:cNvPr>
          <p:cNvSpPr/>
          <p:nvPr/>
        </p:nvSpPr>
        <p:spPr>
          <a:xfrm>
            <a:off x="9130427" y="1431017"/>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Basisformatie 433</a:t>
            </a:r>
            <a:endParaRPr lang="nl-NL" sz="5400" noProof="1"/>
          </a:p>
        </p:txBody>
      </p:sp>
      <p:sp>
        <p:nvSpPr>
          <p:cNvPr id="7" name="Text 4">
            <a:extLst>
              <a:ext uri="{FF2B5EF4-FFF2-40B4-BE49-F238E27FC236}">
                <a16:creationId xmlns:a16="http://schemas.microsoft.com/office/drawing/2014/main" id="{DA115D91-408F-58CC-AF51-7F02E7A7DDCF}"/>
              </a:ext>
            </a:extLst>
          </p:cNvPr>
          <p:cNvSpPr/>
          <p:nvPr/>
        </p:nvSpPr>
        <p:spPr>
          <a:xfrm>
            <a:off x="9130427" y="3019607"/>
            <a:ext cx="6278880" cy="6159562"/>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solidFill>
                  <a:srgbClr val="35526F"/>
                </a:solidFill>
                <a:latin typeface="Barlow" pitchFamily="34" charset="0"/>
              </a:rPr>
              <a:t>Onze basisvorm is een 433 met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4 verdedigers: </a:t>
            </a:r>
            <a:r>
              <a:rPr lang="nl-NL" sz="1875" noProof="1">
                <a:solidFill>
                  <a:srgbClr val="35526F"/>
                </a:solidFill>
                <a:latin typeface="Barlow" pitchFamily="34" charset="0"/>
              </a:rPr>
              <a:t>in ruitvorm, waarvan 1 libero die in niet balbezit de hotline neemt en druk zet, en in balbezit mee de aanval versterkt op middenveld </a:t>
            </a:r>
            <a:r>
              <a:rPr lang="nl-NL" sz="1400" noProof="1">
                <a:solidFill>
                  <a:srgbClr val="35526F"/>
                </a:solidFill>
                <a:latin typeface="Barlow" pitchFamily="34" charset="0"/>
              </a:rPr>
              <a:t>(</a:t>
            </a:r>
            <a:r>
              <a:rPr lang="nl-NL" sz="1400" i="1" noProof="1">
                <a:solidFill>
                  <a:srgbClr val="35526F"/>
                </a:solidFill>
                <a:latin typeface="Barlow" pitchFamily="34" charset="0"/>
              </a:rPr>
              <a:t>linker-verdediger</a:t>
            </a:r>
            <a:r>
              <a:rPr lang="nl-NL" sz="1400" noProof="1">
                <a:solidFill>
                  <a:srgbClr val="35526F"/>
                </a:solidFill>
                <a:latin typeface="Barlow" pitchFamily="34" charset="0"/>
              </a:rPr>
              <a:t>, </a:t>
            </a:r>
            <a:r>
              <a:rPr lang="nl-NL" sz="1400" i="1" noProof="1">
                <a:solidFill>
                  <a:srgbClr val="35526F"/>
                </a:solidFill>
                <a:latin typeface="Barlow" pitchFamily="34" charset="0"/>
              </a:rPr>
              <a:t>rechter-verdediger</a:t>
            </a:r>
            <a:r>
              <a:rPr lang="nl-NL" sz="1400" noProof="1">
                <a:solidFill>
                  <a:srgbClr val="35526F"/>
                </a:solidFill>
                <a:latin typeface="Barlow" pitchFamily="34" charset="0"/>
              </a:rPr>
              <a:t>, </a:t>
            </a:r>
            <a:r>
              <a:rPr lang="nl-NL" sz="1400" i="1" noProof="1">
                <a:solidFill>
                  <a:srgbClr val="35526F"/>
                </a:solidFill>
                <a:latin typeface="Barlow" pitchFamily="34" charset="0"/>
              </a:rPr>
              <a:t>laatste man </a:t>
            </a:r>
            <a:r>
              <a:rPr lang="nl-NL" sz="1400" noProof="1">
                <a:solidFill>
                  <a:srgbClr val="35526F"/>
                </a:solidFill>
                <a:latin typeface="Barlow" pitchFamily="34" charset="0"/>
              </a:rPr>
              <a:t>en </a:t>
            </a:r>
            <a:r>
              <a:rPr lang="nl-NL" sz="1400" i="1" noProof="1">
                <a:solidFill>
                  <a:srgbClr val="35526F"/>
                </a:solidFill>
                <a:latin typeface="Barlow" pitchFamily="34" charset="0"/>
              </a:rPr>
              <a:t>libero</a:t>
            </a:r>
            <a:r>
              <a:rPr lang="nl-NL" sz="1400" noProof="1">
                <a:solidFill>
                  <a:srgbClr val="35526F"/>
                </a:solidFill>
                <a:latin typeface="Barlow" pitchFamily="34" charset="0"/>
              </a:rPr>
              <a:t>/</a:t>
            </a:r>
            <a:r>
              <a:rPr lang="nl-NL" sz="1400" i="1" noProof="1">
                <a:solidFill>
                  <a:srgbClr val="35526F"/>
                </a:solidFill>
                <a:latin typeface="Barlow" pitchFamily="34" charset="0"/>
              </a:rPr>
              <a:t>vrije man</a:t>
            </a:r>
            <a:r>
              <a:rPr lang="nl-NL" sz="1400" noProof="1">
                <a:solidFill>
                  <a:srgbClr val="35526F"/>
                </a:solidFill>
                <a:latin typeface="Barlow" pitchFamily="34" charset="0"/>
              </a:rPr>
              <a: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3 middenvelders </a:t>
            </a:r>
            <a:r>
              <a:rPr lang="nl-NL" sz="1400" noProof="1">
                <a:solidFill>
                  <a:srgbClr val="35526F"/>
                </a:solidFill>
                <a:latin typeface="Barlow" pitchFamily="34" charset="0"/>
              </a:rPr>
              <a:t>(</a:t>
            </a:r>
            <a:r>
              <a:rPr lang="nl-NL" sz="1400" i="1" noProof="1">
                <a:solidFill>
                  <a:srgbClr val="35526F"/>
                </a:solidFill>
                <a:latin typeface="Barlow" pitchFamily="34" charset="0"/>
              </a:rPr>
              <a:t>links-mid</a:t>
            </a:r>
            <a:r>
              <a:rPr lang="nl-NL" sz="1400" noProof="1">
                <a:solidFill>
                  <a:srgbClr val="35526F"/>
                </a:solidFill>
                <a:latin typeface="Barlow" pitchFamily="34" charset="0"/>
              </a:rPr>
              <a:t>, </a:t>
            </a:r>
            <a:r>
              <a:rPr lang="nl-NL" sz="1400" i="1" noProof="1">
                <a:solidFill>
                  <a:srgbClr val="35526F"/>
                </a:solidFill>
                <a:latin typeface="Barlow" pitchFamily="34" charset="0"/>
              </a:rPr>
              <a:t>mid-mid</a:t>
            </a:r>
            <a:r>
              <a:rPr lang="nl-NL" sz="1400" noProof="1">
                <a:solidFill>
                  <a:srgbClr val="35526F"/>
                </a:solidFill>
                <a:latin typeface="Barlow" pitchFamily="34" charset="0"/>
              </a:rPr>
              <a:t> en </a:t>
            </a:r>
            <a:r>
              <a:rPr lang="nl-NL" sz="1400" i="1" noProof="1">
                <a:solidFill>
                  <a:srgbClr val="35526F"/>
                </a:solidFill>
                <a:latin typeface="Barlow" pitchFamily="34" charset="0"/>
              </a:rPr>
              <a:t>rechts-mid</a:t>
            </a:r>
            <a:r>
              <a:rPr lang="nl-NL" sz="1400" noProof="1">
                <a:solidFill>
                  <a:srgbClr val="35526F"/>
                </a:solidFill>
                <a:latin typeface="Barlow" pitchFamily="34" charset="0"/>
              </a:rPr>
              <a: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3 aanvallers </a:t>
            </a:r>
            <a:r>
              <a:rPr lang="nl-NL" sz="1400" noProof="1">
                <a:solidFill>
                  <a:srgbClr val="35526F"/>
                </a:solidFill>
                <a:latin typeface="Barlow" pitchFamily="34" charset="0"/>
              </a:rPr>
              <a:t>(</a:t>
            </a:r>
            <a:r>
              <a:rPr lang="nl-NL" sz="1400" i="1" noProof="1">
                <a:solidFill>
                  <a:srgbClr val="35526F"/>
                </a:solidFill>
                <a:latin typeface="Barlow" pitchFamily="34" charset="0"/>
              </a:rPr>
              <a:t>linker-aanvaller</a:t>
            </a:r>
            <a:r>
              <a:rPr lang="nl-NL" sz="1400" noProof="1">
                <a:solidFill>
                  <a:srgbClr val="35526F"/>
                </a:solidFill>
                <a:latin typeface="Barlow" pitchFamily="34" charset="0"/>
              </a:rPr>
              <a:t>, </a:t>
            </a:r>
            <a:r>
              <a:rPr lang="nl-NL" sz="1400" i="1" noProof="1">
                <a:solidFill>
                  <a:srgbClr val="35526F"/>
                </a:solidFill>
                <a:latin typeface="Barlow" pitchFamily="34" charset="0"/>
              </a:rPr>
              <a:t>spits</a:t>
            </a:r>
            <a:r>
              <a:rPr lang="nl-NL" sz="1400" noProof="1">
                <a:solidFill>
                  <a:srgbClr val="35526F"/>
                </a:solidFill>
                <a:latin typeface="Barlow" pitchFamily="34" charset="0"/>
              </a:rPr>
              <a:t> en </a:t>
            </a:r>
            <a:r>
              <a:rPr lang="nl-NL" sz="1400" i="1" noProof="1">
                <a:solidFill>
                  <a:srgbClr val="35526F"/>
                </a:solidFill>
                <a:latin typeface="Barlow" pitchFamily="34" charset="0"/>
              </a:rPr>
              <a:t>rechter-aanvaller</a:t>
            </a:r>
            <a:r>
              <a:rPr lang="nl-NL" sz="1400" noProof="1">
                <a:solidFill>
                  <a:srgbClr val="35526F"/>
                </a:solidFill>
                <a:latin typeface="Barlow" pitchFamily="34" charset="0"/>
              </a:rPr>
              <a:t>)</a:t>
            </a:r>
            <a:endParaRPr lang="nl-NL" sz="1875" noProof="1">
              <a:solidFill>
                <a:srgbClr val="35526F"/>
              </a:solidFill>
              <a:latin typeface="Barlow" pitchFamily="34" charset="0"/>
            </a:endParaRP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Deze formatie zal in niet-balbezit steeds </a:t>
            </a:r>
            <a:r>
              <a:rPr lang="nl-NL" sz="1875" b="1" noProof="1">
                <a:solidFill>
                  <a:srgbClr val="35526F"/>
                </a:solidFill>
                <a:latin typeface="Barlow" pitchFamily="34" charset="0"/>
              </a:rPr>
              <a:t>de pijl-pijl-ruitvorm </a:t>
            </a:r>
            <a:r>
              <a:rPr lang="nl-NL" sz="1875" noProof="1">
                <a:solidFill>
                  <a:srgbClr val="35526F"/>
                </a:solidFill>
                <a:latin typeface="Barlow" pitchFamily="34" charset="0"/>
              </a:rPr>
              <a:t>aannemen (zie press). In aanval is de structuur meer fluide, (zie opbouw).</a:t>
            </a:r>
          </a:p>
          <a:p>
            <a:pPr algn="l">
              <a:lnSpc>
                <a:spcPct val="160000"/>
              </a:lnSpc>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Ze zal echter steeds uit deze 3 linies bestaan.</a:t>
            </a:r>
          </a:p>
          <a:p>
            <a:pPr algn="l">
              <a:lnSpc>
                <a:spcPct val="160000"/>
              </a:lnSpc>
            </a:pPr>
            <a:endParaRPr lang="nl-NL" sz="1875" noProof="1">
              <a:solidFill>
                <a:srgbClr val="35526F"/>
              </a:solidFill>
              <a:latin typeface="Barlow" pitchFamily="34" charset="0"/>
            </a:endParaRPr>
          </a:p>
          <a:p>
            <a:pPr marL="342900" indent="-342900" algn="l">
              <a:lnSpc>
                <a:spcPct val="160000"/>
              </a:lnSpc>
              <a:buFont typeface="Arial" panose="020B0604020202020204" pitchFamily="34" charset="0"/>
              <a:buChar char="•"/>
            </a:pPr>
            <a:endParaRPr lang="nl-NL" sz="1875" noProof="1"/>
          </a:p>
        </p:txBody>
      </p:sp>
      <p:pic>
        <p:nvPicPr>
          <p:cNvPr id="2" name="Schermafbeelding 2023-05-23 om 10.16.24.png">
            <a:extLst>
              <a:ext uri="{FF2B5EF4-FFF2-40B4-BE49-F238E27FC236}">
                <a16:creationId xmlns:a16="http://schemas.microsoft.com/office/drawing/2014/main" id="{DC62794F-72E1-68E2-F655-D5BC8CF67EC5}"/>
              </a:ext>
            </a:extLst>
          </p:cNvPr>
          <p:cNvPicPr>
            <a:picLocks noChangeAspect="1"/>
          </p:cNvPicPr>
          <p:nvPr/>
        </p:nvPicPr>
        <p:blipFill>
          <a:blip r:embed="rId3"/>
          <a:stretch>
            <a:fillRect/>
          </a:stretch>
        </p:blipFill>
        <p:spPr>
          <a:xfrm rot="16200000">
            <a:off x="-656472" y="2918560"/>
            <a:ext cx="8676699" cy="4711013"/>
          </a:xfrm>
          <a:prstGeom prst="rect">
            <a:avLst/>
          </a:prstGeom>
          <a:ln w="12700" cap="flat">
            <a:noFill/>
            <a:miter lim="400000"/>
          </a:ln>
          <a:effectLst/>
        </p:spPr>
      </p:pic>
      <p:sp>
        <p:nvSpPr>
          <p:cNvPr id="12" name="Cirkel">
            <a:extLst>
              <a:ext uri="{FF2B5EF4-FFF2-40B4-BE49-F238E27FC236}">
                <a16:creationId xmlns:a16="http://schemas.microsoft.com/office/drawing/2014/main" id="{418296BC-CDB7-5F9E-C96A-FEBBBBEE376F}"/>
              </a:ext>
            </a:extLst>
          </p:cNvPr>
          <p:cNvSpPr/>
          <p:nvPr/>
        </p:nvSpPr>
        <p:spPr>
          <a:xfrm>
            <a:off x="3593854" y="3332687"/>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4" name="Cirkel">
            <a:extLst>
              <a:ext uri="{FF2B5EF4-FFF2-40B4-BE49-F238E27FC236}">
                <a16:creationId xmlns:a16="http://schemas.microsoft.com/office/drawing/2014/main" id="{6CACD1D1-3657-872D-85AB-39CC9B4263CA}"/>
              </a:ext>
            </a:extLst>
          </p:cNvPr>
          <p:cNvSpPr/>
          <p:nvPr/>
        </p:nvSpPr>
        <p:spPr>
          <a:xfrm>
            <a:off x="2553698" y="3815124"/>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6" name="Cirkel">
            <a:extLst>
              <a:ext uri="{FF2B5EF4-FFF2-40B4-BE49-F238E27FC236}">
                <a16:creationId xmlns:a16="http://schemas.microsoft.com/office/drawing/2014/main" id="{DDA12706-AD15-A569-7040-475A18A774BF}"/>
              </a:ext>
            </a:extLst>
          </p:cNvPr>
          <p:cNvSpPr/>
          <p:nvPr/>
        </p:nvSpPr>
        <p:spPr>
          <a:xfrm>
            <a:off x="4581432" y="3815124"/>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7" name="Cirkel">
            <a:extLst>
              <a:ext uri="{FF2B5EF4-FFF2-40B4-BE49-F238E27FC236}">
                <a16:creationId xmlns:a16="http://schemas.microsoft.com/office/drawing/2014/main" id="{435DEDA5-127F-2687-9A32-7206092F4889}"/>
              </a:ext>
            </a:extLst>
          </p:cNvPr>
          <p:cNvSpPr/>
          <p:nvPr/>
        </p:nvSpPr>
        <p:spPr>
          <a:xfrm>
            <a:off x="3593856" y="4853978"/>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8" name="Cirkel">
            <a:extLst>
              <a:ext uri="{FF2B5EF4-FFF2-40B4-BE49-F238E27FC236}">
                <a16:creationId xmlns:a16="http://schemas.microsoft.com/office/drawing/2014/main" id="{7AE4D663-71D8-967B-662C-FE5D921BDABE}"/>
              </a:ext>
            </a:extLst>
          </p:cNvPr>
          <p:cNvSpPr/>
          <p:nvPr/>
        </p:nvSpPr>
        <p:spPr>
          <a:xfrm>
            <a:off x="3593855" y="8161872"/>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9" name="Cirkel">
            <a:extLst>
              <a:ext uri="{FF2B5EF4-FFF2-40B4-BE49-F238E27FC236}">
                <a16:creationId xmlns:a16="http://schemas.microsoft.com/office/drawing/2014/main" id="{82137D8A-3AFB-971E-FB7B-CF019F5680E8}"/>
              </a:ext>
            </a:extLst>
          </p:cNvPr>
          <p:cNvSpPr/>
          <p:nvPr/>
        </p:nvSpPr>
        <p:spPr>
          <a:xfrm>
            <a:off x="4841443" y="7490370"/>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0" name="Cirkel">
            <a:extLst>
              <a:ext uri="{FF2B5EF4-FFF2-40B4-BE49-F238E27FC236}">
                <a16:creationId xmlns:a16="http://schemas.microsoft.com/office/drawing/2014/main" id="{FFB556B5-9E1A-F5AD-4F7D-208FE6627C63}"/>
              </a:ext>
            </a:extLst>
          </p:cNvPr>
          <p:cNvSpPr/>
          <p:nvPr/>
        </p:nvSpPr>
        <p:spPr>
          <a:xfrm>
            <a:off x="2271335" y="7554171"/>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2" name="Cirkel">
            <a:extLst>
              <a:ext uri="{FF2B5EF4-FFF2-40B4-BE49-F238E27FC236}">
                <a16:creationId xmlns:a16="http://schemas.microsoft.com/office/drawing/2014/main" id="{FA6A7963-2926-9843-001E-E9D9233A3462}"/>
              </a:ext>
            </a:extLst>
          </p:cNvPr>
          <p:cNvSpPr/>
          <p:nvPr/>
        </p:nvSpPr>
        <p:spPr>
          <a:xfrm>
            <a:off x="2553697" y="5575579"/>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D087F529-765D-B606-C168-9AEBF07992F6}"/>
              </a:ext>
            </a:extLst>
          </p:cNvPr>
          <p:cNvSpPr/>
          <p:nvPr/>
        </p:nvSpPr>
        <p:spPr>
          <a:xfrm>
            <a:off x="3593854" y="6685871"/>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6" name="Cirkel">
            <a:extLst>
              <a:ext uri="{FF2B5EF4-FFF2-40B4-BE49-F238E27FC236}">
                <a16:creationId xmlns:a16="http://schemas.microsoft.com/office/drawing/2014/main" id="{79CC9105-DE66-2014-4B04-FE9C39C624E4}"/>
              </a:ext>
            </a:extLst>
          </p:cNvPr>
          <p:cNvSpPr/>
          <p:nvPr/>
        </p:nvSpPr>
        <p:spPr>
          <a:xfrm>
            <a:off x="4647443" y="5641356"/>
            <a:ext cx="216000" cy="216000"/>
          </a:xfrm>
          <a:prstGeom prst="ellipse">
            <a:avLst/>
          </a:prstGeom>
          <a:solidFill>
            <a:schemeClr val="tx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36" name="Straight Connector 35">
            <a:extLst>
              <a:ext uri="{FF2B5EF4-FFF2-40B4-BE49-F238E27FC236}">
                <a16:creationId xmlns:a16="http://schemas.microsoft.com/office/drawing/2014/main" id="{036B331A-E64A-B8BA-21CC-9BC6220FC1F2}"/>
              </a:ext>
            </a:extLst>
          </p:cNvPr>
          <p:cNvCxnSpPr>
            <a:cxnSpLocks/>
            <a:stCxn id="14" idx="6"/>
            <a:endCxn id="12" idx="3"/>
          </p:cNvCxnSpPr>
          <p:nvPr/>
        </p:nvCxnSpPr>
        <p:spPr>
          <a:xfrm flipV="1">
            <a:off x="2769698" y="3517055"/>
            <a:ext cx="855788" cy="406069"/>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a:extLst>
              <a:ext uri="{FF2B5EF4-FFF2-40B4-BE49-F238E27FC236}">
                <a16:creationId xmlns:a16="http://schemas.microsoft.com/office/drawing/2014/main" id="{A25627AF-5AAA-99CC-9652-B00887B60AE2}"/>
              </a:ext>
            </a:extLst>
          </p:cNvPr>
          <p:cNvCxnSpPr>
            <a:cxnSpLocks/>
            <a:stCxn id="12" idx="5"/>
          </p:cNvCxnSpPr>
          <p:nvPr/>
        </p:nvCxnSpPr>
        <p:spPr>
          <a:xfrm>
            <a:off x="3778222" y="3517055"/>
            <a:ext cx="803210" cy="365035"/>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a:extLst>
              <a:ext uri="{FF2B5EF4-FFF2-40B4-BE49-F238E27FC236}">
                <a16:creationId xmlns:a16="http://schemas.microsoft.com/office/drawing/2014/main" id="{C112824E-C8DD-E345-6241-4E8EB6B6BAC3}"/>
              </a:ext>
            </a:extLst>
          </p:cNvPr>
          <p:cNvCxnSpPr>
            <a:cxnSpLocks/>
            <a:stCxn id="17" idx="6"/>
            <a:endCxn id="26" idx="1"/>
          </p:cNvCxnSpPr>
          <p:nvPr/>
        </p:nvCxnSpPr>
        <p:spPr>
          <a:xfrm>
            <a:off x="3809856" y="4961978"/>
            <a:ext cx="869219" cy="71101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Straight Connector 44">
            <a:extLst>
              <a:ext uri="{FF2B5EF4-FFF2-40B4-BE49-F238E27FC236}">
                <a16:creationId xmlns:a16="http://schemas.microsoft.com/office/drawing/2014/main" id="{2C69C7E0-AD61-23EC-8155-874F3CC77B4E}"/>
              </a:ext>
            </a:extLst>
          </p:cNvPr>
          <p:cNvCxnSpPr>
            <a:cxnSpLocks/>
            <a:stCxn id="22" idx="7"/>
            <a:endCxn id="17" idx="2"/>
          </p:cNvCxnSpPr>
          <p:nvPr/>
        </p:nvCxnSpPr>
        <p:spPr>
          <a:xfrm flipV="1">
            <a:off x="2738065" y="4961978"/>
            <a:ext cx="855791" cy="64523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Straight Connector 47">
            <a:extLst>
              <a:ext uri="{FF2B5EF4-FFF2-40B4-BE49-F238E27FC236}">
                <a16:creationId xmlns:a16="http://schemas.microsoft.com/office/drawing/2014/main" id="{F962AD18-31BA-0E02-E0BA-799842FF7091}"/>
              </a:ext>
            </a:extLst>
          </p:cNvPr>
          <p:cNvCxnSpPr>
            <a:cxnSpLocks/>
            <a:stCxn id="20" idx="7"/>
            <a:endCxn id="23" idx="3"/>
          </p:cNvCxnSpPr>
          <p:nvPr/>
        </p:nvCxnSpPr>
        <p:spPr>
          <a:xfrm flipV="1">
            <a:off x="2455703" y="6870239"/>
            <a:ext cx="1169783" cy="71556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EF674413-8976-8CB4-2C0B-83F82AF0225F}"/>
              </a:ext>
            </a:extLst>
          </p:cNvPr>
          <p:cNvCxnSpPr>
            <a:cxnSpLocks/>
            <a:endCxn id="19" idx="1"/>
          </p:cNvCxnSpPr>
          <p:nvPr/>
        </p:nvCxnSpPr>
        <p:spPr>
          <a:xfrm>
            <a:off x="3809856" y="6870239"/>
            <a:ext cx="1063219" cy="65176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71667D90-C130-0739-6997-97A4641417CF}"/>
              </a:ext>
            </a:extLst>
          </p:cNvPr>
          <p:cNvCxnSpPr>
            <a:cxnSpLocks/>
            <a:stCxn id="20" idx="5"/>
            <a:endCxn id="18" idx="2"/>
          </p:cNvCxnSpPr>
          <p:nvPr/>
        </p:nvCxnSpPr>
        <p:spPr>
          <a:xfrm>
            <a:off x="2455703" y="7738539"/>
            <a:ext cx="1138152" cy="53133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7" name="Straight Connector 56">
            <a:extLst>
              <a:ext uri="{FF2B5EF4-FFF2-40B4-BE49-F238E27FC236}">
                <a16:creationId xmlns:a16="http://schemas.microsoft.com/office/drawing/2014/main" id="{0C9B91AC-3A18-1961-1726-DD35FD0F56CA}"/>
              </a:ext>
            </a:extLst>
          </p:cNvPr>
          <p:cNvCxnSpPr>
            <a:cxnSpLocks/>
            <a:stCxn id="18" idx="6"/>
            <a:endCxn id="19" idx="3"/>
          </p:cNvCxnSpPr>
          <p:nvPr/>
        </p:nvCxnSpPr>
        <p:spPr>
          <a:xfrm flipV="1">
            <a:off x="3809855" y="7674738"/>
            <a:ext cx="1063220" cy="59513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8" name="Tekstvak 7">
            <a:extLst>
              <a:ext uri="{FF2B5EF4-FFF2-40B4-BE49-F238E27FC236}">
                <a16:creationId xmlns:a16="http://schemas.microsoft.com/office/drawing/2014/main" id="{2863EFB7-0A34-7572-A513-FFDAFEE570C5}"/>
              </a:ext>
            </a:extLst>
          </p:cNvPr>
          <p:cNvSpPr txBox="1"/>
          <p:nvPr/>
        </p:nvSpPr>
        <p:spPr>
          <a:xfrm>
            <a:off x="4503323" y="4010764"/>
            <a:ext cx="381836" cy="276999"/>
          </a:xfrm>
          <a:prstGeom prst="rect">
            <a:avLst/>
          </a:prstGeom>
          <a:noFill/>
        </p:spPr>
        <p:txBody>
          <a:bodyPr wrap="none" rtlCol="0">
            <a:spAutoFit/>
          </a:bodyPr>
          <a:lstStyle/>
          <a:p>
            <a:r>
              <a:rPr lang="nl-NL" sz="1200" b="1" dirty="0">
                <a:solidFill>
                  <a:schemeClr val="tx2"/>
                </a:solidFill>
              </a:rPr>
              <a:t>RA</a:t>
            </a:r>
            <a:endParaRPr lang="nl-BE" sz="1200" b="1" dirty="0">
              <a:solidFill>
                <a:schemeClr val="tx2"/>
              </a:solidFill>
            </a:endParaRPr>
          </a:p>
        </p:txBody>
      </p:sp>
      <p:sp>
        <p:nvSpPr>
          <p:cNvPr id="10" name="Tekstvak 9">
            <a:extLst>
              <a:ext uri="{FF2B5EF4-FFF2-40B4-BE49-F238E27FC236}">
                <a16:creationId xmlns:a16="http://schemas.microsoft.com/office/drawing/2014/main" id="{64C80DEF-EFE4-76B2-EEC8-AB5936C32753}"/>
              </a:ext>
            </a:extLst>
          </p:cNvPr>
          <p:cNvSpPr txBox="1"/>
          <p:nvPr/>
        </p:nvSpPr>
        <p:spPr>
          <a:xfrm>
            <a:off x="2475588" y="4042159"/>
            <a:ext cx="375424" cy="276999"/>
          </a:xfrm>
          <a:prstGeom prst="rect">
            <a:avLst/>
          </a:prstGeom>
          <a:noFill/>
        </p:spPr>
        <p:txBody>
          <a:bodyPr wrap="none" rtlCol="0">
            <a:spAutoFit/>
          </a:bodyPr>
          <a:lstStyle/>
          <a:p>
            <a:r>
              <a:rPr lang="nl-NL" sz="1200" b="1" dirty="0">
                <a:solidFill>
                  <a:schemeClr val="tx2"/>
                </a:solidFill>
              </a:rPr>
              <a:t>LA</a:t>
            </a:r>
            <a:endParaRPr lang="nl-BE" sz="1200" b="1" dirty="0">
              <a:solidFill>
                <a:schemeClr val="tx2"/>
              </a:solidFill>
            </a:endParaRPr>
          </a:p>
        </p:txBody>
      </p:sp>
      <p:sp>
        <p:nvSpPr>
          <p:cNvPr id="13" name="Tekstvak 12">
            <a:extLst>
              <a:ext uri="{FF2B5EF4-FFF2-40B4-BE49-F238E27FC236}">
                <a16:creationId xmlns:a16="http://schemas.microsoft.com/office/drawing/2014/main" id="{6BCECA25-65A7-92DD-5832-0A0779AE759D}"/>
              </a:ext>
            </a:extLst>
          </p:cNvPr>
          <p:cNvSpPr txBox="1"/>
          <p:nvPr/>
        </p:nvSpPr>
        <p:spPr>
          <a:xfrm>
            <a:off x="3409947" y="3616962"/>
            <a:ext cx="583814" cy="276999"/>
          </a:xfrm>
          <a:prstGeom prst="rect">
            <a:avLst/>
          </a:prstGeom>
          <a:noFill/>
        </p:spPr>
        <p:txBody>
          <a:bodyPr wrap="none" rtlCol="0">
            <a:spAutoFit/>
          </a:bodyPr>
          <a:lstStyle/>
          <a:p>
            <a:r>
              <a:rPr lang="nl-NL" sz="1200" b="1" dirty="0">
                <a:solidFill>
                  <a:schemeClr val="tx2"/>
                </a:solidFill>
              </a:rPr>
              <a:t>SPITS</a:t>
            </a:r>
            <a:endParaRPr lang="nl-BE" sz="1200" b="1" dirty="0">
              <a:solidFill>
                <a:schemeClr val="tx2"/>
              </a:solidFill>
            </a:endParaRPr>
          </a:p>
        </p:txBody>
      </p:sp>
      <p:sp>
        <p:nvSpPr>
          <p:cNvPr id="21" name="Tekstvak 20">
            <a:extLst>
              <a:ext uri="{FF2B5EF4-FFF2-40B4-BE49-F238E27FC236}">
                <a16:creationId xmlns:a16="http://schemas.microsoft.com/office/drawing/2014/main" id="{E6C634D4-6788-48E4-18E6-075CF771CB31}"/>
              </a:ext>
            </a:extLst>
          </p:cNvPr>
          <p:cNvSpPr txBox="1"/>
          <p:nvPr/>
        </p:nvSpPr>
        <p:spPr>
          <a:xfrm>
            <a:off x="2475588" y="5869541"/>
            <a:ext cx="383438" cy="276999"/>
          </a:xfrm>
          <a:prstGeom prst="rect">
            <a:avLst/>
          </a:prstGeom>
          <a:noFill/>
        </p:spPr>
        <p:txBody>
          <a:bodyPr wrap="none" rtlCol="0">
            <a:spAutoFit/>
          </a:bodyPr>
          <a:lstStyle/>
          <a:p>
            <a:r>
              <a:rPr lang="nl-NL" sz="1200" b="1" dirty="0">
                <a:solidFill>
                  <a:schemeClr val="tx2"/>
                </a:solidFill>
              </a:rPr>
              <a:t>LM</a:t>
            </a:r>
            <a:endParaRPr lang="nl-BE" sz="1200" b="1" dirty="0">
              <a:solidFill>
                <a:schemeClr val="tx2"/>
              </a:solidFill>
            </a:endParaRPr>
          </a:p>
        </p:txBody>
      </p:sp>
      <p:sp>
        <p:nvSpPr>
          <p:cNvPr id="25" name="Tekstvak 24">
            <a:extLst>
              <a:ext uri="{FF2B5EF4-FFF2-40B4-BE49-F238E27FC236}">
                <a16:creationId xmlns:a16="http://schemas.microsoft.com/office/drawing/2014/main" id="{9BE2879B-E776-11C5-31D7-0C020330E30E}"/>
              </a:ext>
            </a:extLst>
          </p:cNvPr>
          <p:cNvSpPr txBox="1"/>
          <p:nvPr/>
        </p:nvSpPr>
        <p:spPr>
          <a:xfrm>
            <a:off x="3333003" y="4558235"/>
            <a:ext cx="737702" cy="276999"/>
          </a:xfrm>
          <a:prstGeom prst="rect">
            <a:avLst/>
          </a:prstGeom>
          <a:noFill/>
        </p:spPr>
        <p:txBody>
          <a:bodyPr wrap="none" rtlCol="0">
            <a:spAutoFit/>
          </a:bodyPr>
          <a:lstStyle/>
          <a:p>
            <a:r>
              <a:rPr lang="nl-NL" sz="1200" b="1" dirty="0">
                <a:solidFill>
                  <a:schemeClr val="tx2"/>
                </a:solidFill>
              </a:rPr>
              <a:t>MID-MID</a:t>
            </a:r>
            <a:endParaRPr lang="nl-BE" sz="1200" b="1" dirty="0">
              <a:solidFill>
                <a:schemeClr val="tx2"/>
              </a:solidFill>
            </a:endParaRPr>
          </a:p>
        </p:txBody>
      </p:sp>
      <p:sp>
        <p:nvSpPr>
          <p:cNvPr id="28" name="Tekstvak 27">
            <a:extLst>
              <a:ext uri="{FF2B5EF4-FFF2-40B4-BE49-F238E27FC236}">
                <a16:creationId xmlns:a16="http://schemas.microsoft.com/office/drawing/2014/main" id="{46AC7793-5D7C-32DB-791C-A6CBEE5AA94A}"/>
              </a:ext>
            </a:extLst>
          </p:cNvPr>
          <p:cNvSpPr txBox="1"/>
          <p:nvPr/>
        </p:nvSpPr>
        <p:spPr>
          <a:xfrm>
            <a:off x="4563724" y="5883441"/>
            <a:ext cx="389850" cy="276999"/>
          </a:xfrm>
          <a:prstGeom prst="rect">
            <a:avLst/>
          </a:prstGeom>
          <a:noFill/>
        </p:spPr>
        <p:txBody>
          <a:bodyPr wrap="none" rtlCol="0">
            <a:spAutoFit/>
          </a:bodyPr>
          <a:lstStyle/>
          <a:p>
            <a:r>
              <a:rPr lang="nl-NL" sz="1200" b="1" dirty="0">
                <a:solidFill>
                  <a:schemeClr val="tx2"/>
                </a:solidFill>
              </a:rPr>
              <a:t>RM</a:t>
            </a:r>
            <a:endParaRPr lang="nl-BE" sz="1200" b="1" dirty="0">
              <a:solidFill>
                <a:schemeClr val="tx2"/>
              </a:solidFill>
            </a:endParaRPr>
          </a:p>
        </p:txBody>
      </p:sp>
      <p:sp>
        <p:nvSpPr>
          <p:cNvPr id="30" name="Tekstvak 29">
            <a:extLst>
              <a:ext uri="{FF2B5EF4-FFF2-40B4-BE49-F238E27FC236}">
                <a16:creationId xmlns:a16="http://schemas.microsoft.com/office/drawing/2014/main" id="{D2F5B1AA-337B-AF56-E7CC-35E68465CD86}"/>
              </a:ext>
            </a:extLst>
          </p:cNvPr>
          <p:cNvSpPr txBox="1"/>
          <p:nvPr/>
        </p:nvSpPr>
        <p:spPr>
          <a:xfrm>
            <a:off x="3477334" y="6369066"/>
            <a:ext cx="409086" cy="276999"/>
          </a:xfrm>
          <a:prstGeom prst="rect">
            <a:avLst/>
          </a:prstGeom>
          <a:noFill/>
        </p:spPr>
        <p:txBody>
          <a:bodyPr wrap="none" rtlCol="0">
            <a:spAutoFit/>
          </a:bodyPr>
          <a:lstStyle/>
          <a:p>
            <a:r>
              <a:rPr lang="nl-NL" sz="1200" b="1" dirty="0">
                <a:solidFill>
                  <a:schemeClr val="tx2"/>
                </a:solidFill>
              </a:rPr>
              <a:t>LIB</a:t>
            </a:r>
            <a:endParaRPr lang="nl-BE" sz="1200" b="1" dirty="0">
              <a:solidFill>
                <a:schemeClr val="tx2"/>
              </a:solidFill>
            </a:endParaRPr>
          </a:p>
        </p:txBody>
      </p:sp>
      <p:sp>
        <p:nvSpPr>
          <p:cNvPr id="32" name="Tekstvak 31">
            <a:extLst>
              <a:ext uri="{FF2B5EF4-FFF2-40B4-BE49-F238E27FC236}">
                <a16:creationId xmlns:a16="http://schemas.microsoft.com/office/drawing/2014/main" id="{43F26365-B111-5851-5BB5-185C58CEC495}"/>
              </a:ext>
            </a:extLst>
          </p:cNvPr>
          <p:cNvSpPr txBox="1"/>
          <p:nvPr/>
        </p:nvSpPr>
        <p:spPr>
          <a:xfrm>
            <a:off x="2179013" y="7784407"/>
            <a:ext cx="369012" cy="276999"/>
          </a:xfrm>
          <a:prstGeom prst="rect">
            <a:avLst/>
          </a:prstGeom>
          <a:noFill/>
        </p:spPr>
        <p:txBody>
          <a:bodyPr wrap="none" rtlCol="0">
            <a:spAutoFit/>
          </a:bodyPr>
          <a:lstStyle/>
          <a:p>
            <a:r>
              <a:rPr lang="nl-NL" sz="1200" b="1" dirty="0">
                <a:solidFill>
                  <a:schemeClr val="tx2"/>
                </a:solidFill>
              </a:rPr>
              <a:t>LV</a:t>
            </a:r>
            <a:endParaRPr lang="nl-BE" sz="1200" b="1" dirty="0">
              <a:solidFill>
                <a:schemeClr val="tx2"/>
              </a:solidFill>
            </a:endParaRPr>
          </a:p>
        </p:txBody>
      </p:sp>
      <p:sp>
        <p:nvSpPr>
          <p:cNvPr id="34" name="Tekstvak 33">
            <a:extLst>
              <a:ext uri="{FF2B5EF4-FFF2-40B4-BE49-F238E27FC236}">
                <a16:creationId xmlns:a16="http://schemas.microsoft.com/office/drawing/2014/main" id="{2BF3D125-80B4-E9FF-5531-20F88D2923CC}"/>
              </a:ext>
            </a:extLst>
          </p:cNvPr>
          <p:cNvSpPr txBox="1"/>
          <p:nvPr/>
        </p:nvSpPr>
        <p:spPr>
          <a:xfrm>
            <a:off x="4773112" y="7766446"/>
            <a:ext cx="375424" cy="276999"/>
          </a:xfrm>
          <a:prstGeom prst="rect">
            <a:avLst/>
          </a:prstGeom>
          <a:noFill/>
        </p:spPr>
        <p:txBody>
          <a:bodyPr wrap="none" rtlCol="0">
            <a:spAutoFit/>
          </a:bodyPr>
          <a:lstStyle/>
          <a:p>
            <a:r>
              <a:rPr lang="nl-NL" sz="1200" b="1" dirty="0">
                <a:solidFill>
                  <a:schemeClr val="tx2"/>
                </a:solidFill>
              </a:rPr>
              <a:t>RV</a:t>
            </a:r>
            <a:endParaRPr lang="nl-BE" sz="1200" b="1" dirty="0">
              <a:solidFill>
                <a:schemeClr val="tx2"/>
              </a:solidFill>
            </a:endParaRPr>
          </a:p>
        </p:txBody>
      </p:sp>
      <p:sp>
        <p:nvSpPr>
          <p:cNvPr id="39" name="Tekstvak 38">
            <a:extLst>
              <a:ext uri="{FF2B5EF4-FFF2-40B4-BE49-F238E27FC236}">
                <a16:creationId xmlns:a16="http://schemas.microsoft.com/office/drawing/2014/main" id="{98260593-E74F-EEDD-F08D-E67C76E0DF0E}"/>
              </a:ext>
            </a:extLst>
          </p:cNvPr>
          <p:cNvSpPr txBox="1"/>
          <p:nvPr/>
        </p:nvSpPr>
        <p:spPr>
          <a:xfrm>
            <a:off x="3681877" y="8368412"/>
            <a:ext cx="383438" cy="276999"/>
          </a:xfrm>
          <a:prstGeom prst="rect">
            <a:avLst/>
          </a:prstGeom>
          <a:noFill/>
        </p:spPr>
        <p:txBody>
          <a:bodyPr wrap="none" rtlCol="0">
            <a:spAutoFit/>
          </a:bodyPr>
          <a:lstStyle/>
          <a:p>
            <a:r>
              <a:rPr lang="nl-NL" sz="1200" b="1" dirty="0">
                <a:solidFill>
                  <a:schemeClr val="tx2"/>
                </a:solidFill>
              </a:rPr>
              <a:t>LM</a:t>
            </a:r>
            <a:endParaRPr lang="nl-BE" sz="1200" b="1" dirty="0">
              <a:solidFill>
                <a:schemeClr val="tx2"/>
              </a:solidFill>
            </a:endParaRPr>
          </a:p>
        </p:txBody>
      </p:sp>
    </p:spTree>
    <p:extLst>
      <p:ext uri="{BB962C8B-B14F-4D97-AF65-F5344CB8AC3E}">
        <p14:creationId xmlns:p14="http://schemas.microsoft.com/office/powerpoint/2010/main" val="17343237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104909-1F15-F9EF-32A3-87C642EC02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E3A2BA92-DE8B-3749-4708-4CD7F52FAAE3}"/>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2C77992-10A3-1067-FC37-64EBEAB7805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E3F3A865-B2B0-F579-0BA3-040B99E3206D}"/>
              </a:ext>
            </a:extLst>
          </p:cNvPr>
          <p:cNvSpPr/>
          <p:nvPr/>
        </p:nvSpPr>
        <p:spPr>
          <a:xfrm>
            <a:off x="1238250" y="2908995"/>
            <a:ext cx="17392650"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Balbezit</a:t>
            </a:r>
            <a:endParaRPr lang="nl-NL" sz="1800" noProof="1"/>
          </a:p>
        </p:txBody>
      </p:sp>
      <p:sp>
        <p:nvSpPr>
          <p:cNvPr id="5" name="Text 3">
            <a:extLst>
              <a:ext uri="{FF2B5EF4-FFF2-40B4-BE49-F238E27FC236}">
                <a16:creationId xmlns:a16="http://schemas.microsoft.com/office/drawing/2014/main" id="{E236D2D8-E1C0-2DC2-8296-7E6DBCEE4665}"/>
              </a:ext>
            </a:extLst>
          </p:cNvPr>
          <p:cNvSpPr/>
          <p:nvPr/>
        </p:nvSpPr>
        <p:spPr>
          <a:xfrm>
            <a:off x="1238250" y="3404295"/>
            <a:ext cx="13620750" cy="798165"/>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300" b="1" kern="0" spc="-126" noProof="1">
                <a:solidFill>
                  <a:srgbClr val="06478D"/>
                </a:solidFill>
                <a:latin typeface="Outfit" pitchFamily="34" charset="0"/>
                <a:ea typeface="Outfit" pitchFamily="34" charset="-122"/>
              </a:rPr>
              <a:t>Outlet - opbouw</a:t>
            </a:r>
            <a:endParaRPr lang="nl-NL" sz="6300" noProof="1"/>
          </a:p>
        </p:txBody>
      </p:sp>
      <p:sp>
        <p:nvSpPr>
          <p:cNvPr id="6" name="Text 4">
            <a:extLst>
              <a:ext uri="{FF2B5EF4-FFF2-40B4-BE49-F238E27FC236}">
                <a16:creationId xmlns:a16="http://schemas.microsoft.com/office/drawing/2014/main" id="{D4FFA35F-348B-0552-F53E-5A67CC2E3BE9}"/>
              </a:ext>
            </a:extLst>
          </p:cNvPr>
          <p:cNvSpPr/>
          <p:nvPr/>
        </p:nvSpPr>
        <p:spPr>
          <a:xfrm>
            <a:off x="1238251" y="4697760"/>
            <a:ext cx="6705600" cy="3766790"/>
          </a:xfrm>
          <a:prstGeom prst="rect">
            <a:avLst/>
          </a:prstGeom>
          <a:noFill/>
          <a:ln/>
        </p:spPr>
        <p:txBody>
          <a:bodyPr wrap="square" lIns="25400" tIns="25400" rIns="25400" bIns="25400" rtlCol="0" anchor="t">
            <a:normAutofit fontScale="92500"/>
          </a:bodyPr>
          <a:lstStyle/>
          <a:p>
            <a:pPr marL="0" indent="0" algn="l">
              <a:lnSpc>
                <a:spcPct val="170000"/>
              </a:lnSpc>
              <a:buNone/>
            </a:pPr>
            <a:r>
              <a:rPr lang="nl-NL" noProof="1">
                <a:solidFill>
                  <a:srgbClr val="35526F"/>
                </a:solidFill>
                <a:latin typeface="Barlow" pitchFamily="34" charset="0"/>
              </a:rPr>
              <a:t>Een outlet is een </a:t>
            </a:r>
            <a:r>
              <a:rPr lang="nl-NL" b="1" noProof="1">
                <a:solidFill>
                  <a:srgbClr val="35526F"/>
                </a:solidFill>
                <a:latin typeface="Barlow" pitchFamily="34" charset="0"/>
              </a:rPr>
              <a:t>georganiseerde fase</a:t>
            </a:r>
            <a:r>
              <a:rPr lang="nl-NL" noProof="1">
                <a:solidFill>
                  <a:srgbClr val="35526F"/>
                </a:solidFill>
                <a:latin typeface="Barlow" pitchFamily="34" charset="0"/>
              </a:rPr>
              <a:t>, los van de chaos die bestaat eens de bal in het spel is. Hier passen we onze basisvorm dus aan, om de bal gecontroleerd in het middenveld te krijgen.</a:t>
            </a:r>
          </a:p>
          <a:p>
            <a:pPr marL="0" indent="0" algn="l">
              <a:lnSpc>
                <a:spcPct val="170000"/>
              </a:lnSpc>
              <a:buNone/>
            </a:pPr>
            <a:r>
              <a:rPr lang="nl-NL" sz="1800" noProof="1">
                <a:solidFill>
                  <a:srgbClr val="35526F"/>
                </a:solidFill>
                <a:latin typeface="Barlow" pitchFamily="34" charset="0"/>
              </a:rPr>
              <a:t>Bij outlet laten we daarmee onze ruit-vorm los ten voordele van een back-4, zodat we meer controle hebben rond de </a:t>
            </a:r>
            <a:r>
              <a:rPr lang="nl-NL" noProof="1">
                <a:solidFill>
                  <a:srgbClr val="35526F"/>
                </a:solidFill>
                <a:latin typeface="Barlow" pitchFamily="34" charset="0"/>
              </a:rPr>
              <a:t>press.</a:t>
            </a:r>
          </a:p>
          <a:p>
            <a:pPr marL="0" indent="0" algn="l">
              <a:lnSpc>
                <a:spcPct val="170000"/>
              </a:lnSpc>
              <a:buNone/>
            </a:pPr>
            <a:endParaRPr lang="nl-NL" sz="1800" noProof="1">
              <a:solidFill>
                <a:srgbClr val="35526F"/>
              </a:solidFill>
              <a:latin typeface="Barlow" pitchFamily="34" charset="0"/>
            </a:endParaRPr>
          </a:p>
          <a:p>
            <a:pPr marL="0" indent="0" algn="l">
              <a:lnSpc>
                <a:spcPct val="170000"/>
              </a:lnSpc>
              <a:buNone/>
            </a:pPr>
            <a:r>
              <a:rPr lang="nl-NL" noProof="1">
                <a:solidFill>
                  <a:srgbClr val="35526F"/>
                </a:solidFill>
                <a:latin typeface="Barlow" pitchFamily="34" charset="0"/>
              </a:rPr>
              <a:t>Het is belangrijk dat spelers in de verdediging technisch sterke capaciteiten hebben om de bal te spelen. Ze zijn de eerste aanvalslinie!</a:t>
            </a:r>
            <a:endParaRPr lang="nl-NL" sz="1800" noProof="1"/>
          </a:p>
        </p:txBody>
      </p:sp>
      <p:sp>
        <p:nvSpPr>
          <p:cNvPr id="7" name="Text 5">
            <a:extLst>
              <a:ext uri="{FF2B5EF4-FFF2-40B4-BE49-F238E27FC236}">
                <a16:creationId xmlns:a16="http://schemas.microsoft.com/office/drawing/2014/main" id="{3BCCB57F-4EB2-3942-DE01-82DDEC61CDA9}"/>
              </a:ext>
            </a:extLst>
          </p:cNvPr>
          <p:cNvSpPr/>
          <p:nvPr/>
        </p:nvSpPr>
        <p:spPr>
          <a:xfrm>
            <a:off x="9042400" y="4697760"/>
            <a:ext cx="6946011" cy="3671540"/>
          </a:xfrm>
          <a:prstGeom prst="rect">
            <a:avLst/>
          </a:prstGeom>
          <a:noFill/>
          <a:ln/>
        </p:spPr>
        <p:txBody>
          <a:bodyPr wrap="square" lIns="25400" tIns="25400" rIns="25400" bIns="25400" rtlCol="0" anchor="t">
            <a:normAutofit/>
          </a:bodyPr>
          <a:lstStyle/>
          <a:p>
            <a:pPr marL="0" indent="0" algn="l">
              <a:lnSpc>
                <a:spcPct val="170000"/>
              </a:lnSpc>
              <a:buNone/>
            </a:pPr>
            <a:r>
              <a:rPr lang="nl-NL" b="1" noProof="1">
                <a:solidFill>
                  <a:srgbClr val="35526F"/>
                </a:solidFill>
                <a:latin typeface="Barlow" pitchFamily="34" charset="0"/>
                <a:ea typeface="Barlow" pitchFamily="34" charset="-122"/>
                <a:cs typeface="Barlow" pitchFamily="34" charset="-120"/>
              </a:rPr>
              <a:t>Tip</a:t>
            </a:r>
            <a:r>
              <a:rPr lang="nl-NL" noProof="1">
                <a:solidFill>
                  <a:srgbClr val="35526F"/>
                </a:solidFill>
                <a:latin typeface="Barlow" pitchFamily="34" charset="0"/>
                <a:ea typeface="Barlow" pitchFamily="34" charset="-122"/>
                <a:cs typeface="Barlow" pitchFamily="34" charset="-120"/>
              </a:rPr>
              <a:t>: h</a:t>
            </a:r>
            <a:r>
              <a:rPr lang="nl-NL" sz="1800" noProof="1">
                <a:solidFill>
                  <a:srgbClr val="35526F"/>
                </a:solidFill>
                <a:latin typeface="Barlow" pitchFamily="34" charset="0"/>
                <a:ea typeface="Barlow" pitchFamily="34" charset="-122"/>
                <a:cs typeface="Barlow" pitchFamily="34" charset="-120"/>
              </a:rPr>
              <a:t>oewel een outlet georganiseerd is, kan er steeds gekozen worden om de bal snel in te spelen indien de tegenstander nog niet correct gepositioneerd staat in een press!</a:t>
            </a:r>
          </a:p>
          <a:p>
            <a:pPr marL="0" indent="0" algn="l">
              <a:lnSpc>
                <a:spcPct val="170000"/>
              </a:lnSpc>
              <a:buNone/>
            </a:pPr>
            <a:r>
              <a:rPr lang="nl-NL" sz="1800" noProof="1">
                <a:solidFill>
                  <a:srgbClr val="35526F"/>
                </a:solidFill>
                <a:latin typeface="Barlow" pitchFamily="34" charset="0"/>
              </a:rPr>
              <a:t>Zowel verdedigers als middenvelders en aanvaller</a:t>
            </a:r>
            <a:r>
              <a:rPr lang="nl-NL" noProof="1">
                <a:solidFill>
                  <a:srgbClr val="35526F"/>
                </a:solidFill>
                <a:latin typeface="Barlow" pitchFamily="34" charset="0"/>
              </a:rPr>
              <a:t>s moeten hier oog voor hebben</a:t>
            </a:r>
            <a:endParaRPr lang="nl-NL" sz="1800" noProof="1"/>
          </a:p>
        </p:txBody>
      </p:sp>
    </p:spTree>
    <p:extLst>
      <p:ext uri="{BB962C8B-B14F-4D97-AF65-F5344CB8AC3E}">
        <p14:creationId xmlns:p14="http://schemas.microsoft.com/office/powerpoint/2010/main" val="2290088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7A55B-1B9B-3276-83FB-226790994FA7}"/>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586E4D67-3815-8BCB-97F4-1E7A198F3734}"/>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C5B16A72-E187-BC0D-68D3-EAD16FA6E444}"/>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F73482BC-AF23-B92B-CD27-625E5782A673}"/>
              </a:ext>
            </a:extLst>
          </p:cNvPr>
          <p:cNvSpPr/>
          <p:nvPr/>
        </p:nvSpPr>
        <p:spPr>
          <a:xfrm>
            <a:off x="9189689" y="933586"/>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rPr>
              <a:t>Balbezit</a:t>
            </a:r>
            <a:r>
              <a:rPr lang="en-BE" sz="1800" b="1" kern="0" spc="360" noProof="1">
                <a:solidFill>
                  <a:srgbClr val="B62C17"/>
                </a:solidFill>
                <a:latin typeface="Outfit" pitchFamily="34" charset="0"/>
                <a:ea typeface="Outfit" pitchFamily="34" charset="-122"/>
              </a:rPr>
              <a:t> - opbouw</a:t>
            </a:r>
            <a:endParaRPr lang="nl-NL" sz="1800" noProof="1"/>
          </a:p>
        </p:txBody>
      </p:sp>
      <p:sp>
        <p:nvSpPr>
          <p:cNvPr id="6" name="Text 3">
            <a:extLst>
              <a:ext uri="{FF2B5EF4-FFF2-40B4-BE49-F238E27FC236}">
                <a16:creationId xmlns:a16="http://schemas.microsoft.com/office/drawing/2014/main" id="{04B236CC-8698-970A-CC1C-111D2E50AB6C}"/>
              </a:ext>
            </a:extLst>
          </p:cNvPr>
          <p:cNvSpPr/>
          <p:nvPr/>
        </p:nvSpPr>
        <p:spPr>
          <a:xfrm>
            <a:off x="9189689" y="1569312"/>
            <a:ext cx="8193969" cy="887259"/>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Outlet 433 formatie</a:t>
            </a:r>
            <a:endParaRPr lang="nl-NL" sz="5400" noProof="1"/>
          </a:p>
        </p:txBody>
      </p:sp>
      <p:sp>
        <p:nvSpPr>
          <p:cNvPr id="7" name="Text 4">
            <a:extLst>
              <a:ext uri="{FF2B5EF4-FFF2-40B4-BE49-F238E27FC236}">
                <a16:creationId xmlns:a16="http://schemas.microsoft.com/office/drawing/2014/main" id="{27CBB0EA-55F7-9236-4CE0-F643519223D7}"/>
              </a:ext>
            </a:extLst>
          </p:cNvPr>
          <p:cNvSpPr/>
          <p:nvPr/>
        </p:nvSpPr>
        <p:spPr>
          <a:xfrm>
            <a:off x="9189689" y="2679597"/>
            <a:ext cx="8148279" cy="6863463"/>
          </a:xfrm>
          <a:prstGeom prst="rect">
            <a:avLst/>
          </a:prstGeom>
          <a:noFill/>
          <a:ln/>
        </p:spPr>
        <p:txBody>
          <a:bodyPr wrap="square" lIns="25400" tIns="25400" rIns="25400" bIns="25400" rtlCol="0" anchor="t">
            <a:normAutofit fontScale="92500" lnSpcReduction="10000"/>
          </a:bodyPr>
          <a:lstStyle/>
          <a:p>
            <a:pPr marL="0" indent="0" algn="l">
              <a:lnSpc>
                <a:spcPct val="160000"/>
              </a:lnSpc>
              <a:buNone/>
            </a:pPr>
            <a:r>
              <a:rPr lang="nl-NL" sz="1875" noProof="1">
                <a:solidFill>
                  <a:srgbClr val="35526F"/>
                </a:solidFill>
                <a:latin typeface="Barlow" pitchFamily="34" charset="0"/>
                <a:ea typeface="Barlow" pitchFamily="34" charset="-122"/>
                <a:cs typeface="Barlow" pitchFamily="34" charset="-120"/>
              </a:rPr>
              <a:t>In opbouw spelen we met een opstelling van:</a:t>
            </a:r>
          </a:p>
          <a:p>
            <a:pPr marL="457200" indent="-457200" algn="l">
              <a:lnSpc>
                <a:spcPct val="160000"/>
              </a:lnSpc>
              <a:buFont typeface="Arial" panose="020B0604020202020204" pitchFamily="34" charset="0"/>
              <a:buChar char="•"/>
            </a:pPr>
            <a:r>
              <a:rPr lang="nl-NL" sz="1875" b="1" noProof="1">
                <a:solidFill>
                  <a:srgbClr val="35526F"/>
                </a:solidFill>
                <a:latin typeface="Barlow" pitchFamily="34" charset="0"/>
              </a:rPr>
              <a:t>4 verdedigers</a:t>
            </a:r>
            <a:r>
              <a:rPr lang="nl-NL" sz="1875" noProof="1">
                <a:solidFill>
                  <a:srgbClr val="35526F"/>
                </a:solidFill>
                <a:latin typeface="Barlow" pitchFamily="34" charset="0"/>
              </a:rPr>
              <a:t>: 2 central backs </a:t>
            </a:r>
            <a:r>
              <a:rPr lang="nl-NL" sz="1500" i="1" noProof="1">
                <a:solidFill>
                  <a:srgbClr val="35526F"/>
                </a:solidFill>
                <a:latin typeface="Barlow" pitchFamily="34" charset="0"/>
              </a:rPr>
              <a:t>(de laatste man en libero) </a:t>
            </a:r>
            <a:r>
              <a:rPr lang="nl-NL" sz="1875" noProof="1">
                <a:solidFill>
                  <a:srgbClr val="35526F"/>
                </a:solidFill>
                <a:latin typeface="Barlow" pitchFamily="34" charset="0"/>
              </a:rPr>
              <a:t>en 2 fullbacks </a:t>
            </a:r>
            <a:r>
              <a:rPr lang="nl-NL" sz="1500" i="1" noProof="1">
                <a:solidFill>
                  <a:srgbClr val="35526F"/>
                </a:solidFill>
                <a:latin typeface="Barlow" pitchFamily="34" charset="0"/>
              </a:rPr>
              <a:t>(de LV en RV)</a:t>
            </a:r>
          </a:p>
          <a:p>
            <a:pPr marL="457200" indent="-457200" algn="l">
              <a:lnSpc>
                <a:spcPct val="160000"/>
              </a:lnSpc>
              <a:buFont typeface="Arial" panose="020B0604020202020204" pitchFamily="34" charset="0"/>
              <a:buChar char="•"/>
            </a:pPr>
            <a:r>
              <a:rPr lang="nl-NL" sz="1875" b="1" noProof="1">
                <a:solidFill>
                  <a:srgbClr val="35526F"/>
                </a:solidFill>
                <a:latin typeface="Barlow" pitchFamily="34" charset="0"/>
              </a:rPr>
              <a:t>3 middenvelders</a:t>
            </a:r>
            <a:r>
              <a:rPr lang="nl-NL" sz="1875" noProof="1">
                <a:solidFill>
                  <a:srgbClr val="35526F"/>
                </a:solidFill>
                <a:latin typeface="Barlow" pitchFamily="34" charset="0"/>
              </a:rPr>
              <a:t>: 1 contact* </a:t>
            </a:r>
            <a:r>
              <a:rPr lang="nl-NL" sz="1500" noProof="1">
                <a:solidFill>
                  <a:srgbClr val="35526F"/>
                </a:solidFill>
                <a:latin typeface="Barlow" pitchFamily="34" charset="0"/>
              </a:rPr>
              <a:t>(de mid-mid) </a:t>
            </a:r>
            <a:r>
              <a:rPr lang="nl-NL" sz="1875" noProof="1">
                <a:solidFill>
                  <a:srgbClr val="35526F"/>
                </a:solidFill>
                <a:latin typeface="Barlow" pitchFamily="34" charset="0"/>
              </a:rPr>
              <a:t>en 2 middenvelders links en rechts</a:t>
            </a:r>
            <a:r>
              <a:rPr lang="nl-NL" sz="1700" i="1" noProof="1">
                <a:solidFill>
                  <a:srgbClr val="35526F"/>
                </a:solidFill>
                <a:latin typeface="Barlow" pitchFamily="34" charset="0"/>
              </a:rPr>
              <a:t> </a:t>
            </a:r>
            <a:r>
              <a:rPr lang="nl-NL" sz="1500" i="1" noProof="1">
                <a:solidFill>
                  <a:srgbClr val="35526F"/>
                </a:solidFill>
                <a:latin typeface="Barlow" pitchFamily="34" charset="0"/>
              </a:rPr>
              <a:t>(de LM en RM)</a:t>
            </a:r>
            <a:endParaRPr lang="nl-NL" sz="1700" i="1" noProof="1">
              <a:solidFill>
                <a:srgbClr val="35526F"/>
              </a:solidFill>
              <a:latin typeface="Barlow" pitchFamily="34" charset="0"/>
            </a:endParaRPr>
          </a:p>
          <a:p>
            <a:pPr marL="457200" indent="-457200" algn="l">
              <a:lnSpc>
                <a:spcPct val="160000"/>
              </a:lnSpc>
              <a:buFont typeface="Arial" panose="020B0604020202020204" pitchFamily="34" charset="0"/>
              <a:buChar char="•"/>
            </a:pPr>
            <a:r>
              <a:rPr lang="nl-NL" sz="1875" b="1" noProof="1">
                <a:solidFill>
                  <a:srgbClr val="35526F"/>
                </a:solidFill>
                <a:latin typeface="Barlow" pitchFamily="34" charset="0"/>
              </a:rPr>
              <a:t>3 aanvallers</a:t>
            </a:r>
            <a:r>
              <a:rPr lang="nl-NL" sz="1875" noProof="1">
                <a:solidFill>
                  <a:srgbClr val="35526F"/>
                </a:solidFill>
                <a:latin typeface="Barlow" pitchFamily="34" charset="0"/>
              </a:rPr>
              <a:t>: 1 lage spits </a:t>
            </a:r>
            <a:r>
              <a:rPr lang="nl-NL" sz="1500" i="1" noProof="1">
                <a:solidFill>
                  <a:srgbClr val="35526F"/>
                </a:solidFill>
                <a:latin typeface="Barlow" pitchFamily="34" charset="0"/>
              </a:rPr>
              <a:t>(spits in false-9) </a:t>
            </a:r>
            <a:r>
              <a:rPr lang="nl-NL" sz="1875" noProof="1">
                <a:solidFill>
                  <a:srgbClr val="35526F"/>
                </a:solidFill>
                <a:latin typeface="Barlow" pitchFamily="34" charset="0"/>
              </a:rPr>
              <a:t>en 2 hoge aanvallers </a:t>
            </a:r>
            <a:r>
              <a:rPr lang="nl-NL" sz="1500" i="1" noProof="1">
                <a:solidFill>
                  <a:srgbClr val="35526F"/>
                </a:solidFill>
                <a:latin typeface="Barlow" pitchFamily="34" charset="0"/>
              </a:rPr>
              <a:t>(de LA en RA)</a:t>
            </a:r>
          </a:p>
          <a:p>
            <a:pPr marL="457200" indent="-4572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In de praktijk betekent dit dat de pijlen van de 433 formatie </a:t>
            </a:r>
            <a:r>
              <a:rPr lang="nl-NL" sz="1875" b="1" noProof="1">
                <a:solidFill>
                  <a:srgbClr val="35526F"/>
                </a:solidFill>
                <a:latin typeface="Barlow" pitchFamily="34" charset="0"/>
              </a:rPr>
              <a:t>inzakken</a:t>
            </a:r>
            <a:r>
              <a:rPr lang="nl-NL" sz="1875" noProof="1">
                <a:solidFill>
                  <a:srgbClr val="35526F"/>
                </a:solidFill>
                <a:latin typeface="Barlow" pitchFamily="34" charset="0"/>
              </a:rPr>
              <a:t>, zodat de centrale as in het middenveld lager staat en bereikbaarder is.</a:t>
            </a:r>
          </a:p>
          <a:p>
            <a:pPr algn="l">
              <a:lnSpc>
                <a:spcPct val="160000"/>
              </a:lnSpc>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Deze structuur is dus specifiek voor outlet, eens de bal in het spel komt gaan we over naar de basisvorm</a:t>
            </a:r>
          </a:p>
          <a:p>
            <a:pPr algn="l">
              <a:lnSpc>
                <a:spcPct val="160000"/>
              </a:lnSpc>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De outlet-tactieken hebben 2 types:</a:t>
            </a:r>
          </a:p>
          <a:p>
            <a:pPr marL="457200" indent="-457200" algn="l">
              <a:lnSpc>
                <a:spcPct val="160000"/>
              </a:lnSpc>
              <a:buFont typeface="+mj-lt"/>
              <a:buAutoNum type="arabicPeriod"/>
            </a:pPr>
            <a:r>
              <a:rPr lang="nl-NL" sz="1875" noProof="1">
                <a:solidFill>
                  <a:srgbClr val="35526F"/>
                </a:solidFill>
                <a:latin typeface="Barlow" pitchFamily="34" charset="0"/>
              </a:rPr>
              <a:t>Een </a:t>
            </a:r>
            <a:r>
              <a:rPr lang="nl-NL" sz="1875" b="1" noProof="1">
                <a:solidFill>
                  <a:srgbClr val="35526F"/>
                </a:solidFill>
                <a:latin typeface="Barlow" pitchFamily="34" charset="0"/>
              </a:rPr>
              <a:t>directe bal </a:t>
            </a:r>
            <a:r>
              <a:rPr lang="nl-NL" sz="1875" noProof="1">
                <a:solidFill>
                  <a:srgbClr val="35526F"/>
                </a:solidFill>
                <a:latin typeface="Barlow" pitchFamily="34" charset="0"/>
              </a:rPr>
              <a:t>richting een middenvelder of aanvaller, waarna een centerback meteen opschuift naar libero (dit is erg moeilijk indien mandekking!)</a:t>
            </a:r>
          </a:p>
          <a:p>
            <a:pPr marL="457200" indent="-457200" algn="l">
              <a:lnSpc>
                <a:spcPct val="160000"/>
              </a:lnSpc>
              <a:buFont typeface="+mj-lt"/>
              <a:buAutoNum type="arabicPeriod"/>
            </a:pPr>
            <a:r>
              <a:rPr lang="nl-NL" sz="1875" noProof="1">
                <a:solidFill>
                  <a:srgbClr val="35526F"/>
                </a:solidFill>
                <a:latin typeface="Barlow" pitchFamily="34" charset="0"/>
              </a:rPr>
              <a:t>Een </a:t>
            </a:r>
            <a:r>
              <a:rPr lang="nl-NL" sz="1875" b="1" noProof="1">
                <a:solidFill>
                  <a:srgbClr val="35526F"/>
                </a:solidFill>
                <a:latin typeface="Barlow" pitchFamily="34" charset="0"/>
              </a:rPr>
              <a:t>promotie</a:t>
            </a:r>
            <a:r>
              <a:rPr lang="nl-NL" sz="1875" noProof="1">
                <a:solidFill>
                  <a:srgbClr val="35526F"/>
                </a:solidFill>
                <a:latin typeface="Barlow" pitchFamily="34" charset="0"/>
              </a:rPr>
              <a:t> van een van de back-4 spelers naar middenveld (zie volgende slides)</a:t>
            </a:r>
          </a:p>
          <a:p>
            <a:pPr>
              <a:lnSpc>
                <a:spcPct val="160000"/>
              </a:lnSpc>
            </a:pPr>
            <a:endParaRPr lang="nl-BE" sz="1300" i="1" dirty="0"/>
          </a:p>
          <a:p>
            <a:pPr>
              <a:lnSpc>
                <a:spcPct val="160000"/>
              </a:lnSpc>
            </a:pPr>
            <a:r>
              <a:rPr lang="nl-BE" sz="1300" i="1" dirty="0"/>
              <a:t>*contact = de speler die zich aanbiedt tussen twee linies, om de bal te ontvangen en meteen door of terug te geven</a:t>
            </a:r>
            <a:endParaRPr lang="nl-NL" sz="1200" i="1" noProof="1">
              <a:solidFill>
                <a:srgbClr val="35526F"/>
              </a:solidFill>
              <a:latin typeface="Barlow" pitchFamily="34" charset="0"/>
            </a:endParaRPr>
          </a:p>
          <a:p>
            <a:pPr marL="457200" indent="-457200" algn="l">
              <a:lnSpc>
                <a:spcPct val="160000"/>
              </a:lnSpc>
              <a:buFont typeface="+mj-lt"/>
              <a:buAutoNum type="arabicPeriod"/>
            </a:pPr>
            <a:endParaRPr lang="nl-NL" sz="1875" noProof="1">
              <a:solidFill>
                <a:srgbClr val="35526F"/>
              </a:solidFill>
              <a:latin typeface="Barlow" pitchFamily="34" charset="0"/>
            </a:endParaRPr>
          </a:p>
          <a:p>
            <a:pPr algn="l">
              <a:lnSpc>
                <a:spcPct val="160000"/>
              </a:lnSpc>
            </a:pPr>
            <a:endParaRPr lang="nl-NL" sz="1875" noProof="1">
              <a:solidFill>
                <a:srgbClr val="35526F"/>
              </a:solidFill>
              <a:latin typeface="Barlow" pitchFamily="34" charset="0"/>
            </a:endParaRPr>
          </a:p>
          <a:p>
            <a:pPr marL="457200" indent="-457200" algn="l">
              <a:lnSpc>
                <a:spcPct val="160000"/>
              </a:lnSpc>
              <a:buFont typeface="Arial" panose="020B0604020202020204" pitchFamily="34" charset="0"/>
              <a:buChar char="•"/>
            </a:pPr>
            <a:endParaRPr lang="nl-NL" sz="1875" noProof="1"/>
          </a:p>
          <a:p>
            <a:pPr algn="l">
              <a:lnSpc>
                <a:spcPct val="160000"/>
              </a:lnSpc>
            </a:pPr>
            <a:endParaRPr lang="nl-NL" sz="1875" noProof="1"/>
          </a:p>
        </p:txBody>
      </p:sp>
      <p:pic>
        <p:nvPicPr>
          <p:cNvPr id="15" name="Schermafbeelding 2023-05-23 om 10.16.24.png">
            <a:extLst>
              <a:ext uri="{FF2B5EF4-FFF2-40B4-BE49-F238E27FC236}">
                <a16:creationId xmlns:a16="http://schemas.microsoft.com/office/drawing/2014/main" id="{A4960BB1-3DC5-2727-5C39-9F9AED45F311}"/>
              </a:ext>
            </a:extLst>
          </p:cNvPr>
          <p:cNvPicPr>
            <a:picLocks noChangeAspect="1"/>
          </p:cNvPicPr>
          <p:nvPr/>
        </p:nvPicPr>
        <p:blipFill>
          <a:blip r:embed="rId3"/>
          <a:stretch>
            <a:fillRect/>
          </a:stretch>
        </p:blipFill>
        <p:spPr>
          <a:xfrm rot="16200000">
            <a:off x="-656472" y="2918560"/>
            <a:ext cx="8676699" cy="4711013"/>
          </a:xfrm>
          <a:prstGeom prst="rect">
            <a:avLst/>
          </a:prstGeom>
          <a:ln w="12700" cap="flat">
            <a:noFill/>
            <a:miter lim="400000"/>
          </a:ln>
          <a:effectLst/>
        </p:spPr>
      </p:pic>
      <p:sp>
        <p:nvSpPr>
          <p:cNvPr id="17" name="Cirkel">
            <a:extLst>
              <a:ext uri="{FF2B5EF4-FFF2-40B4-BE49-F238E27FC236}">
                <a16:creationId xmlns:a16="http://schemas.microsoft.com/office/drawing/2014/main" id="{5B9F6767-487A-578C-A999-3610A1DFA701}"/>
              </a:ext>
            </a:extLst>
          </p:cNvPr>
          <p:cNvSpPr/>
          <p:nvPr/>
        </p:nvSpPr>
        <p:spPr>
          <a:xfrm>
            <a:off x="3593853" y="4200194"/>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9" name="Cirkel">
            <a:extLst>
              <a:ext uri="{FF2B5EF4-FFF2-40B4-BE49-F238E27FC236}">
                <a16:creationId xmlns:a16="http://schemas.microsoft.com/office/drawing/2014/main" id="{5A54D7C0-FFCE-860D-AFF3-5DE3CA05DACB}"/>
              </a:ext>
            </a:extLst>
          </p:cNvPr>
          <p:cNvSpPr/>
          <p:nvPr/>
        </p:nvSpPr>
        <p:spPr>
          <a:xfrm>
            <a:off x="2412927"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1" name="Cirkel">
            <a:extLst>
              <a:ext uri="{FF2B5EF4-FFF2-40B4-BE49-F238E27FC236}">
                <a16:creationId xmlns:a16="http://schemas.microsoft.com/office/drawing/2014/main" id="{756A3B47-91B4-8B4A-2B5F-E55B0109311F}"/>
              </a:ext>
            </a:extLst>
          </p:cNvPr>
          <p:cNvSpPr/>
          <p:nvPr/>
        </p:nvSpPr>
        <p:spPr>
          <a:xfrm>
            <a:off x="4722203"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85E75315-8803-87CB-214E-F2B91547B1A9}"/>
              </a:ext>
            </a:extLst>
          </p:cNvPr>
          <p:cNvSpPr/>
          <p:nvPr/>
        </p:nvSpPr>
        <p:spPr>
          <a:xfrm>
            <a:off x="3593856" y="629855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D618746D-2962-9583-609D-840D5C608840}"/>
              </a:ext>
            </a:extLst>
          </p:cNvPr>
          <p:cNvSpPr/>
          <p:nvPr/>
        </p:nvSpPr>
        <p:spPr>
          <a:xfrm>
            <a:off x="4134033" y="7789628"/>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1236BB8B-DA8F-9C65-B03B-B19A26F07709}"/>
              </a:ext>
            </a:extLst>
          </p:cNvPr>
          <p:cNvSpPr/>
          <p:nvPr/>
        </p:nvSpPr>
        <p:spPr>
          <a:xfrm>
            <a:off x="5462766" y="720834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BD8104B9-ABF1-19D0-9561-1E76B4DC08C6}"/>
              </a:ext>
            </a:extLst>
          </p:cNvPr>
          <p:cNvSpPr/>
          <p:nvPr/>
        </p:nvSpPr>
        <p:spPr>
          <a:xfrm>
            <a:off x="1485889" y="7208341"/>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AD9A33E3-87FD-2E06-A90F-9A4E0ED07FDB}"/>
              </a:ext>
            </a:extLst>
          </p:cNvPr>
          <p:cNvSpPr/>
          <p:nvPr/>
        </p:nvSpPr>
        <p:spPr>
          <a:xfrm>
            <a:off x="2553697" y="5575579"/>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3" name="Cirkel">
            <a:extLst>
              <a:ext uri="{FF2B5EF4-FFF2-40B4-BE49-F238E27FC236}">
                <a16:creationId xmlns:a16="http://schemas.microsoft.com/office/drawing/2014/main" id="{F6639727-C8AD-FCCD-CD1C-AFFABB6119D2}"/>
              </a:ext>
            </a:extLst>
          </p:cNvPr>
          <p:cNvSpPr/>
          <p:nvPr/>
        </p:nvSpPr>
        <p:spPr>
          <a:xfrm>
            <a:off x="2923306" y="7773647"/>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Cirkel">
            <a:extLst>
              <a:ext uri="{FF2B5EF4-FFF2-40B4-BE49-F238E27FC236}">
                <a16:creationId xmlns:a16="http://schemas.microsoft.com/office/drawing/2014/main" id="{39E7A9FD-EE79-E249-09B8-F35EECC090BF}"/>
              </a:ext>
            </a:extLst>
          </p:cNvPr>
          <p:cNvSpPr/>
          <p:nvPr/>
        </p:nvSpPr>
        <p:spPr>
          <a:xfrm>
            <a:off x="4647443" y="5641356"/>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36" name="Straight Connector 35">
            <a:extLst>
              <a:ext uri="{FF2B5EF4-FFF2-40B4-BE49-F238E27FC236}">
                <a16:creationId xmlns:a16="http://schemas.microsoft.com/office/drawing/2014/main" id="{CE4D0800-FC54-DA87-476D-72A639DD2DDF}"/>
              </a:ext>
            </a:extLst>
          </p:cNvPr>
          <p:cNvCxnSpPr>
            <a:cxnSpLocks/>
            <a:stCxn id="19" idx="6"/>
            <a:endCxn id="17" idx="1"/>
          </p:cNvCxnSpPr>
          <p:nvPr/>
        </p:nvCxnSpPr>
        <p:spPr>
          <a:xfrm>
            <a:off x="2628927" y="3641095"/>
            <a:ext cx="996558" cy="5907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EA4A5626-161C-A9EB-72FC-D0035F036899}"/>
              </a:ext>
            </a:extLst>
          </p:cNvPr>
          <p:cNvCxnSpPr>
            <a:cxnSpLocks/>
            <a:stCxn id="17" idx="7"/>
            <a:endCxn id="21" idx="2"/>
          </p:cNvCxnSpPr>
          <p:nvPr/>
        </p:nvCxnSpPr>
        <p:spPr>
          <a:xfrm flipV="1">
            <a:off x="3778221" y="3641095"/>
            <a:ext cx="943982" cy="5907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a:extLst>
              <a:ext uri="{FF2B5EF4-FFF2-40B4-BE49-F238E27FC236}">
                <a16:creationId xmlns:a16="http://schemas.microsoft.com/office/drawing/2014/main" id="{4D4A45B5-53A4-83D3-026D-06F56937121B}"/>
              </a:ext>
            </a:extLst>
          </p:cNvPr>
          <p:cNvCxnSpPr>
            <a:cxnSpLocks/>
            <a:stCxn id="23" idx="7"/>
            <a:endCxn id="35" idx="2"/>
          </p:cNvCxnSpPr>
          <p:nvPr/>
        </p:nvCxnSpPr>
        <p:spPr>
          <a:xfrm flipV="1">
            <a:off x="3778224" y="5749356"/>
            <a:ext cx="869219" cy="580826"/>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Straight Connector 46">
            <a:extLst>
              <a:ext uri="{FF2B5EF4-FFF2-40B4-BE49-F238E27FC236}">
                <a16:creationId xmlns:a16="http://schemas.microsoft.com/office/drawing/2014/main" id="{24BFDC76-9A2B-AF63-ABDD-3CE8D955081B}"/>
              </a:ext>
            </a:extLst>
          </p:cNvPr>
          <p:cNvCxnSpPr>
            <a:cxnSpLocks/>
            <a:stCxn id="31" idx="5"/>
            <a:endCxn id="23" idx="1"/>
          </p:cNvCxnSpPr>
          <p:nvPr/>
        </p:nvCxnSpPr>
        <p:spPr>
          <a:xfrm>
            <a:off x="2738065" y="5759947"/>
            <a:ext cx="887423" cy="570235"/>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5CD8CB3A-D822-6199-8804-4F2CCED816FA}"/>
              </a:ext>
            </a:extLst>
          </p:cNvPr>
          <p:cNvCxnSpPr>
            <a:cxnSpLocks/>
            <a:stCxn id="25" idx="6"/>
            <a:endCxn id="27" idx="2"/>
          </p:cNvCxnSpPr>
          <p:nvPr/>
        </p:nvCxnSpPr>
        <p:spPr>
          <a:xfrm flipV="1">
            <a:off x="4350033" y="7316340"/>
            <a:ext cx="1112733" cy="581288"/>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4703E396-723B-B96C-6793-FAC57101956F}"/>
              </a:ext>
            </a:extLst>
          </p:cNvPr>
          <p:cNvCxnSpPr>
            <a:cxnSpLocks/>
            <a:stCxn id="33" idx="6"/>
            <a:endCxn id="25" idx="2"/>
          </p:cNvCxnSpPr>
          <p:nvPr/>
        </p:nvCxnSpPr>
        <p:spPr>
          <a:xfrm>
            <a:off x="3139306" y="7881647"/>
            <a:ext cx="994727" cy="1598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Straight Connector 57">
            <a:extLst>
              <a:ext uri="{FF2B5EF4-FFF2-40B4-BE49-F238E27FC236}">
                <a16:creationId xmlns:a16="http://schemas.microsoft.com/office/drawing/2014/main" id="{8225765E-1A98-ABCA-285D-E273D8E13BE9}"/>
              </a:ext>
            </a:extLst>
          </p:cNvPr>
          <p:cNvCxnSpPr>
            <a:cxnSpLocks/>
            <a:stCxn id="29" idx="6"/>
            <a:endCxn id="33" idx="2"/>
          </p:cNvCxnSpPr>
          <p:nvPr/>
        </p:nvCxnSpPr>
        <p:spPr>
          <a:xfrm>
            <a:off x="1701889" y="7316341"/>
            <a:ext cx="1221417" cy="565306"/>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2" name="Tekstvak 1">
            <a:extLst>
              <a:ext uri="{FF2B5EF4-FFF2-40B4-BE49-F238E27FC236}">
                <a16:creationId xmlns:a16="http://schemas.microsoft.com/office/drawing/2014/main" id="{3D11C440-9B7F-11B0-E681-BA126AC35FDC}"/>
              </a:ext>
            </a:extLst>
          </p:cNvPr>
          <p:cNvSpPr txBox="1"/>
          <p:nvPr/>
        </p:nvSpPr>
        <p:spPr>
          <a:xfrm>
            <a:off x="4633780" y="3752606"/>
            <a:ext cx="415498" cy="307777"/>
          </a:xfrm>
          <a:prstGeom prst="rect">
            <a:avLst/>
          </a:prstGeom>
          <a:noFill/>
        </p:spPr>
        <p:txBody>
          <a:bodyPr wrap="none" rtlCol="0">
            <a:spAutoFit/>
          </a:bodyPr>
          <a:lstStyle/>
          <a:p>
            <a:r>
              <a:rPr lang="nl-NL" sz="1400" b="1" dirty="0"/>
              <a:t>RA</a:t>
            </a:r>
            <a:endParaRPr lang="nl-BE" sz="1400" b="1" dirty="0"/>
          </a:p>
        </p:txBody>
      </p:sp>
      <p:sp>
        <p:nvSpPr>
          <p:cNvPr id="9" name="Tekstvak 8">
            <a:extLst>
              <a:ext uri="{FF2B5EF4-FFF2-40B4-BE49-F238E27FC236}">
                <a16:creationId xmlns:a16="http://schemas.microsoft.com/office/drawing/2014/main" id="{4A5108C6-6040-D9EA-A91C-8B80F4A52D39}"/>
              </a:ext>
            </a:extLst>
          </p:cNvPr>
          <p:cNvSpPr txBox="1"/>
          <p:nvPr/>
        </p:nvSpPr>
        <p:spPr>
          <a:xfrm>
            <a:off x="2310103" y="3743040"/>
            <a:ext cx="407484" cy="307777"/>
          </a:xfrm>
          <a:prstGeom prst="rect">
            <a:avLst/>
          </a:prstGeom>
          <a:noFill/>
        </p:spPr>
        <p:txBody>
          <a:bodyPr wrap="none" rtlCol="0">
            <a:spAutoFit/>
          </a:bodyPr>
          <a:lstStyle/>
          <a:p>
            <a:r>
              <a:rPr lang="nl-NL" sz="1400" b="1" dirty="0"/>
              <a:t>LA</a:t>
            </a:r>
            <a:endParaRPr lang="nl-BE" sz="1400" b="1" dirty="0"/>
          </a:p>
        </p:txBody>
      </p:sp>
      <p:sp>
        <p:nvSpPr>
          <p:cNvPr id="11" name="Tekstvak 10">
            <a:extLst>
              <a:ext uri="{FF2B5EF4-FFF2-40B4-BE49-F238E27FC236}">
                <a16:creationId xmlns:a16="http://schemas.microsoft.com/office/drawing/2014/main" id="{2CD5E7FE-0762-1F48-739A-2AFB8222416A}"/>
              </a:ext>
            </a:extLst>
          </p:cNvPr>
          <p:cNvSpPr txBox="1"/>
          <p:nvPr/>
        </p:nvSpPr>
        <p:spPr>
          <a:xfrm>
            <a:off x="3372275" y="4483148"/>
            <a:ext cx="659155" cy="307777"/>
          </a:xfrm>
          <a:prstGeom prst="rect">
            <a:avLst/>
          </a:prstGeom>
          <a:noFill/>
        </p:spPr>
        <p:txBody>
          <a:bodyPr wrap="none" rtlCol="0">
            <a:spAutoFit/>
          </a:bodyPr>
          <a:lstStyle/>
          <a:p>
            <a:r>
              <a:rPr lang="nl-NL" sz="1400" b="1" dirty="0"/>
              <a:t>SPITS</a:t>
            </a:r>
            <a:endParaRPr lang="nl-BE" sz="1400" b="1" dirty="0"/>
          </a:p>
        </p:txBody>
      </p:sp>
      <p:sp>
        <p:nvSpPr>
          <p:cNvPr id="13" name="Tekstvak 12">
            <a:extLst>
              <a:ext uri="{FF2B5EF4-FFF2-40B4-BE49-F238E27FC236}">
                <a16:creationId xmlns:a16="http://schemas.microsoft.com/office/drawing/2014/main" id="{54D6F4C7-73FB-29DA-086E-9A9FD13C622F}"/>
              </a:ext>
            </a:extLst>
          </p:cNvPr>
          <p:cNvSpPr txBox="1"/>
          <p:nvPr/>
        </p:nvSpPr>
        <p:spPr>
          <a:xfrm>
            <a:off x="4536432" y="5843840"/>
            <a:ext cx="423514" cy="307777"/>
          </a:xfrm>
          <a:prstGeom prst="rect">
            <a:avLst/>
          </a:prstGeom>
          <a:noFill/>
        </p:spPr>
        <p:txBody>
          <a:bodyPr wrap="none" rtlCol="0">
            <a:spAutoFit/>
          </a:bodyPr>
          <a:lstStyle/>
          <a:p>
            <a:r>
              <a:rPr lang="nl-NL" sz="1400" b="1" dirty="0"/>
              <a:t>RM</a:t>
            </a:r>
            <a:endParaRPr lang="nl-BE" sz="1400" b="1" dirty="0"/>
          </a:p>
        </p:txBody>
      </p:sp>
      <p:sp>
        <p:nvSpPr>
          <p:cNvPr id="16" name="Tekstvak 15">
            <a:extLst>
              <a:ext uri="{FF2B5EF4-FFF2-40B4-BE49-F238E27FC236}">
                <a16:creationId xmlns:a16="http://schemas.microsoft.com/office/drawing/2014/main" id="{91565A24-5418-0BC6-2A37-3A8B200CE1F6}"/>
              </a:ext>
            </a:extLst>
          </p:cNvPr>
          <p:cNvSpPr txBox="1"/>
          <p:nvPr/>
        </p:nvSpPr>
        <p:spPr>
          <a:xfrm>
            <a:off x="2429805" y="5803552"/>
            <a:ext cx="415498" cy="307777"/>
          </a:xfrm>
          <a:prstGeom prst="rect">
            <a:avLst/>
          </a:prstGeom>
          <a:noFill/>
        </p:spPr>
        <p:txBody>
          <a:bodyPr wrap="none" rtlCol="0">
            <a:spAutoFit/>
          </a:bodyPr>
          <a:lstStyle/>
          <a:p>
            <a:r>
              <a:rPr lang="nl-NL" sz="1400" b="1" dirty="0"/>
              <a:t>LM</a:t>
            </a:r>
            <a:endParaRPr lang="nl-BE" sz="1400" b="1" dirty="0"/>
          </a:p>
        </p:txBody>
      </p:sp>
      <p:sp>
        <p:nvSpPr>
          <p:cNvPr id="20" name="Tekstvak 19">
            <a:extLst>
              <a:ext uri="{FF2B5EF4-FFF2-40B4-BE49-F238E27FC236}">
                <a16:creationId xmlns:a16="http://schemas.microsoft.com/office/drawing/2014/main" id="{29ABEB10-7D3C-733C-16DD-7FC7E9F5CB30}"/>
              </a:ext>
            </a:extLst>
          </p:cNvPr>
          <p:cNvSpPr txBox="1"/>
          <p:nvPr/>
        </p:nvSpPr>
        <p:spPr>
          <a:xfrm>
            <a:off x="3353162" y="6527346"/>
            <a:ext cx="829073" cy="307777"/>
          </a:xfrm>
          <a:prstGeom prst="rect">
            <a:avLst/>
          </a:prstGeom>
          <a:noFill/>
        </p:spPr>
        <p:txBody>
          <a:bodyPr wrap="none" rtlCol="0">
            <a:spAutoFit/>
          </a:bodyPr>
          <a:lstStyle/>
          <a:p>
            <a:r>
              <a:rPr lang="nl-NL" sz="1400" b="1" dirty="0"/>
              <a:t>MID-MID</a:t>
            </a:r>
            <a:endParaRPr lang="nl-BE" sz="1400" b="1" dirty="0"/>
          </a:p>
        </p:txBody>
      </p:sp>
      <p:sp>
        <p:nvSpPr>
          <p:cNvPr id="26" name="Tekstvak 25">
            <a:extLst>
              <a:ext uri="{FF2B5EF4-FFF2-40B4-BE49-F238E27FC236}">
                <a16:creationId xmlns:a16="http://schemas.microsoft.com/office/drawing/2014/main" id="{765055B2-FAF1-5804-282C-C575CB6DCEB3}"/>
              </a:ext>
            </a:extLst>
          </p:cNvPr>
          <p:cNvSpPr txBox="1"/>
          <p:nvPr/>
        </p:nvSpPr>
        <p:spPr>
          <a:xfrm>
            <a:off x="1411105" y="7486048"/>
            <a:ext cx="399468" cy="307777"/>
          </a:xfrm>
          <a:prstGeom prst="rect">
            <a:avLst/>
          </a:prstGeom>
          <a:noFill/>
        </p:spPr>
        <p:txBody>
          <a:bodyPr wrap="none" rtlCol="0">
            <a:spAutoFit/>
          </a:bodyPr>
          <a:lstStyle/>
          <a:p>
            <a:r>
              <a:rPr lang="nl-NL" sz="1400" b="1" dirty="0"/>
              <a:t>LV</a:t>
            </a:r>
            <a:endParaRPr lang="nl-BE" sz="1400" b="1" dirty="0"/>
          </a:p>
        </p:txBody>
      </p:sp>
      <p:sp>
        <p:nvSpPr>
          <p:cNvPr id="30" name="Tekstvak 29">
            <a:extLst>
              <a:ext uri="{FF2B5EF4-FFF2-40B4-BE49-F238E27FC236}">
                <a16:creationId xmlns:a16="http://schemas.microsoft.com/office/drawing/2014/main" id="{C5E87373-1ED7-F72D-18C4-9398302AF3D3}"/>
              </a:ext>
            </a:extLst>
          </p:cNvPr>
          <p:cNvSpPr txBox="1"/>
          <p:nvPr/>
        </p:nvSpPr>
        <p:spPr>
          <a:xfrm>
            <a:off x="5367024" y="7468144"/>
            <a:ext cx="407484" cy="307777"/>
          </a:xfrm>
          <a:prstGeom prst="rect">
            <a:avLst/>
          </a:prstGeom>
          <a:noFill/>
        </p:spPr>
        <p:txBody>
          <a:bodyPr wrap="none" rtlCol="0">
            <a:spAutoFit/>
          </a:bodyPr>
          <a:lstStyle/>
          <a:p>
            <a:r>
              <a:rPr lang="nl-NL" sz="1400" b="1" dirty="0"/>
              <a:t>RV</a:t>
            </a:r>
            <a:endParaRPr lang="nl-BE" sz="1400" b="1" dirty="0"/>
          </a:p>
        </p:txBody>
      </p:sp>
      <p:sp>
        <p:nvSpPr>
          <p:cNvPr id="34" name="Tekstvak 33">
            <a:extLst>
              <a:ext uri="{FF2B5EF4-FFF2-40B4-BE49-F238E27FC236}">
                <a16:creationId xmlns:a16="http://schemas.microsoft.com/office/drawing/2014/main" id="{6BD3AEBA-8052-0C56-F04E-ED656649755F}"/>
              </a:ext>
            </a:extLst>
          </p:cNvPr>
          <p:cNvSpPr txBox="1"/>
          <p:nvPr/>
        </p:nvSpPr>
        <p:spPr>
          <a:xfrm>
            <a:off x="2707306" y="7473776"/>
            <a:ext cx="404278" cy="307777"/>
          </a:xfrm>
          <a:prstGeom prst="rect">
            <a:avLst/>
          </a:prstGeom>
          <a:noFill/>
        </p:spPr>
        <p:txBody>
          <a:bodyPr wrap="none" rtlCol="0">
            <a:spAutoFit/>
          </a:bodyPr>
          <a:lstStyle/>
          <a:p>
            <a:r>
              <a:rPr lang="nl-NL" sz="1400" b="1" dirty="0"/>
              <a:t>CB</a:t>
            </a:r>
            <a:endParaRPr lang="nl-BE" sz="1400" b="1" dirty="0"/>
          </a:p>
        </p:txBody>
      </p:sp>
      <p:sp>
        <p:nvSpPr>
          <p:cNvPr id="38" name="Tekstvak 37">
            <a:extLst>
              <a:ext uri="{FF2B5EF4-FFF2-40B4-BE49-F238E27FC236}">
                <a16:creationId xmlns:a16="http://schemas.microsoft.com/office/drawing/2014/main" id="{DBCD2C44-8802-F11A-B3BE-DD635B7873E5}"/>
              </a:ext>
            </a:extLst>
          </p:cNvPr>
          <p:cNvSpPr txBox="1"/>
          <p:nvPr/>
        </p:nvSpPr>
        <p:spPr>
          <a:xfrm>
            <a:off x="4014365" y="7453095"/>
            <a:ext cx="444352" cy="307777"/>
          </a:xfrm>
          <a:prstGeom prst="rect">
            <a:avLst/>
          </a:prstGeom>
          <a:noFill/>
        </p:spPr>
        <p:txBody>
          <a:bodyPr wrap="none" rtlCol="0">
            <a:spAutoFit/>
          </a:bodyPr>
          <a:lstStyle/>
          <a:p>
            <a:r>
              <a:rPr lang="nl-NL" sz="1400" b="1" dirty="0"/>
              <a:t>LIB</a:t>
            </a:r>
            <a:endParaRPr lang="nl-BE" sz="1400" b="1" dirty="0"/>
          </a:p>
        </p:txBody>
      </p:sp>
      <p:sp>
        <p:nvSpPr>
          <p:cNvPr id="39" name="Bijschrift: lijn met accentbalk 38">
            <a:extLst>
              <a:ext uri="{FF2B5EF4-FFF2-40B4-BE49-F238E27FC236}">
                <a16:creationId xmlns:a16="http://schemas.microsoft.com/office/drawing/2014/main" id="{6E9FC9F3-CE05-DCB0-7F5C-7221BA808071}"/>
              </a:ext>
            </a:extLst>
          </p:cNvPr>
          <p:cNvSpPr/>
          <p:nvPr/>
        </p:nvSpPr>
        <p:spPr>
          <a:xfrm>
            <a:off x="6163999" y="7484621"/>
            <a:ext cx="837831" cy="230629"/>
          </a:xfrm>
          <a:prstGeom prst="accentCallout1">
            <a:avLst>
              <a:gd name="adj1" fmla="val 18750"/>
              <a:gd name="adj2" fmla="val -8333"/>
              <a:gd name="adj3" fmla="val 59093"/>
              <a:gd name="adj4" fmla="val -45352"/>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fullback</a:t>
            </a:r>
            <a:endParaRPr lang="nl-BE" sz="1200" dirty="0"/>
          </a:p>
        </p:txBody>
      </p:sp>
      <p:sp>
        <p:nvSpPr>
          <p:cNvPr id="42" name="Bijschrift: lijn met accentbalk 41">
            <a:extLst>
              <a:ext uri="{FF2B5EF4-FFF2-40B4-BE49-F238E27FC236}">
                <a16:creationId xmlns:a16="http://schemas.microsoft.com/office/drawing/2014/main" id="{EDF5946C-0ACB-5694-D082-7192FE791AD1}"/>
              </a:ext>
            </a:extLst>
          </p:cNvPr>
          <p:cNvSpPr/>
          <p:nvPr/>
        </p:nvSpPr>
        <p:spPr>
          <a:xfrm>
            <a:off x="332835" y="7453095"/>
            <a:ext cx="837831" cy="230629"/>
          </a:xfrm>
          <a:prstGeom prst="accentCallout1">
            <a:avLst>
              <a:gd name="adj1" fmla="val 62803"/>
              <a:gd name="adj2" fmla="val 106111"/>
              <a:gd name="adj3" fmla="val 86627"/>
              <a:gd name="adj4" fmla="val 135788"/>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fullback</a:t>
            </a:r>
            <a:endParaRPr lang="nl-BE" sz="1200" dirty="0"/>
          </a:p>
        </p:txBody>
      </p:sp>
      <p:sp>
        <p:nvSpPr>
          <p:cNvPr id="45" name="Bijschrift: lijn met accentbalk 44">
            <a:extLst>
              <a:ext uri="{FF2B5EF4-FFF2-40B4-BE49-F238E27FC236}">
                <a16:creationId xmlns:a16="http://schemas.microsoft.com/office/drawing/2014/main" id="{8FBE8290-1227-82B7-FD2D-C86E4D688D9F}"/>
              </a:ext>
            </a:extLst>
          </p:cNvPr>
          <p:cNvSpPr/>
          <p:nvPr/>
        </p:nvSpPr>
        <p:spPr>
          <a:xfrm>
            <a:off x="1587500" y="8103007"/>
            <a:ext cx="966197" cy="230629"/>
          </a:xfrm>
          <a:prstGeom prst="accentCallout1">
            <a:avLst>
              <a:gd name="adj1" fmla="val 62803"/>
              <a:gd name="adj2" fmla="val 106111"/>
              <a:gd name="adj3" fmla="val -40027"/>
              <a:gd name="adj4" fmla="val 135788"/>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centerback</a:t>
            </a:r>
            <a:endParaRPr lang="nl-BE" sz="1200" dirty="0"/>
          </a:p>
        </p:txBody>
      </p:sp>
      <p:sp>
        <p:nvSpPr>
          <p:cNvPr id="48" name="Bijschrift: lijn met accentbalk 47">
            <a:extLst>
              <a:ext uri="{FF2B5EF4-FFF2-40B4-BE49-F238E27FC236}">
                <a16:creationId xmlns:a16="http://schemas.microsoft.com/office/drawing/2014/main" id="{E2232BC4-B548-FE9C-69D7-727E1A808C1A}"/>
              </a:ext>
            </a:extLst>
          </p:cNvPr>
          <p:cNvSpPr/>
          <p:nvPr/>
        </p:nvSpPr>
        <p:spPr>
          <a:xfrm>
            <a:off x="3788772" y="8160831"/>
            <a:ext cx="1112733" cy="230629"/>
          </a:xfrm>
          <a:prstGeom prst="accentCallout1">
            <a:avLst>
              <a:gd name="adj1" fmla="val -39071"/>
              <a:gd name="adj2" fmla="val -5575"/>
              <a:gd name="adj3" fmla="val -78573"/>
              <a:gd name="adj4" fmla="val 29160"/>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centerback</a:t>
            </a:r>
            <a:endParaRPr lang="nl-BE" sz="1200" dirty="0"/>
          </a:p>
        </p:txBody>
      </p:sp>
      <p:sp>
        <p:nvSpPr>
          <p:cNvPr id="50" name="Bijschrift: lijn met accentbalk 49">
            <a:extLst>
              <a:ext uri="{FF2B5EF4-FFF2-40B4-BE49-F238E27FC236}">
                <a16:creationId xmlns:a16="http://schemas.microsoft.com/office/drawing/2014/main" id="{EDA2EB3D-94B8-CB0B-5129-AC4D7D5C30A6}"/>
              </a:ext>
            </a:extLst>
          </p:cNvPr>
          <p:cNvSpPr/>
          <p:nvPr/>
        </p:nvSpPr>
        <p:spPr>
          <a:xfrm>
            <a:off x="2310103" y="6411676"/>
            <a:ext cx="837831" cy="230629"/>
          </a:xfrm>
          <a:prstGeom prst="accentCallout1">
            <a:avLst>
              <a:gd name="adj1" fmla="val 62803"/>
              <a:gd name="adj2" fmla="val 106111"/>
              <a:gd name="adj3" fmla="val 34314"/>
              <a:gd name="adj4" fmla="val 149430"/>
            </a:avLst>
          </a:prstGeom>
        </p:spPr>
        <p:style>
          <a:lnRef idx="2">
            <a:schemeClr val="accent5">
              <a:shade val="15000"/>
            </a:schemeClr>
          </a:lnRef>
          <a:fillRef idx="1">
            <a:schemeClr val="accent5"/>
          </a:fillRef>
          <a:effectRef idx="0">
            <a:schemeClr val="accent5"/>
          </a:effectRef>
          <a:fontRef idx="minor">
            <a:schemeClr val="lt1"/>
          </a:fontRef>
        </p:style>
        <p:txBody>
          <a:bodyPr rtlCol="0" anchor="ctr"/>
          <a:lstStyle/>
          <a:p>
            <a:pPr algn="ctr"/>
            <a:r>
              <a:rPr lang="nl-NL" sz="1200" dirty="0"/>
              <a:t>contact</a:t>
            </a:r>
            <a:endParaRPr lang="nl-BE" sz="1200" dirty="0"/>
          </a:p>
        </p:txBody>
      </p:sp>
    </p:spTree>
    <p:extLst>
      <p:ext uri="{BB962C8B-B14F-4D97-AF65-F5344CB8AC3E}">
        <p14:creationId xmlns:p14="http://schemas.microsoft.com/office/powerpoint/2010/main" val="8429266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C30AC8-C607-6302-90F6-BFFFA06948F6}"/>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2480439B-7CFE-3A54-C774-4B813AB2162A}"/>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AE1CE729-1852-B13D-5101-161BF6209AA3}"/>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328E8564-AAB3-A3A5-5967-CBF157A93C22}"/>
              </a:ext>
            </a:extLst>
          </p:cNvPr>
          <p:cNvSpPr/>
          <p:nvPr/>
        </p:nvSpPr>
        <p:spPr>
          <a:xfrm>
            <a:off x="9189689" y="933586"/>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rPr>
              <a:t>Balbezit - opbouw</a:t>
            </a:r>
            <a:endParaRPr lang="nl-NL" sz="1800" noProof="1"/>
          </a:p>
        </p:txBody>
      </p:sp>
      <p:sp>
        <p:nvSpPr>
          <p:cNvPr id="6" name="Text 3">
            <a:extLst>
              <a:ext uri="{FF2B5EF4-FFF2-40B4-BE49-F238E27FC236}">
                <a16:creationId xmlns:a16="http://schemas.microsoft.com/office/drawing/2014/main" id="{570259FA-50E7-2A5B-D44B-E9C82AE5A0B5}"/>
              </a:ext>
            </a:extLst>
          </p:cNvPr>
          <p:cNvSpPr/>
          <p:nvPr/>
        </p:nvSpPr>
        <p:spPr>
          <a:xfrm>
            <a:off x="9189689" y="1569313"/>
            <a:ext cx="8361711" cy="640488"/>
          </a:xfrm>
          <a:prstGeom prst="rect">
            <a:avLst/>
          </a:prstGeom>
          <a:noFill/>
          <a:ln/>
        </p:spPr>
        <p:txBody>
          <a:bodyPr wrap="square" lIns="25400" tIns="25400" rIns="25400" bIns="25400" rtlCol="0" anchor="t">
            <a:normAutofit fontScale="77500" lnSpcReduction="20000"/>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Outlet – back-4 naar back-3 via flank</a:t>
            </a:r>
            <a:endParaRPr lang="nl-NL" sz="5400" noProof="1"/>
          </a:p>
        </p:txBody>
      </p:sp>
      <p:sp>
        <p:nvSpPr>
          <p:cNvPr id="7" name="Text 4">
            <a:extLst>
              <a:ext uri="{FF2B5EF4-FFF2-40B4-BE49-F238E27FC236}">
                <a16:creationId xmlns:a16="http://schemas.microsoft.com/office/drawing/2014/main" id="{62196982-12C6-D529-6753-0E1C36C048E5}"/>
              </a:ext>
            </a:extLst>
          </p:cNvPr>
          <p:cNvSpPr/>
          <p:nvPr/>
        </p:nvSpPr>
        <p:spPr>
          <a:xfrm>
            <a:off x="9235378" y="3024608"/>
            <a:ext cx="8148279" cy="6254312"/>
          </a:xfrm>
          <a:prstGeom prst="rect">
            <a:avLst/>
          </a:prstGeom>
          <a:noFill/>
          <a:ln/>
        </p:spPr>
        <p:txBody>
          <a:bodyPr wrap="square" lIns="25400" tIns="25400" rIns="25400" bIns="25400" rtlCol="0" anchor="t">
            <a:normAutofit lnSpcReduction="10000"/>
          </a:bodyPr>
          <a:lstStyle/>
          <a:p>
            <a:pPr marL="0" indent="0" algn="l">
              <a:lnSpc>
                <a:spcPct val="160000"/>
              </a:lnSpc>
              <a:buNone/>
            </a:pPr>
            <a:r>
              <a:rPr lang="nl-NL" sz="1875" noProof="1">
                <a:solidFill>
                  <a:srgbClr val="35526F"/>
                </a:solidFill>
                <a:latin typeface="Barlow" pitchFamily="34" charset="0"/>
                <a:ea typeface="Barlow" pitchFamily="34" charset="-122"/>
                <a:cs typeface="Barlow" pitchFamily="34" charset="-120"/>
              </a:rPr>
              <a:t>In 433 opbouw kan de aanval </a:t>
            </a:r>
            <a:r>
              <a:rPr lang="nl-NL" sz="1875" b="1" noProof="1">
                <a:solidFill>
                  <a:srgbClr val="35526F"/>
                </a:solidFill>
                <a:latin typeface="Barlow" pitchFamily="34" charset="0"/>
                <a:ea typeface="Barlow" pitchFamily="34" charset="-122"/>
                <a:cs typeface="Barlow" pitchFamily="34" charset="-120"/>
              </a:rPr>
              <a:t>via de flank opgebouwd </a:t>
            </a:r>
            <a:r>
              <a:rPr lang="nl-NL" sz="1875" noProof="1">
                <a:solidFill>
                  <a:srgbClr val="35526F"/>
                </a:solidFill>
                <a:latin typeface="Barlow" pitchFamily="34" charset="0"/>
                <a:ea typeface="Barlow" pitchFamily="34" charset="-122"/>
                <a:cs typeface="Barlow" pitchFamily="34" charset="-120"/>
              </a:rPr>
              <a:t>worden door een fullback. Dit verandert de back-4 formatie naar back-3.</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Dan is de benodigde counter-control doorschuiven:</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Een </a:t>
            </a:r>
            <a:r>
              <a:rPr lang="nl-NL" sz="1875" b="1" noProof="1">
                <a:solidFill>
                  <a:srgbClr val="35526F"/>
                </a:solidFill>
                <a:latin typeface="Barlow" pitchFamily="34" charset="0"/>
              </a:rPr>
              <a:t>center-back</a:t>
            </a:r>
            <a:r>
              <a:rPr lang="nl-NL" sz="1875" noProof="1">
                <a:solidFill>
                  <a:srgbClr val="35526F"/>
                </a:solidFill>
                <a:latin typeface="Barlow" pitchFamily="34" charset="0"/>
              </a:rPr>
              <a:t> (of libero) neemt positie over van flankspeler als center-back rechts</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Andere </a:t>
            </a:r>
            <a:r>
              <a:rPr lang="nl-NL" sz="1875" b="1" noProof="1">
                <a:solidFill>
                  <a:srgbClr val="35526F"/>
                </a:solidFill>
                <a:latin typeface="Barlow" pitchFamily="34" charset="0"/>
              </a:rPr>
              <a:t>center-back</a:t>
            </a:r>
            <a:r>
              <a:rPr lang="nl-NL" sz="1875" noProof="1">
                <a:solidFill>
                  <a:srgbClr val="35526F"/>
                </a:solidFill>
                <a:latin typeface="Barlow" pitchFamily="34" charset="0"/>
              </a:rPr>
              <a:t> (of libero) neemt nu centraal central-back als laatste man</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a:t>
            </a:r>
            <a:r>
              <a:rPr lang="nl-NL" sz="1875" b="1" noProof="1">
                <a:solidFill>
                  <a:srgbClr val="35526F"/>
                </a:solidFill>
                <a:latin typeface="Barlow" pitchFamily="34" charset="0"/>
              </a:rPr>
              <a:t>fullback</a:t>
            </a:r>
            <a:r>
              <a:rPr lang="nl-NL" sz="1875" noProof="1">
                <a:solidFill>
                  <a:srgbClr val="35526F"/>
                </a:solidFill>
                <a:latin typeface="Barlow" pitchFamily="34" charset="0"/>
              </a:rPr>
              <a:t> aan helpkant neemt de centerback positie links</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a:t>
            </a:r>
            <a:r>
              <a:rPr lang="nl-NL" sz="1875" b="1" noProof="1">
                <a:solidFill>
                  <a:srgbClr val="35526F"/>
                </a:solidFill>
                <a:latin typeface="Barlow" pitchFamily="34" charset="0"/>
              </a:rPr>
              <a:t>mid-mid</a:t>
            </a:r>
            <a:r>
              <a:rPr lang="nl-NL" sz="1875" noProof="1">
                <a:solidFill>
                  <a:srgbClr val="35526F"/>
                </a:solidFill>
                <a:latin typeface="Barlow" pitchFamily="34" charset="0"/>
              </a:rPr>
              <a:t> kan kiezen om dan counter-control te spelen als nieuwe libero in ruit-vorm, of mee aan te vallen</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Om de progressie via flank mogelijk te maken is het belangrijk dat de </a:t>
            </a:r>
            <a:r>
              <a:rPr lang="nl-NL" sz="1875" b="1" noProof="1">
                <a:solidFill>
                  <a:srgbClr val="35526F"/>
                </a:solidFill>
                <a:latin typeface="Barlow" pitchFamily="34" charset="0"/>
              </a:rPr>
              <a:t>middenvelders centraler </a:t>
            </a:r>
            <a:r>
              <a:rPr lang="nl-NL" sz="1875" noProof="1">
                <a:solidFill>
                  <a:srgbClr val="35526F"/>
                </a:solidFill>
                <a:latin typeface="Barlow" pitchFamily="34" charset="0"/>
              </a:rPr>
              <a:t>blijven en zo ruimte maken</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marL="457200" indent="-457200" algn="l">
              <a:lnSpc>
                <a:spcPct val="160000"/>
              </a:lnSpc>
              <a:buFont typeface="Arial" panose="020B0604020202020204" pitchFamily="34" charset="0"/>
              <a:buChar char="•"/>
            </a:pPr>
            <a:endParaRPr lang="nl-NL" sz="1875" noProof="1"/>
          </a:p>
          <a:p>
            <a:pPr algn="l">
              <a:lnSpc>
                <a:spcPct val="160000"/>
              </a:lnSpc>
            </a:pPr>
            <a:endParaRPr lang="nl-NL" sz="1875" noProof="1"/>
          </a:p>
        </p:txBody>
      </p:sp>
      <p:pic>
        <p:nvPicPr>
          <p:cNvPr id="15" name="Schermafbeelding 2023-05-23 om 10.16.24.png">
            <a:extLst>
              <a:ext uri="{FF2B5EF4-FFF2-40B4-BE49-F238E27FC236}">
                <a16:creationId xmlns:a16="http://schemas.microsoft.com/office/drawing/2014/main" id="{C2A0179F-9F44-0354-C7BD-FC81CA68C69A}"/>
              </a:ext>
            </a:extLst>
          </p:cNvPr>
          <p:cNvPicPr>
            <a:picLocks noChangeAspect="1"/>
          </p:cNvPicPr>
          <p:nvPr/>
        </p:nvPicPr>
        <p:blipFill>
          <a:blip r:embed="rId3"/>
          <a:stretch>
            <a:fillRect/>
          </a:stretch>
        </p:blipFill>
        <p:spPr>
          <a:xfrm rot="16200000">
            <a:off x="-656472" y="2918560"/>
            <a:ext cx="8676699" cy="4711013"/>
          </a:xfrm>
          <a:prstGeom prst="rect">
            <a:avLst/>
          </a:prstGeom>
          <a:ln w="12700" cap="flat">
            <a:noFill/>
            <a:miter lim="400000"/>
          </a:ln>
          <a:effectLst/>
        </p:spPr>
      </p:pic>
      <p:sp>
        <p:nvSpPr>
          <p:cNvPr id="17" name="Cirkel">
            <a:extLst>
              <a:ext uri="{FF2B5EF4-FFF2-40B4-BE49-F238E27FC236}">
                <a16:creationId xmlns:a16="http://schemas.microsoft.com/office/drawing/2014/main" id="{29D124A0-7626-E4D0-3976-8100E9E3C0C3}"/>
              </a:ext>
            </a:extLst>
          </p:cNvPr>
          <p:cNvSpPr/>
          <p:nvPr/>
        </p:nvSpPr>
        <p:spPr>
          <a:xfrm>
            <a:off x="3593853" y="4200194"/>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9" name="Cirkel">
            <a:extLst>
              <a:ext uri="{FF2B5EF4-FFF2-40B4-BE49-F238E27FC236}">
                <a16:creationId xmlns:a16="http://schemas.microsoft.com/office/drawing/2014/main" id="{D7767C01-CC66-ACCC-7FC2-0FB80148BAEC}"/>
              </a:ext>
            </a:extLst>
          </p:cNvPr>
          <p:cNvSpPr/>
          <p:nvPr/>
        </p:nvSpPr>
        <p:spPr>
          <a:xfrm>
            <a:off x="2412927"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1" name="Cirkel">
            <a:extLst>
              <a:ext uri="{FF2B5EF4-FFF2-40B4-BE49-F238E27FC236}">
                <a16:creationId xmlns:a16="http://schemas.microsoft.com/office/drawing/2014/main" id="{DC8AECC9-4852-25DC-33DE-CF6FF1E2D1D4}"/>
              </a:ext>
            </a:extLst>
          </p:cNvPr>
          <p:cNvSpPr/>
          <p:nvPr/>
        </p:nvSpPr>
        <p:spPr>
          <a:xfrm>
            <a:off x="4722203"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AD7FD3D9-1F12-3E3F-6BC8-EDA38C5E4F91}"/>
              </a:ext>
            </a:extLst>
          </p:cNvPr>
          <p:cNvSpPr/>
          <p:nvPr/>
        </p:nvSpPr>
        <p:spPr>
          <a:xfrm>
            <a:off x="3593856" y="629855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A1AFC619-4ACD-4712-716E-2131F4C0268F}"/>
              </a:ext>
            </a:extLst>
          </p:cNvPr>
          <p:cNvSpPr/>
          <p:nvPr/>
        </p:nvSpPr>
        <p:spPr>
          <a:xfrm>
            <a:off x="4938203" y="749925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B2B4F7E4-22E8-2E7E-BA48-15E52BC83274}"/>
              </a:ext>
            </a:extLst>
          </p:cNvPr>
          <p:cNvSpPr/>
          <p:nvPr/>
        </p:nvSpPr>
        <p:spPr>
          <a:xfrm>
            <a:off x="5304800" y="5683579"/>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18B37E5B-6A48-2FF5-281D-77AD72CE5B61}"/>
              </a:ext>
            </a:extLst>
          </p:cNvPr>
          <p:cNvSpPr/>
          <p:nvPr/>
        </p:nvSpPr>
        <p:spPr>
          <a:xfrm>
            <a:off x="2137101" y="742155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00410F93-A5C6-C57A-609B-6C03FDA0B8AF}"/>
              </a:ext>
            </a:extLst>
          </p:cNvPr>
          <p:cNvSpPr/>
          <p:nvPr/>
        </p:nvSpPr>
        <p:spPr>
          <a:xfrm>
            <a:off x="2606644" y="4882651"/>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3" name="Cirkel">
            <a:extLst>
              <a:ext uri="{FF2B5EF4-FFF2-40B4-BE49-F238E27FC236}">
                <a16:creationId xmlns:a16="http://schemas.microsoft.com/office/drawing/2014/main" id="{5445170F-2D7F-00AF-8FE4-EEC6B68BC4CA}"/>
              </a:ext>
            </a:extLst>
          </p:cNvPr>
          <p:cNvSpPr/>
          <p:nvPr/>
        </p:nvSpPr>
        <p:spPr>
          <a:xfrm>
            <a:off x="3523662" y="7955483"/>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Cirkel">
            <a:extLst>
              <a:ext uri="{FF2B5EF4-FFF2-40B4-BE49-F238E27FC236}">
                <a16:creationId xmlns:a16="http://schemas.microsoft.com/office/drawing/2014/main" id="{57A70A40-F98C-1C99-D1F0-CC88D1797F84}"/>
              </a:ext>
            </a:extLst>
          </p:cNvPr>
          <p:cNvSpPr/>
          <p:nvPr/>
        </p:nvSpPr>
        <p:spPr>
          <a:xfrm>
            <a:off x="4353604" y="492750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36" name="Straight Connector 35">
            <a:extLst>
              <a:ext uri="{FF2B5EF4-FFF2-40B4-BE49-F238E27FC236}">
                <a16:creationId xmlns:a16="http://schemas.microsoft.com/office/drawing/2014/main" id="{1523E312-48B7-652F-9D4B-49B10F473092}"/>
              </a:ext>
            </a:extLst>
          </p:cNvPr>
          <p:cNvCxnSpPr>
            <a:cxnSpLocks/>
            <a:stCxn id="19" idx="5"/>
            <a:endCxn id="17" idx="2"/>
          </p:cNvCxnSpPr>
          <p:nvPr/>
        </p:nvCxnSpPr>
        <p:spPr>
          <a:xfrm>
            <a:off x="2597295" y="3717463"/>
            <a:ext cx="996558" cy="5907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DF5B616C-E179-3CA5-7265-7ED6A355F214}"/>
              </a:ext>
            </a:extLst>
          </p:cNvPr>
          <p:cNvCxnSpPr>
            <a:cxnSpLocks/>
            <a:stCxn id="17" idx="7"/>
            <a:endCxn id="21" idx="3"/>
          </p:cNvCxnSpPr>
          <p:nvPr/>
        </p:nvCxnSpPr>
        <p:spPr>
          <a:xfrm flipV="1">
            <a:off x="3778221" y="3717463"/>
            <a:ext cx="975614" cy="51436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a:extLst>
              <a:ext uri="{FF2B5EF4-FFF2-40B4-BE49-F238E27FC236}">
                <a16:creationId xmlns:a16="http://schemas.microsoft.com/office/drawing/2014/main" id="{75DACBBC-E4B5-DDB7-A848-765000A392B4}"/>
              </a:ext>
            </a:extLst>
          </p:cNvPr>
          <p:cNvCxnSpPr>
            <a:cxnSpLocks/>
            <a:stCxn id="23" idx="7"/>
            <a:endCxn id="35" idx="3"/>
          </p:cNvCxnSpPr>
          <p:nvPr/>
        </p:nvCxnSpPr>
        <p:spPr>
          <a:xfrm flipV="1">
            <a:off x="3778224" y="5111868"/>
            <a:ext cx="607012" cy="121831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Straight Connector 46">
            <a:extLst>
              <a:ext uri="{FF2B5EF4-FFF2-40B4-BE49-F238E27FC236}">
                <a16:creationId xmlns:a16="http://schemas.microsoft.com/office/drawing/2014/main" id="{500C399A-04B7-2B35-3441-8DB390EDE8FE}"/>
              </a:ext>
            </a:extLst>
          </p:cNvPr>
          <p:cNvCxnSpPr>
            <a:cxnSpLocks/>
            <a:stCxn id="31" idx="5"/>
            <a:endCxn id="23" idx="1"/>
          </p:cNvCxnSpPr>
          <p:nvPr/>
        </p:nvCxnSpPr>
        <p:spPr>
          <a:xfrm>
            <a:off x="2791012" y="5067019"/>
            <a:ext cx="834476" cy="126316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2AE00036-7980-B9A2-6C41-734514D7EAA1}"/>
              </a:ext>
            </a:extLst>
          </p:cNvPr>
          <p:cNvCxnSpPr>
            <a:cxnSpLocks/>
            <a:stCxn id="33" idx="6"/>
            <a:endCxn id="25" idx="2"/>
          </p:cNvCxnSpPr>
          <p:nvPr/>
        </p:nvCxnSpPr>
        <p:spPr>
          <a:xfrm flipV="1">
            <a:off x="3739662" y="7607250"/>
            <a:ext cx="1198541" cy="45623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8D556F7B-BD88-66DF-F472-475DC12101E1}"/>
              </a:ext>
            </a:extLst>
          </p:cNvPr>
          <p:cNvCxnSpPr>
            <a:cxnSpLocks/>
            <a:stCxn id="25" idx="0"/>
            <a:endCxn id="27" idx="4"/>
          </p:cNvCxnSpPr>
          <p:nvPr/>
        </p:nvCxnSpPr>
        <p:spPr>
          <a:xfrm flipV="1">
            <a:off x="5046203" y="5899579"/>
            <a:ext cx="366597" cy="159967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Straight Connector 57">
            <a:extLst>
              <a:ext uri="{FF2B5EF4-FFF2-40B4-BE49-F238E27FC236}">
                <a16:creationId xmlns:a16="http://schemas.microsoft.com/office/drawing/2014/main" id="{CAEAD1E7-57BD-5F76-CAA7-8B15FD78725F}"/>
              </a:ext>
            </a:extLst>
          </p:cNvPr>
          <p:cNvCxnSpPr>
            <a:cxnSpLocks/>
            <a:stCxn id="29" idx="5"/>
            <a:endCxn id="33" idx="2"/>
          </p:cNvCxnSpPr>
          <p:nvPr/>
        </p:nvCxnSpPr>
        <p:spPr>
          <a:xfrm>
            <a:off x="2321469" y="7605923"/>
            <a:ext cx="1202193" cy="45756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Cirkel">
            <a:extLst>
              <a:ext uri="{FF2B5EF4-FFF2-40B4-BE49-F238E27FC236}">
                <a16:creationId xmlns:a16="http://schemas.microsoft.com/office/drawing/2014/main" id="{D2A8979C-65DE-09D0-613F-2DACBA72EFC7}"/>
              </a:ext>
            </a:extLst>
          </p:cNvPr>
          <p:cNvSpPr/>
          <p:nvPr/>
        </p:nvSpPr>
        <p:spPr>
          <a:xfrm>
            <a:off x="5285443" y="5359579"/>
            <a:ext cx="216000" cy="216000"/>
          </a:xfrm>
          <a:prstGeom prst="ellipse">
            <a:avLst/>
          </a:prstGeom>
          <a:solidFill>
            <a:schemeClr val="bg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26" name="Straight Arrow Connector 25">
            <a:extLst>
              <a:ext uri="{FF2B5EF4-FFF2-40B4-BE49-F238E27FC236}">
                <a16:creationId xmlns:a16="http://schemas.microsoft.com/office/drawing/2014/main" id="{C59EA01F-55A0-CA65-7F14-0F016A9159CB}"/>
              </a:ext>
            </a:extLst>
          </p:cNvPr>
          <p:cNvCxnSpPr/>
          <p:nvPr/>
        </p:nvCxnSpPr>
        <p:spPr>
          <a:xfrm flipV="1">
            <a:off x="4938203" y="6151764"/>
            <a:ext cx="216000" cy="9279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65408972-2180-92B5-FEE3-2EE5ACD1E0F7}"/>
              </a:ext>
            </a:extLst>
          </p:cNvPr>
          <p:cNvCxnSpPr/>
          <p:nvPr/>
        </p:nvCxnSpPr>
        <p:spPr>
          <a:xfrm>
            <a:off x="1759527" y="6807414"/>
            <a:ext cx="377574" cy="4246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 name="Straight Arrow Connector 29">
            <a:extLst>
              <a:ext uri="{FF2B5EF4-FFF2-40B4-BE49-F238E27FC236}">
                <a16:creationId xmlns:a16="http://schemas.microsoft.com/office/drawing/2014/main" id="{459EAC08-B96F-4E91-2640-E2269A166E29}"/>
              </a:ext>
            </a:extLst>
          </p:cNvPr>
          <p:cNvCxnSpPr>
            <a:cxnSpLocks/>
          </p:cNvCxnSpPr>
          <p:nvPr/>
        </p:nvCxnSpPr>
        <p:spPr>
          <a:xfrm>
            <a:off x="3294865" y="7834703"/>
            <a:ext cx="178283" cy="704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29">
            <a:extLst>
              <a:ext uri="{FF2B5EF4-FFF2-40B4-BE49-F238E27FC236}">
                <a16:creationId xmlns:a16="http://schemas.microsoft.com/office/drawing/2014/main" id="{EAFD3C6B-4704-3AB2-56A6-9F62D0FBF598}"/>
              </a:ext>
            </a:extLst>
          </p:cNvPr>
          <p:cNvCxnSpPr>
            <a:cxnSpLocks/>
          </p:cNvCxnSpPr>
          <p:nvPr/>
        </p:nvCxnSpPr>
        <p:spPr>
          <a:xfrm flipV="1">
            <a:off x="4385236" y="7595636"/>
            <a:ext cx="245758" cy="1196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2" name="Straight Arrow Connector 29">
            <a:extLst>
              <a:ext uri="{FF2B5EF4-FFF2-40B4-BE49-F238E27FC236}">
                <a16:creationId xmlns:a16="http://schemas.microsoft.com/office/drawing/2014/main" id="{7921357E-114F-411D-8FF8-44DD1982A6AA}"/>
              </a:ext>
            </a:extLst>
          </p:cNvPr>
          <p:cNvCxnSpPr>
            <a:cxnSpLocks/>
          </p:cNvCxnSpPr>
          <p:nvPr/>
        </p:nvCxnSpPr>
        <p:spPr>
          <a:xfrm flipH="1">
            <a:off x="4698599" y="5067019"/>
            <a:ext cx="2396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24359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181BEF-45DC-FC26-B09B-0FF4C5751FD9}"/>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C298BA98-5E4E-A309-CCB8-3C19F7E76455}"/>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F14DBA4A-D265-457C-14AB-F92C0787F9C8}"/>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3B05739A-C252-AFF1-B2B5-D830AC817742}"/>
              </a:ext>
            </a:extLst>
          </p:cNvPr>
          <p:cNvSpPr/>
          <p:nvPr/>
        </p:nvSpPr>
        <p:spPr>
          <a:xfrm>
            <a:off x="9189689" y="933586"/>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rPr>
              <a:t>Balbezit - opbouw</a:t>
            </a:r>
            <a:endParaRPr lang="nl-NL" sz="1800" noProof="1"/>
          </a:p>
        </p:txBody>
      </p:sp>
      <p:sp>
        <p:nvSpPr>
          <p:cNvPr id="6" name="Text 3">
            <a:extLst>
              <a:ext uri="{FF2B5EF4-FFF2-40B4-BE49-F238E27FC236}">
                <a16:creationId xmlns:a16="http://schemas.microsoft.com/office/drawing/2014/main" id="{6AD0AF1F-CB76-0C85-B6C1-210CB8786D50}"/>
              </a:ext>
            </a:extLst>
          </p:cNvPr>
          <p:cNvSpPr/>
          <p:nvPr/>
        </p:nvSpPr>
        <p:spPr>
          <a:xfrm>
            <a:off x="9189689" y="1569312"/>
            <a:ext cx="8193969" cy="887259"/>
          </a:xfrm>
          <a:prstGeom prst="rect">
            <a:avLst/>
          </a:prstGeom>
          <a:noFill/>
          <a:ln/>
        </p:spPr>
        <p:txBody>
          <a:bodyPr wrap="square" lIns="25400" tIns="25400" rIns="25400" bIns="25400" rtlCol="0" anchor="t">
            <a:normAutofit fontScale="77500" lnSpcReduction="20000"/>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Outlet – back-4 naar back-3 via center</a:t>
            </a:r>
            <a:endParaRPr lang="nl-NL" sz="5400" noProof="1"/>
          </a:p>
        </p:txBody>
      </p:sp>
      <p:sp>
        <p:nvSpPr>
          <p:cNvPr id="7" name="Text 4">
            <a:extLst>
              <a:ext uri="{FF2B5EF4-FFF2-40B4-BE49-F238E27FC236}">
                <a16:creationId xmlns:a16="http://schemas.microsoft.com/office/drawing/2014/main" id="{9D21127B-2ED7-8214-5C16-72B997289B45}"/>
              </a:ext>
            </a:extLst>
          </p:cNvPr>
          <p:cNvSpPr/>
          <p:nvPr/>
        </p:nvSpPr>
        <p:spPr>
          <a:xfrm>
            <a:off x="9235378" y="3024608"/>
            <a:ext cx="8148279" cy="6254312"/>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solidFill>
                  <a:srgbClr val="35526F"/>
                </a:solidFill>
                <a:latin typeface="Barlow" pitchFamily="34" charset="0"/>
                <a:ea typeface="Barlow" pitchFamily="34" charset="-122"/>
                <a:cs typeface="Barlow" pitchFamily="34" charset="-120"/>
              </a:rPr>
              <a:t>In 433 opbouw kan de aanval </a:t>
            </a:r>
            <a:r>
              <a:rPr lang="nl-NL" sz="1875" b="1" noProof="1">
                <a:solidFill>
                  <a:srgbClr val="35526F"/>
                </a:solidFill>
                <a:latin typeface="Barlow" pitchFamily="34" charset="0"/>
                <a:ea typeface="Barlow" pitchFamily="34" charset="-122"/>
                <a:cs typeface="Barlow" pitchFamily="34" charset="-120"/>
              </a:rPr>
              <a:t>via center opgebouwd </a:t>
            </a:r>
            <a:r>
              <a:rPr lang="nl-NL" sz="1875" noProof="1">
                <a:solidFill>
                  <a:srgbClr val="35526F"/>
                </a:solidFill>
                <a:latin typeface="Barlow" pitchFamily="34" charset="0"/>
                <a:ea typeface="Barlow" pitchFamily="34" charset="-122"/>
                <a:cs typeface="Barlow" pitchFamily="34" charset="-120"/>
              </a:rPr>
              <a:t>worden door een center-back/libero. Dit verandert de back-4 formatie naar back-3.</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Dan is de beste counter-control om door te schuiven:</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a:t>
            </a:r>
            <a:r>
              <a:rPr lang="nl-NL" sz="1875" b="1" noProof="1">
                <a:solidFill>
                  <a:srgbClr val="35526F"/>
                </a:solidFill>
                <a:latin typeface="Barlow" pitchFamily="34" charset="0"/>
              </a:rPr>
              <a:t>fullbacks</a:t>
            </a:r>
            <a:r>
              <a:rPr lang="nl-NL" sz="1875" noProof="1">
                <a:solidFill>
                  <a:srgbClr val="35526F"/>
                </a:solidFill>
                <a:latin typeface="Barlow" pitchFamily="34" charset="0"/>
              </a:rPr>
              <a:t> komen centraler te staan (protect the center)</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andere </a:t>
            </a:r>
            <a:r>
              <a:rPr lang="nl-NL" sz="1875" b="1" noProof="1">
                <a:solidFill>
                  <a:srgbClr val="35526F"/>
                </a:solidFill>
                <a:latin typeface="Barlow" pitchFamily="34" charset="0"/>
              </a:rPr>
              <a:t>center-back (of libero) </a:t>
            </a:r>
            <a:r>
              <a:rPr lang="nl-NL" sz="1875" noProof="1">
                <a:solidFill>
                  <a:srgbClr val="35526F"/>
                </a:solidFill>
                <a:latin typeface="Barlow" pitchFamily="34" charset="0"/>
              </a:rPr>
              <a:t>neemt central-back centrale laatste man</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a:t>
            </a:r>
            <a:r>
              <a:rPr lang="nl-NL" sz="1875" b="1" noProof="1">
                <a:solidFill>
                  <a:srgbClr val="35526F"/>
                </a:solidFill>
                <a:latin typeface="Barlow" pitchFamily="34" charset="0"/>
              </a:rPr>
              <a:t>middenvelders links en rechts </a:t>
            </a:r>
            <a:r>
              <a:rPr lang="nl-NL" sz="1875" noProof="1">
                <a:solidFill>
                  <a:srgbClr val="35526F"/>
                </a:solidFill>
                <a:latin typeface="Barlow" pitchFamily="34" charset="0"/>
              </a:rPr>
              <a:t>gaan breder spelen om centraal ruimte te maken</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a:t>
            </a:r>
            <a:r>
              <a:rPr lang="nl-NL" sz="1875" b="1" noProof="1">
                <a:solidFill>
                  <a:srgbClr val="35526F"/>
                </a:solidFill>
                <a:latin typeface="Barlow" pitchFamily="34" charset="0"/>
              </a:rPr>
              <a:t>mid-mid schuift </a:t>
            </a:r>
            <a:r>
              <a:rPr lang="nl-NL" sz="1875" noProof="1">
                <a:solidFill>
                  <a:srgbClr val="35526F"/>
                </a:solidFill>
                <a:latin typeface="Barlow" pitchFamily="34" charset="0"/>
              </a:rPr>
              <a:t>op en speelt naast de opkomende centerback</a:t>
            </a:r>
          </a:p>
          <a:p>
            <a:pPr algn="l">
              <a:lnSpc>
                <a:spcPct val="160000"/>
              </a:lnSpc>
            </a:pPr>
            <a:r>
              <a:rPr lang="nl-NL" sz="1875" noProof="1">
                <a:solidFill>
                  <a:srgbClr val="35526F"/>
                </a:solidFill>
                <a:latin typeface="Barlow" pitchFamily="34" charset="0"/>
              </a:rPr>
              <a:t>Om de progressie via center mogelijk te maken is het belangrijk dat de middenvelders breedte maken en zo ruimte maken</a:t>
            </a:r>
          </a:p>
          <a:p>
            <a:pPr algn="l">
              <a:lnSpc>
                <a:spcPct val="160000"/>
              </a:lnSpc>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De opkomende center zal na de actie de rol als </a:t>
            </a:r>
            <a:r>
              <a:rPr lang="nl-NL" sz="1875" i="1" noProof="1">
                <a:solidFill>
                  <a:srgbClr val="35526F"/>
                </a:solidFill>
                <a:latin typeface="Barlow" pitchFamily="34" charset="0"/>
              </a:rPr>
              <a:t>libero</a:t>
            </a:r>
            <a:r>
              <a:rPr lang="nl-NL" sz="1875" noProof="1">
                <a:solidFill>
                  <a:srgbClr val="35526F"/>
                </a:solidFill>
                <a:latin typeface="Barlow" pitchFamily="34" charset="0"/>
              </a:rPr>
              <a:t> nemen in counter-control</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marL="457200" indent="-457200" algn="l">
              <a:lnSpc>
                <a:spcPct val="160000"/>
              </a:lnSpc>
              <a:buFont typeface="Arial" panose="020B0604020202020204" pitchFamily="34" charset="0"/>
              <a:buChar char="•"/>
            </a:pPr>
            <a:endParaRPr lang="nl-NL" sz="1875" noProof="1"/>
          </a:p>
          <a:p>
            <a:pPr algn="l">
              <a:lnSpc>
                <a:spcPct val="160000"/>
              </a:lnSpc>
            </a:pPr>
            <a:endParaRPr lang="nl-NL" sz="1875" noProof="1"/>
          </a:p>
        </p:txBody>
      </p:sp>
      <p:pic>
        <p:nvPicPr>
          <p:cNvPr id="15" name="Schermafbeelding 2023-05-23 om 10.16.24.png">
            <a:extLst>
              <a:ext uri="{FF2B5EF4-FFF2-40B4-BE49-F238E27FC236}">
                <a16:creationId xmlns:a16="http://schemas.microsoft.com/office/drawing/2014/main" id="{68528906-F2F2-A698-6DC2-F97EB4A049A4}"/>
              </a:ext>
            </a:extLst>
          </p:cNvPr>
          <p:cNvPicPr>
            <a:picLocks noChangeAspect="1"/>
          </p:cNvPicPr>
          <p:nvPr/>
        </p:nvPicPr>
        <p:blipFill>
          <a:blip r:embed="rId3"/>
          <a:stretch>
            <a:fillRect/>
          </a:stretch>
        </p:blipFill>
        <p:spPr>
          <a:xfrm rot="16200000">
            <a:off x="-656472" y="2918560"/>
            <a:ext cx="8676699" cy="4711013"/>
          </a:xfrm>
          <a:prstGeom prst="rect">
            <a:avLst/>
          </a:prstGeom>
          <a:ln w="12700" cap="flat">
            <a:noFill/>
            <a:miter lim="400000"/>
          </a:ln>
          <a:effectLst/>
        </p:spPr>
      </p:pic>
      <p:sp>
        <p:nvSpPr>
          <p:cNvPr id="17" name="Cirkel">
            <a:extLst>
              <a:ext uri="{FF2B5EF4-FFF2-40B4-BE49-F238E27FC236}">
                <a16:creationId xmlns:a16="http://schemas.microsoft.com/office/drawing/2014/main" id="{1C9ECDAC-16D1-B858-CA70-DC3F98A21AE3}"/>
              </a:ext>
            </a:extLst>
          </p:cNvPr>
          <p:cNvSpPr/>
          <p:nvPr/>
        </p:nvSpPr>
        <p:spPr>
          <a:xfrm>
            <a:off x="3593853" y="4200194"/>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9" name="Cirkel">
            <a:extLst>
              <a:ext uri="{FF2B5EF4-FFF2-40B4-BE49-F238E27FC236}">
                <a16:creationId xmlns:a16="http://schemas.microsoft.com/office/drawing/2014/main" id="{9CFE048C-288A-EEDD-0F69-DA7B86CE9419}"/>
              </a:ext>
            </a:extLst>
          </p:cNvPr>
          <p:cNvSpPr/>
          <p:nvPr/>
        </p:nvSpPr>
        <p:spPr>
          <a:xfrm>
            <a:off x="2412927"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1" name="Cirkel">
            <a:extLst>
              <a:ext uri="{FF2B5EF4-FFF2-40B4-BE49-F238E27FC236}">
                <a16:creationId xmlns:a16="http://schemas.microsoft.com/office/drawing/2014/main" id="{B32D1414-97E4-AF0F-945E-805CF3909CFE}"/>
              </a:ext>
            </a:extLst>
          </p:cNvPr>
          <p:cNvSpPr/>
          <p:nvPr/>
        </p:nvSpPr>
        <p:spPr>
          <a:xfrm>
            <a:off x="4722203"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ED7702A5-9292-DC7D-1352-4EEF3104553C}"/>
              </a:ext>
            </a:extLst>
          </p:cNvPr>
          <p:cNvSpPr/>
          <p:nvPr/>
        </p:nvSpPr>
        <p:spPr>
          <a:xfrm>
            <a:off x="2937247" y="6193464"/>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0B1074EA-7AA5-ED16-5975-8AB161388D6B}"/>
              </a:ext>
            </a:extLst>
          </p:cNvPr>
          <p:cNvSpPr/>
          <p:nvPr/>
        </p:nvSpPr>
        <p:spPr>
          <a:xfrm>
            <a:off x="4938203" y="749925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851E8926-A147-B2CB-1924-1A2A8796B5BA}"/>
              </a:ext>
            </a:extLst>
          </p:cNvPr>
          <p:cNvSpPr/>
          <p:nvPr/>
        </p:nvSpPr>
        <p:spPr>
          <a:xfrm>
            <a:off x="4137604" y="6467789"/>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D889ED93-0DB4-457A-0FBB-3E2C22F6F857}"/>
              </a:ext>
            </a:extLst>
          </p:cNvPr>
          <p:cNvSpPr/>
          <p:nvPr/>
        </p:nvSpPr>
        <p:spPr>
          <a:xfrm>
            <a:off x="2399737" y="7597336"/>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F82CA850-801F-C885-9714-94243C392EE3}"/>
              </a:ext>
            </a:extLst>
          </p:cNvPr>
          <p:cNvSpPr/>
          <p:nvPr/>
        </p:nvSpPr>
        <p:spPr>
          <a:xfrm>
            <a:off x="1793663" y="4965957"/>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3" name="Cirkel">
            <a:extLst>
              <a:ext uri="{FF2B5EF4-FFF2-40B4-BE49-F238E27FC236}">
                <a16:creationId xmlns:a16="http://schemas.microsoft.com/office/drawing/2014/main" id="{79353B67-0A27-6482-A1D8-5074CA413717}"/>
              </a:ext>
            </a:extLst>
          </p:cNvPr>
          <p:cNvSpPr/>
          <p:nvPr/>
        </p:nvSpPr>
        <p:spPr>
          <a:xfrm>
            <a:off x="3593853" y="7866767"/>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Cirkel">
            <a:extLst>
              <a:ext uri="{FF2B5EF4-FFF2-40B4-BE49-F238E27FC236}">
                <a16:creationId xmlns:a16="http://schemas.microsoft.com/office/drawing/2014/main" id="{E5A6EAF4-F489-83C7-C992-43B682976253}"/>
              </a:ext>
            </a:extLst>
          </p:cNvPr>
          <p:cNvSpPr/>
          <p:nvPr/>
        </p:nvSpPr>
        <p:spPr>
          <a:xfrm>
            <a:off x="5069443" y="493432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36" name="Straight Connector 35">
            <a:extLst>
              <a:ext uri="{FF2B5EF4-FFF2-40B4-BE49-F238E27FC236}">
                <a16:creationId xmlns:a16="http://schemas.microsoft.com/office/drawing/2014/main" id="{650E3AA5-0D66-99E7-51E1-5639A74CE761}"/>
              </a:ext>
            </a:extLst>
          </p:cNvPr>
          <p:cNvCxnSpPr>
            <a:cxnSpLocks/>
            <a:stCxn id="19" idx="5"/>
            <a:endCxn id="17" idx="2"/>
          </p:cNvCxnSpPr>
          <p:nvPr/>
        </p:nvCxnSpPr>
        <p:spPr>
          <a:xfrm>
            <a:off x="2597295" y="3717463"/>
            <a:ext cx="996558" cy="5907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FB42E9D6-357E-D7C5-68B0-A4920EE69E8A}"/>
              </a:ext>
            </a:extLst>
          </p:cNvPr>
          <p:cNvCxnSpPr>
            <a:cxnSpLocks/>
            <a:stCxn id="17" idx="6"/>
            <a:endCxn id="21" idx="3"/>
          </p:cNvCxnSpPr>
          <p:nvPr/>
        </p:nvCxnSpPr>
        <p:spPr>
          <a:xfrm flipV="1">
            <a:off x="3809853" y="3717463"/>
            <a:ext cx="943982" cy="5907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a:extLst>
              <a:ext uri="{FF2B5EF4-FFF2-40B4-BE49-F238E27FC236}">
                <a16:creationId xmlns:a16="http://schemas.microsoft.com/office/drawing/2014/main" id="{4EEA9581-43BB-D1BD-AF40-D705D0672CA4}"/>
              </a:ext>
            </a:extLst>
          </p:cNvPr>
          <p:cNvCxnSpPr>
            <a:cxnSpLocks/>
            <a:stCxn id="23" idx="7"/>
            <a:endCxn id="35" idx="3"/>
          </p:cNvCxnSpPr>
          <p:nvPr/>
        </p:nvCxnSpPr>
        <p:spPr>
          <a:xfrm flipV="1">
            <a:off x="3121615" y="5118693"/>
            <a:ext cx="1979460" cy="110640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Straight Connector 46">
            <a:extLst>
              <a:ext uri="{FF2B5EF4-FFF2-40B4-BE49-F238E27FC236}">
                <a16:creationId xmlns:a16="http://schemas.microsoft.com/office/drawing/2014/main" id="{C2B1BB22-FD44-7D45-706C-802D8826FC42}"/>
              </a:ext>
            </a:extLst>
          </p:cNvPr>
          <p:cNvCxnSpPr>
            <a:cxnSpLocks/>
            <a:stCxn id="31" idx="5"/>
            <a:endCxn id="23" idx="1"/>
          </p:cNvCxnSpPr>
          <p:nvPr/>
        </p:nvCxnSpPr>
        <p:spPr>
          <a:xfrm>
            <a:off x="1978031" y="5150325"/>
            <a:ext cx="990848" cy="107477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59EC4A2A-B3C8-0FA8-A4A9-A5B9E2D2AF9B}"/>
              </a:ext>
            </a:extLst>
          </p:cNvPr>
          <p:cNvCxnSpPr>
            <a:cxnSpLocks/>
            <a:stCxn id="33" idx="7"/>
          </p:cNvCxnSpPr>
          <p:nvPr/>
        </p:nvCxnSpPr>
        <p:spPr>
          <a:xfrm flipV="1">
            <a:off x="3778221" y="6683789"/>
            <a:ext cx="467383" cy="121461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5DF444B8-8007-2A12-80A2-774A2A758188}"/>
              </a:ext>
            </a:extLst>
          </p:cNvPr>
          <p:cNvCxnSpPr>
            <a:cxnSpLocks/>
            <a:stCxn id="25" idx="1"/>
            <a:endCxn id="27" idx="4"/>
          </p:cNvCxnSpPr>
          <p:nvPr/>
        </p:nvCxnSpPr>
        <p:spPr>
          <a:xfrm flipH="1" flipV="1">
            <a:off x="4245604" y="6683789"/>
            <a:ext cx="724231" cy="847093"/>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Straight Connector 57">
            <a:extLst>
              <a:ext uri="{FF2B5EF4-FFF2-40B4-BE49-F238E27FC236}">
                <a16:creationId xmlns:a16="http://schemas.microsoft.com/office/drawing/2014/main" id="{705FEBED-AE04-72FF-314D-E520F4EAF82B}"/>
              </a:ext>
            </a:extLst>
          </p:cNvPr>
          <p:cNvCxnSpPr>
            <a:cxnSpLocks/>
            <a:endCxn id="33" idx="2"/>
          </p:cNvCxnSpPr>
          <p:nvPr/>
        </p:nvCxnSpPr>
        <p:spPr>
          <a:xfrm>
            <a:off x="2628927" y="7715250"/>
            <a:ext cx="964926" cy="259517"/>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Cirkel">
            <a:extLst>
              <a:ext uri="{FF2B5EF4-FFF2-40B4-BE49-F238E27FC236}">
                <a16:creationId xmlns:a16="http://schemas.microsoft.com/office/drawing/2014/main" id="{89D80CC3-E74E-79DF-E5C3-573933DBB0BB}"/>
              </a:ext>
            </a:extLst>
          </p:cNvPr>
          <p:cNvSpPr/>
          <p:nvPr/>
        </p:nvSpPr>
        <p:spPr>
          <a:xfrm>
            <a:off x="4353604" y="6231070"/>
            <a:ext cx="216000" cy="216000"/>
          </a:xfrm>
          <a:prstGeom prst="ellipse">
            <a:avLst/>
          </a:prstGeom>
          <a:solidFill>
            <a:schemeClr val="bg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26" name="Straight Arrow Connector 25">
            <a:extLst>
              <a:ext uri="{FF2B5EF4-FFF2-40B4-BE49-F238E27FC236}">
                <a16:creationId xmlns:a16="http://schemas.microsoft.com/office/drawing/2014/main" id="{E25B734D-2117-9E47-989C-DD57C01C9204}"/>
              </a:ext>
            </a:extLst>
          </p:cNvPr>
          <p:cNvCxnSpPr>
            <a:cxnSpLocks/>
          </p:cNvCxnSpPr>
          <p:nvPr/>
        </p:nvCxnSpPr>
        <p:spPr>
          <a:xfrm flipV="1">
            <a:off x="4275692" y="7074591"/>
            <a:ext cx="20505" cy="82353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A60150A-A87E-B0FD-662B-B29A9B913409}"/>
              </a:ext>
            </a:extLst>
          </p:cNvPr>
          <p:cNvCxnSpPr/>
          <p:nvPr/>
        </p:nvCxnSpPr>
        <p:spPr>
          <a:xfrm>
            <a:off x="1901663" y="7074591"/>
            <a:ext cx="377574" cy="42465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CB1B3603-E5E3-B5C3-BA87-3DA9F27EEF09}"/>
              </a:ext>
            </a:extLst>
          </p:cNvPr>
          <p:cNvCxnSpPr>
            <a:cxnSpLocks/>
          </p:cNvCxnSpPr>
          <p:nvPr/>
        </p:nvCxnSpPr>
        <p:spPr>
          <a:xfrm flipH="1">
            <a:off x="5253605" y="6954982"/>
            <a:ext cx="434604" cy="53137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Straight Arrow Connector 38">
            <a:extLst>
              <a:ext uri="{FF2B5EF4-FFF2-40B4-BE49-F238E27FC236}">
                <a16:creationId xmlns:a16="http://schemas.microsoft.com/office/drawing/2014/main" id="{E505E38B-81E9-C50B-70B7-42C487F80009}"/>
              </a:ext>
            </a:extLst>
          </p:cNvPr>
          <p:cNvCxnSpPr>
            <a:cxnSpLocks/>
          </p:cNvCxnSpPr>
          <p:nvPr/>
        </p:nvCxnSpPr>
        <p:spPr>
          <a:xfrm flipV="1">
            <a:off x="3216279" y="8126284"/>
            <a:ext cx="377574" cy="8417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4E1BC805-126F-1F29-A86E-406BC1DE8DA1}"/>
              </a:ext>
            </a:extLst>
          </p:cNvPr>
          <p:cNvCxnSpPr>
            <a:cxnSpLocks/>
          </p:cNvCxnSpPr>
          <p:nvPr/>
        </p:nvCxnSpPr>
        <p:spPr>
          <a:xfrm flipH="1" flipV="1">
            <a:off x="3260532" y="6349985"/>
            <a:ext cx="398318" cy="266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14820877-C3C7-C671-2013-1DB5C817DCBE}"/>
              </a:ext>
            </a:extLst>
          </p:cNvPr>
          <p:cNvCxnSpPr>
            <a:cxnSpLocks/>
          </p:cNvCxnSpPr>
          <p:nvPr/>
        </p:nvCxnSpPr>
        <p:spPr>
          <a:xfrm flipH="1" flipV="1">
            <a:off x="2213768" y="5038143"/>
            <a:ext cx="398318" cy="266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D2E9ACC0-01BB-7067-F175-97B9B4CA1734}"/>
              </a:ext>
            </a:extLst>
          </p:cNvPr>
          <p:cNvCxnSpPr>
            <a:cxnSpLocks/>
          </p:cNvCxnSpPr>
          <p:nvPr/>
        </p:nvCxnSpPr>
        <p:spPr>
          <a:xfrm flipV="1">
            <a:off x="4488041" y="5047287"/>
            <a:ext cx="342162" cy="1748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1551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2D2F1E-B1AA-195F-8D10-900DFB9B028D}"/>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B5FFE074-63A8-B1E2-BB01-8A23A548E263}"/>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2AE36C07-C067-6718-5531-0D66456176B2}"/>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A82AB802-99D5-879E-F620-7517B0DD338D}"/>
              </a:ext>
            </a:extLst>
          </p:cNvPr>
          <p:cNvSpPr/>
          <p:nvPr/>
        </p:nvSpPr>
        <p:spPr>
          <a:xfrm>
            <a:off x="9189689" y="933586"/>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rPr>
              <a:t>Balbezit - opbouw</a:t>
            </a:r>
            <a:endParaRPr lang="nl-NL" sz="1800" noProof="1"/>
          </a:p>
        </p:txBody>
      </p:sp>
      <p:sp>
        <p:nvSpPr>
          <p:cNvPr id="6" name="Text 3">
            <a:extLst>
              <a:ext uri="{FF2B5EF4-FFF2-40B4-BE49-F238E27FC236}">
                <a16:creationId xmlns:a16="http://schemas.microsoft.com/office/drawing/2014/main" id="{4A59E264-597B-A65A-E323-D09D85C4B0EF}"/>
              </a:ext>
            </a:extLst>
          </p:cNvPr>
          <p:cNvSpPr/>
          <p:nvPr/>
        </p:nvSpPr>
        <p:spPr>
          <a:xfrm>
            <a:off x="9189689" y="1569312"/>
            <a:ext cx="8193969" cy="887259"/>
          </a:xfrm>
          <a:prstGeom prst="rect">
            <a:avLst/>
          </a:prstGeom>
          <a:noFill/>
          <a:ln/>
        </p:spPr>
        <p:txBody>
          <a:bodyPr wrap="square" lIns="25400" tIns="25400" rIns="25400" bIns="25400" rtlCol="0" anchor="t">
            <a:normAutofit fontScale="62500" lnSpcReduction="20000"/>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Outlet – back-4 naar back-3 via post-up</a:t>
            </a:r>
            <a:endParaRPr lang="nl-NL" sz="5400" noProof="1"/>
          </a:p>
        </p:txBody>
      </p:sp>
      <p:sp>
        <p:nvSpPr>
          <p:cNvPr id="7" name="Text 4">
            <a:extLst>
              <a:ext uri="{FF2B5EF4-FFF2-40B4-BE49-F238E27FC236}">
                <a16:creationId xmlns:a16="http://schemas.microsoft.com/office/drawing/2014/main" id="{8712AA98-B00D-D0A2-2E0A-C538F96B868B}"/>
              </a:ext>
            </a:extLst>
          </p:cNvPr>
          <p:cNvSpPr/>
          <p:nvPr/>
        </p:nvSpPr>
        <p:spPr>
          <a:xfrm>
            <a:off x="9235378" y="3024608"/>
            <a:ext cx="8148279" cy="6254312"/>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solidFill>
                  <a:srgbClr val="35526F"/>
                </a:solidFill>
                <a:latin typeface="Barlow" pitchFamily="34" charset="0"/>
                <a:ea typeface="Barlow" pitchFamily="34" charset="-122"/>
                <a:cs typeface="Barlow" pitchFamily="34" charset="-120"/>
              </a:rPr>
              <a:t>In 433 opbouw kan de aanval via center opgebouwd worden door een libero. Dit verandert de back-4 formatie naar back-3.</a:t>
            </a:r>
          </a:p>
          <a:p>
            <a:pPr marL="0" indent="0" algn="l">
              <a:lnSpc>
                <a:spcPct val="160000"/>
              </a:lnSpc>
              <a:buNone/>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De mid-mid fungeert als </a:t>
            </a:r>
            <a:r>
              <a:rPr lang="nl-NL" sz="1875" b="1" noProof="1">
                <a:solidFill>
                  <a:srgbClr val="35526F"/>
                </a:solidFill>
                <a:latin typeface="Barlow" pitchFamily="34" charset="0"/>
              </a:rPr>
              <a:t>post-up speler </a:t>
            </a:r>
            <a:r>
              <a:rPr lang="nl-NL" sz="1875" noProof="1">
                <a:solidFill>
                  <a:srgbClr val="35526F"/>
                </a:solidFill>
                <a:latin typeface="Barlow" pitchFamily="34" charset="0"/>
              </a:rPr>
              <a:t>met rug naar het veld. Hij/zij ontvangt de bal en legt die af op de opkomende libero </a:t>
            </a:r>
            <a:r>
              <a:rPr lang="nl-NL" sz="1600" i="1" noProof="1">
                <a:solidFill>
                  <a:srgbClr val="35526F"/>
                </a:solidFill>
                <a:latin typeface="Barlow" pitchFamily="34" charset="0"/>
              </a:rPr>
              <a:t>(technisch: 3rd man combinatie).</a:t>
            </a:r>
            <a:endParaRPr lang="nl-NL" sz="1875" i="1" noProof="1">
              <a:solidFill>
                <a:srgbClr val="35526F"/>
              </a:solidFill>
              <a:latin typeface="Barlow" pitchFamily="34" charset="0"/>
            </a:endParaRP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mid-mid heeft zicht op de twee center-backs en ziet wie er opkomt om naar af te leggen (gesloten aanname)</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center-back </a:t>
            </a:r>
            <a:r>
              <a:rPr lang="nl-NL" sz="1875" b="1" noProof="1">
                <a:solidFill>
                  <a:srgbClr val="35526F"/>
                </a:solidFill>
                <a:latin typeface="Barlow" pitchFamily="34" charset="0"/>
              </a:rPr>
              <a:t>die de pass niet gaf </a:t>
            </a:r>
            <a:r>
              <a:rPr lang="nl-NL" sz="1875" noProof="1">
                <a:solidFill>
                  <a:srgbClr val="35526F"/>
                </a:solidFill>
                <a:latin typeface="Barlow" pitchFamily="34" charset="0"/>
              </a:rPr>
              <a:t>gaat meteen op (vervult zo zijn rol als libero die naar ruitvorm gaat)</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center-back die de pass gaf gaat centraal staan</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fullbacks schuiven nauwer in als counter-control</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middenvelders maken plaats in de breedte</a:t>
            </a:r>
          </a:p>
          <a:p>
            <a:pPr algn="l">
              <a:lnSpc>
                <a:spcPct val="160000"/>
              </a:lnSpc>
            </a:pPr>
            <a:endParaRPr lang="nl-NL" sz="1875" noProof="1">
              <a:solidFill>
                <a:srgbClr val="35526F"/>
              </a:solidFill>
              <a:latin typeface="Barlow" pitchFamily="34" charset="0"/>
            </a:endParaRPr>
          </a:p>
          <a:p>
            <a:pPr marL="457200" indent="-457200" algn="l">
              <a:lnSpc>
                <a:spcPct val="160000"/>
              </a:lnSpc>
              <a:buFont typeface="Arial" panose="020B0604020202020204" pitchFamily="34" charset="0"/>
              <a:buChar char="•"/>
            </a:pPr>
            <a:endParaRPr lang="nl-NL" sz="1875" noProof="1"/>
          </a:p>
          <a:p>
            <a:pPr algn="l">
              <a:lnSpc>
                <a:spcPct val="160000"/>
              </a:lnSpc>
            </a:pPr>
            <a:endParaRPr lang="nl-NL" sz="1875" noProof="1"/>
          </a:p>
        </p:txBody>
      </p:sp>
      <p:pic>
        <p:nvPicPr>
          <p:cNvPr id="15" name="Schermafbeelding 2023-05-23 om 10.16.24.png">
            <a:extLst>
              <a:ext uri="{FF2B5EF4-FFF2-40B4-BE49-F238E27FC236}">
                <a16:creationId xmlns:a16="http://schemas.microsoft.com/office/drawing/2014/main" id="{676DFF5C-69D6-4A9A-5D08-1E3A8C960F94}"/>
              </a:ext>
            </a:extLst>
          </p:cNvPr>
          <p:cNvPicPr>
            <a:picLocks noChangeAspect="1"/>
          </p:cNvPicPr>
          <p:nvPr/>
        </p:nvPicPr>
        <p:blipFill>
          <a:blip r:embed="rId3"/>
          <a:stretch>
            <a:fillRect/>
          </a:stretch>
        </p:blipFill>
        <p:spPr>
          <a:xfrm rot="16200000">
            <a:off x="-656472" y="2918560"/>
            <a:ext cx="8676699" cy="4711013"/>
          </a:xfrm>
          <a:prstGeom prst="rect">
            <a:avLst/>
          </a:prstGeom>
          <a:ln w="12700" cap="flat">
            <a:noFill/>
            <a:miter lim="400000"/>
          </a:ln>
          <a:effectLst/>
        </p:spPr>
      </p:pic>
      <p:sp>
        <p:nvSpPr>
          <p:cNvPr id="17" name="Cirkel">
            <a:extLst>
              <a:ext uri="{FF2B5EF4-FFF2-40B4-BE49-F238E27FC236}">
                <a16:creationId xmlns:a16="http://schemas.microsoft.com/office/drawing/2014/main" id="{D9E3EAD2-27A2-1778-3435-81E415C5337A}"/>
              </a:ext>
            </a:extLst>
          </p:cNvPr>
          <p:cNvSpPr/>
          <p:nvPr/>
        </p:nvSpPr>
        <p:spPr>
          <a:xfrm>
            <a:off x="3593853" y="4200194"/>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9" name="Cirkel">
            <a:extLst>
              <a:ext uri="{FF2B5EF4-FFF2-40B4-BE49-F238E27FC236}">
                <a16:creationId xmlns:a16="http://schemas.microsoft.com/office/drawing/2014/main" id="{F22B931B-572C-510D-C857-21A3138CB913}"/>
              </a:ext>
            </a:extLst>
          </p:cNvPr>
          <p:cNvSpPr/>
          <p:nvPr/>
        </p:nvSpPr>
        <p:spPr>
          <a:xfrm>
            <a:off x="2412927"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1" name="Cirkel">
            <a:extLst>
              <a:ext uri="{FF2B5EF4-FFF2-40B4-BE49-F238E27FC236}">
                <a16:creationId xmlns:a16="http://schemas.microsoft.com/office/drawing/2014/main" id="{F2FC2EE9-DA46-790B-55E6-FB4F9F273EB4}"/>
              </a:ext>
            </a:extLst>
          </p:cNvPr>
          <p:cNvSpPr/>
          <p:nvPr/>
        </p:nvSpPr>
        <p:spPr>
          <a:xfrm>
            <a:off x="4722203" y="3533095"/>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639181D3-DD13-F1D5-F6F7-3B88C1EBED7E}"/>
              </a:ext>
            </a:extLst>
          </p:cNvPr>
          <p:cNvSpPr/>
          <p:nvPr/>
        </p:nvSpPr>
        <p:spPr>
          <a:xfrm>
            <a:off x="3593856" y="629855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CD8FFD88-434A-0935-AA75-CF9FF90399F1}"/>
              </a:ext>
            </a:extLst>
          </p:cNvPr>
          <p:cNvSpPr/>
          <p:nvPr/>
        </p:nvSpPr>
        <p:spPr>
          <a:xfrm>
            <a:off x="4275404" y="7802079"/>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DBE23EC2-5EAC-3D14-D8BE-D605F3FBA071}"/>
              </a:ext>
            </a:extLst>
          </p:cNvPr>
          <p:cNvSpPr/>
          <p:nvPr/>
        </p:nvSpPr>
        <p:spPr>
          <a:xfrm>
            <a:off x="5412800" y="728325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1CCAC19F-E8A0-9627-23C9-EB398D9A0DD6}"/>
              </a:ext>
            </a:extLst>
          </p:cNvPr>
          <p:cNvSpPr/>
          <p:nvPr/>
        </p:nvSpPr>
        <p:spPr>
          <a:xfrm>
            <a:off x="1691612" y="7356223"/>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08EE5737-BE6B-40E6-525A-CA40EB29B666}"/>
              </a:ext>
            </a:extLst>
          </p:cNvPr>
          <p:cNvSpPr/>
          <p:nvPr/>
        </p:nvSpPr>
        <p:spPr>
          <a:xfrm>
            <a:off x="2714644" y="5368306"/>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3" name="Cirkel">
            <a:extLst>
              <a:ext uri="{FF2B5EF4-FFF2-40B4-BE49-F238E27FC236}">
                <a16:creationId xmlns:a16="http://schemas.microsoft.com/office/drawing/2014/main" id="{2A432EE5-145C-8DAC-3A59-13598EBC0792}"/>
              </a:ext>
            </a:extLst>
          </p:cNvPr>
          <p:cNvSpPr/>
          <p:nvPr/>
        </p:nvSpPr>
        <p:spPr>
          <a:xfrm>
            <a:off x="2978716" y="7813761"/>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Cirkel">
            <a:extLst>
              <a:ext uri="{FF2B5EF4-FFF2-40B4-BE49-F238E27FC236}">
                <a16:creationId xmlns:a16="http://schemas.microsoft.com/office/drawing/2014/main" id="{BBF381BB-66C9-17D5-523E-EFC9F2E69363}"/>
              </a:ext>
            </a:extLst>
          </p:cNvPr>
          <p:cNvSpPr/>
          <p:nvPr/>
        </p:nvSpPr>
        <p:spPr>
          <a:xfrm>
            <a:off x="4317170" y="5374583"/>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36" name="Straight Connector 35">
            <a:extLst>
              <a:ext uri="{FF2B5EF4-FFF2-40B4-BE49-F238E27FC236}">
                <a16:creationId xmlns:a16="http://schemas.microsoft.com/office/drawing/2014/main" id="{D77CE031-94CB-3054-F328-C3071AB9EF10}"/>
              </a:ext>
            </a:extLst>
          </p:cNvPr>
          <p:cNvCxnSpPr>
            <a:cxnSpLocks/>
            <a:stCxn id="19" idx="5"/>
            <a:endCxn id="17" idx="2"/>
          </p:cNvCxnSpPr>
          <p:nvPr/>
        </p:nvCxnSpPr>
        <p:spPr>
          <a:xfrm>
            <a:off x="2597295" y="3717463"/>
            <a:ext cx="996558" cy="5907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a:extLst>
              <a:ext uri="{FF2B5EF4-FFF2-40B4-BE49-F238E27FC236}">
                <a16:creationId xmlns:a16="http://schemas.microsoft.com/office/drawing/2014/main" id="{757CA554-C133-289B-A59B-077644572A1E}"/>
              </a:ext>
            </a:extLst>
          </p:cNvPr>
          <p:cNvCxnSpPr>
            <a:cxnSpLocks/>
            <a:stCxn id="17" idx="6"/>
            <a:endCxn id="21" idx="3"/>
          </p:cNvCxnSpPr>
          <p:nvPr/>
        </p:nvCxnSpPr>
        <p:spPr>
          <a:xfrm flipV="1">
            <a:off x="3809853" y="3717463"/>
            <a:ext cx="943982" cy="5907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a:extLst>
              <a:ext uri="{FF2B5EF4-FFF2-40B4-BE49-F238E27FC236}">
                <a16:creationId xmlns:a16="http://schemas.microsoft.com/office/drawing/2014/main" id="{77FCD19E-19C5-0307-D2D8-D7C56FD31604}"/>
              </a:ext>
            </a:extLst>
          </p:cNvPr>
          <p:cNvCxnSpPr>
            <a:cxnSpLocks/>
            <a:stCxn id="23" idx="7"/>
            <a:endCxn id="35" idx="3"/>
          </p:cNvCxnSpPr>
          <p:nvPr/>
        </p:nvCxnSpPr>
        <p:spPr>
          <a:xfrm flipV="1">
            <a:off x="3778224" y="5558951"/>
            <a:ext cx="570578" cy="77123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7" name="Straight Connector 46">
            <a:extLst>
              <a:ext uri="{FF2B5EF4-FFF2-40B4-BE49-F238E27FC236}">
                <a16:creationId xmlns:a16="http://schemas.microsoft.com/office/drawing/2014/main" id="{4837DD38-C976-3B84-4E62-4D844AC34C72}"/>
              </a:ext>
            </a:extLst>
          </p:cNvPr>
          <p:cNvCxnSpPr>
            <a:cxnSpLocks/>
            <a:stCxn id="31" idx="5"/>
            <a:endCxn id="23" idx="1"/>
          </p:cNvCxnSpPr>
          <p:nvPr/>
        </p:nvCxnSpPr>
        <p:spPr>
          <a:xfrm>
            <a:off x="2899012" y="5552674"/>
            <a:ext cx="726476" cy="777508"/>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1" name="Straight Connector 50">
            <a:extLst>
              <a:ext uri="{FF2B5EF4-FFF2-40B4-BE49-F238E27FC236}">
                <a16:creationId xmlns:a16="http://schemas.microsoft.com/office/drawing/2014/main" id="{756138A6-F4B3-2CFA-024C-FFB528BA2F16}"/>
              </a:ext>
            </a:extLst>
          </p:cNvPr>
          <p:cNvCxnSpPr>
            <a:cxnSpLocks/>
            <a:stCxn id="33" idx="6"/>
            <a:endCxn id="25" idx="2"/>
          </p:cNvCxnSpPr>
          <p:nvPr/>
        </p:nvCxnSpPr>
        <p:spPr>
          <a:xfrm flipV="1">
            <a:off x="3194716" y="7910079"/>
            <a:ext cx="1080688" cy="11682"/>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4" name="Straight Connector 53">
            <a:extLst>
              <a:ext uri="{FF2B5EF4-FFF2-40B4-BE49-F238E27FC236}">
                <a16:creationId xmlns:a16="http://schemas.microsoft.com/office/drawing/2014/main" id="{93FDEBC8-1596-EF22-28BD-08610405F97D}"/>
              </a:ext>
            </a:extLst>
          </p:cNvPr>
          <p:cNvCxnSpPr>
            <a:cxnSpLocks/>
            <a:stCxn id="25" idx="6"/>
            <a:endCxn id="27" idx="3"/>
          </p:cNvCxnSpPr>
          <p:nvPr/>
        </p:nvCxnSpPr>
        <p:spPr>
          <a:xfrm flipV="1">
            <a:off x="4491404" y="7467618"/>
            <a:ext cx="953028" cy="442461"/>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58" name="Straight Connector 57">
            <a:extLst>
              <a:ext uri="{FF2B5EF4-FFF2-40B4-BE49-F238E27FC236}">
                <a16:creationId xmlns:a16="http://schemas.microsoft.com/office/drawing/2014/main" id="{D85BE1FB-4BE9-0019-A78F-D0EE64A4C8DB}"/>
              </a:ext>
            </a:extLst>
          </p:cNvPr>
          <p:cNvCxnSpPr>
            <a:cxnSpLocks/>
            <a:endCxn id="33" idx="2"/>
          </p:cNvCxnSpPr>
          <p:nvPr/>
        </p:nvCxnSpPr>
        <p:spPr>
          <a:xfrm>
            <a:off x="1852978" y="7522237"/>
            <a:ext cx="1125738" cy="399524"/>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18" name="Cirkel">
            <a:extLst>
              <a:ext uri="{FF2B5EF4-FFF2-40B4-BE49-F238E27FC236}">
                <a16:creationId xmlns:a16="http://schemas.microsoft.com/office/drawing/2014/main" id="{19407CE3-1633-BCBD-B221-86A49FE3C06E}"/>
              </a:ext>
            </a:extLst>
          </p:cNvPr>
          <p:cNvSpPr/>
          <p:nvPr/>
        </p:nvSpPr>
        <p:spPr>
          <a:xfrm>
            <a:off x="3091434" y="7508699"/>
            <a:ext cx="216000" cy="216000"/>
          </a:xfrm>
          <a:prstGeom prst="ellipse">
            <a:avLst/>
          </a:prstGeom>
          <a:solidFill>
            <a:schemeClr val="bg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cxnSp>
        <p:nvCxnSpPr>
          <p:cNvPr id="26" name="Straight Arrow Connector 25">
            <a:extLst>
              <a:ext uri="{FF2B5EF4-FFF2-40B4-BE49-F238E27FC236}">
                <a16:creationId xmlns:a16="http://schemas.microsoft.com/office/drawing/2014/main" id="{56ED0489-5A34-7F1E-39AC-0DC87C532B6C}"/>
              </a:ext>
            </a:extLst>
          </p:cNvPr>
          <p:cNvCxnSpPr>
            <a:cxnSpLocks/>
          </p:cNvCxnSpPr>
          <p:nvPr/>
        </p:nvCxnSpPr>
        <p:spPr>
          <a:xfrm flipH="1" flipV="1">
            <a:off x="4383404" y="7165341"/>
            <a:ext cx="1832" cy="5499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DF9A81CD-1C70-F48F-8659-FE90543E3824}"/>
              </a:ext>
            </a:extLst>
          </p:cNvPr>
          <p:cNvCxnSpPr>
            <a:cxnSpLocks/>
          </p:cNvCxnSpPr>
          <p:nvPr/>
        </p:nvCxnSpPr>
        <p:spPr>
          <a:xfrm>
            <a:off x="1927973" y="7715250"/>
            <a:ext cx="365928" cy="15032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62" name="Oval 61">
            <a:extLst>
              <a:ext uri="{FF2B5EF4-FFF2-40B4-BE49-F238E27FC236}">
                <a16:creationId xmlns:a16="http://schemas.microsoft.com/office/drawing/2014/main" id="{7E511809-E8EE-7668-57DE-89D9143E327D}"/>
              </a:ext>
            </a:extLst>
          </p:cNvPr>
          <p:cNvSpPr/>
          <p:nvPr/>
        </p:nvSpPr>
        <p:spPr>
          <a:xfrm>
            <a:off x="3778875" y="6817833"/>
            <a:ext cx="1150112" cy="637960"/>
          </a:xfrm>
          <a:prstGeom prst="ellipse">
            <a:avLst/>
          </a:prstGeom>
          <a:solidFill>
            <a:schemeClr val="accent1">
              <a:alpha val="33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cxnSp>
        <p:nvCxnSpPr>
          <p:cNvPr id="42" name="Straight Arrow Connector 41">
            <a:extLst>
              <a:ext uri="{FF2B5EF4-FFF2-40B4-BE49-F238E27FC236}">
                <a16:creationId xmlns:a16="http://schemas.microsoft.com/office/drawing/2014/main" id="{157D5683-40EB-3768-D00B-6E5ADEAB90BE}"/>
              </a:ext>
            </a:extLst>
          </p:cNvPr>
          <p:cNvCxnSpPr>
            <a:cxnSpLocks/>
          </p:cNvCxnSpPr>
          <p:nvPr/>
        </p:nvCxnSpPr>
        <p:spPr>
          <a:xfrm flipH="1">
            <a:off x="5059078" y="7674599"/>
            <a:ext cx="385354" cy="13916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A207EDF5-E5FB-7859-09A0-A896FF7821C4}"/>
              </a:ext>
            </a:extLst>
          </p:cNvPr>
          <p:cNvCxnSpPr>
            <a:cxnSpLocks/>
          </p:cNvCxnSpPr>
          <p:nvPr/>
        </p:nvCxnSpPr>
        <p:spPr>
          <a:xfrm flipV="1">
            <a:off x="3305314" y="6569612"/>
            <a:ext cx="313742" cy="838327"/>
          </a:xfrm>
          <a:prstGeom prst="straightConnector1">
            <a:avLst/>
          </a:prstGeom>
          <a:ln w="254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50" name="Straight Arrow Connector 49">
            <a:extLst>
              <a:ext uri="{FF2B5EF4-FFF2-40B4-BE49-F238E27FC236}">
                <a16:creationId xmlns:a16="http://schemas.microsoft.com/office/drawing/2014/main" id="{A2D39CA8-2F2B-0B3A-CC07-D91F031DE1C8}"/>
              </a:ext>
            </a:extLst>
          </p:cNvPr>
          <p:cNvCxnSpPr>
            <a:cxnSpLocks/>
          </p:cNvCxnSpPr>
          <p:nvPr/>
        </p:nvCxnSpPr>
        <p:spPr>
          <a:xfrm>
            <a:off x="3796642" y="6664036"/>
            <a:ext cx="425853" cy="352654"/>
          </a:xfrm>
          <a:prstGeom prst="straightConnector1">
            <a:avLst/>
          </a:prstGeom>
          <a:ln w="25400"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63" name="Straight Arrow Connector 62">
            <a:extLst>
              <a:ext uri="{FF2B5EF4-FFF2-40B4-BE49-F238E27FC236}">
                <a16:creationId xmlns:a16="http://schemas.microsoft.com/office/drawing/2014/main" id="{71FF9711-1BD9-7CF0-3A46-6EF5952D21F4}"/>
              </a:ext>
            </a:extLst>
          </p:cNvPr>
          <p:cNvCxnSpPr>
            <a:cxnSpLocks/>
          </p:cNvCxnSpPr>
          <p:nvPr/>
        </p:nvCxnSpPr>
        <p:spPr>
          <a:xfrm flipV="1">
            <a:off x="4806599" y="5422873"/>
            <a:ext cx="265517" cy="3620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67" name="Straight Arrow Connector 66">
            <a:extLst>
              <a:ext uri="{FF2B5EF4-FFF2-40B4-BE49-F238E27FC236}">
                <a16:creationId xmlns:a16="http://schemas.microsoft.com/office/drawing/2014/main" id="{144C2BA9-094B-00A1-A70D-57C96154A040}"/>
              </a:ext>
            </a:extLst>
          </p:cNvPr>
          <p:cNvCxnSpPr>
            <a:cxnSpLocks/>
          </p:cNvCxnSpPr>
          <p:nvPr/>
        </p:nvCxnSpPr>
        <p:spPr>
          <a:xfrm flipH="1" flipV="1">
            <a:off x="2293901" y="5422873"/>
            <a:ext cx="244918" cy="8071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2" name="Tekstvak 1">
            <a:extLst>
              <a:ext uri="{FF2B5EF4-FFF2-40B4-BE49-F238E27FC236}">
                <a16:creationId xmlns:a16="http://schemas.microsoft.com/office/drawing/2014/main" id="{D7FE3EDD-663C-B941-0FBB-A1F767189EC7}"/>
              </a:ext>
            </a:extLst>
          </p:cNvPr>
          <p:cNvSpPr txBox="1"/>
          <p:nvPr/>
        </p:nvSpPr>
        <p:spPr>
          <a:xfrm>
            <a:off x="2714644" y="6751381"/>
            <a:ext cx="769756" cy="369332"/>
          </a:xfrm>
          <a:prstGeom prst="rect">
            <a:avLst/>
          </a:prstGeom>
          <a:noFill/>
        </p:spPr>
        <p:txBody>
          <a:bodyPr wrap="square" rtlCol="0">
            <a:spAutoFit/>
          </a:bodyPr>
          <a:lstStyle/>
          <a:p>
            <a:r>
              <a:rPr lang="nl-NL" dirty="0"/>
              <a:t>pass</a:t>
            </a:r>
            <a:endParaRPr lang="nl-BE" dirty="0"/>
          </a:p>
        </p:txBody>
      </p:sp>
    </p:spTree>
    <p:extLst>
      <p:ext uri="{BB962C8B-B14F-4D97-AF65-F5344CB8AC3E}">
        <p14:creationId xmlns:p14="http://schemas.microsoft.com/office/powerpoint/2010/main" val="29875901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AC721A-F78C-FEB9-8349-E4A71F509CC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D964B61C-E1ED-7063-A358-08B348002CE4}"/>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6C5FA6B2-A294-7A3B-697D-2E8A3B232910}"/>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A7652CF9-D309-A0FA-278D-ABDB2CBE95E2}"/>
              </a:ext>
            </a:extLst>
          </p:cNvPr>
          <p:cNvSpPr/>
          <p:nvPr/>
        </p:nvSpPr>
        <p:spPr>
          <a:xfrm>
            <a:off x="1238250" y="958155"/>
            <a:ext cx="17392650" cy="323850"/>
          </a:xfrm>
          <a:prstGeom prst="rect">
            <a:avLst/>
          </a:prstGeom>
          <a:noFill/>
          <a:ln/>
        </p:spPr>
        <p:txBody>
          <a:bodyPr wrap="square" lIns="25400" tIns="25400" rIns="25400" bIns="25400" rtlCol="0" anchor="t">
            <a:normAutofit lnSpcReduction="10000"/>
          </a:bodyPr>
          <a:lstStyle/>
          <a:p>
            <a:pPr marL="0" indent="0" algn="l">
              <a:buNone/>
            </a:pPr>
            <a:r>
              <a:rPr lang="en-BE" b="1" kern="0" spc="360" noProof="1">
                <a:solidFill>
                  <a:srgbClr val="B62C17"/>
                </a:solidFill>
                <a:latin typeface="Outfit" pitchFamily="34" charset="0"/>
                <a:ea typeface="Outfit" pitchFamily="34" charset="-122"/>
                <a:cs typeface="Outfit" pitchFamily="34" charset="-120"/>
              </a:rPr>
              <a:t>B</a:t>
            </a:r>
            <a:r>
              <a:rPr lang="nl-NL" sz="1800" b="1" kern="0" spc="360" noProof="1">
                <a:solidFill>
                  <a:srgbClr val="B62C17"/>
                </a:solidFill>
                <a:latin typeface="Outfit" pitchFamily="34" charset="0"/>
                <a:ea typeface="Outfit" pitchFamily="34" charset="-122"/>
                <a:cs typeface="Outfit" pitchFamily="34" charset="-120"/>
              </a:rPr>
              <a:t>albezit</a:t>
            </a:r>
            <a:r>
              <a:rPr lang="en-BE" sz="1800" b="1" kern="0" spc="360" noProof="1">
                <a:solidFill>
                  <a:srgbClr val="B62C17"/>
                </a:solidFill>
                <a:latin typeface="Outfit" pitchFamily="34" charset="0"/>
                <a:ea typeface="Outfit" pitchFamily="34" charset="-122"/>
                <a:cs typeface="Outfit" pitchFamily="34" charset="-120"/>
              </a:rPr>
              <a:t> - transitie</a:t>
            </a:r>
            <a:endParaRPr lang="nl-NL" sz="1800" noProof="1"/>
          </a:p>
        </p:txBody>
      </p:sp>
      <p:sp>
        <p:nvSpPr>
          <p:cNvPr id="5" name="Text 3">
            <a:extLst>
              <a:ext uri="{FF2B5EF4-FFF2-40B4-BE49-F238E27FC236}">
                <a16:creationId xmlns:a16="http://schemas.microsoft.com/office/drawing/2014/main" id="{DA6F41C4-DDF9-2F98-D8B7-C569B1807759}"/>
              </a:ext>
            </a:extLst>
          </p:cNvPr>
          <p:cNvSpPr/>
          <p:nvPr/>
        </p:nvSpPr>
        <p:spPr>
          <a:xfrm>
            <a:off x="1141268" y="1434405"/>
            <a:ext cx="17392650" cy="76200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000" b="1" kern="0" spc="-120" noProof="1">
                <a:solidFill>
                  <a:srgbClr val="06478D"/>
                </a:solidFill>
                <a:latin typeface="Outfit" pitchFamily="34" charset="0"/>
                <a:ea typeface="Outfit" pitchFamily="34" charset="-122"/>
                <a:cs typeface="Outfit" pitchFamily="34" charset="-120"/>
              </a:rPr>
              <a:t>Offensieve transitie</a:t>
            </a:r>
            <a:endParaRPr lang="nl-NL" sz="6000" noProof="1"/>
          </a:p>
        </p:txBody>
      </p:sp>
      <p:pic>
        <p:nvPicPr>
          <p:cNvPr id="21" name="Picture 20">
            <a:extLst>
              <a:ext uri="{FF2B5EF4-FFF2-40B4-BE49-F238E27FC236}">
                <a16:creationId xmlns:a16="http://schemas.microsoft.com/office/drawing/2014/main" id="{707A50A0-BA40-2038-C59D-E077A93776A9}"/>
              </a:ext>
            </a:extLst>
          </p:cNvPr>
          <p:cNvPicPr>
            <a:picLocks noChangeAspect="1"/>
          </p:cNvPicPr>
          <p:nvPr/>
        </p:nvPicPr>
        <p:blipFill>
          <a:blip r:embed="rId3"/>
          <a:stretch>
            <a:fillRect/>
          </a:stretch>
        </p:blipFill>
        <p:spPr>
          <a:xfrm>
            <a:off x="1141268" y="2558815"/>
            <a:ext cx="15265523" cy="6460494"/>
          </a:xfrm>
          <a:prstGeom prst="rect">
            <a:avLst/>
          </a:prstGeom>
        </p:spPr>
      </p:pic>
    </p:spTree>
    <p:extLst>
      <p:ext uri="{BB962C8B-B14F-4D97-AF65-F5344CB8AC3E}">
        <p14:creationId xmlns:p14="http://schemas.microsoft.com/office/powerpoint/2010/main" val="49896582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2CFACC-500E-3FBA-4BB6-7D644EB97AB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F13DDBB2-8441-08B2-9919-0041410F6EDA}"/>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13D93AB7-9688-0FF4-1D1C-217784C475D5}"/>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08765D20-DD7E-E142-6286-409CD272C602}"/>
              </a:ext>
            </a:extLst>
          </p:cNvPr>
          <p:cNvSpPr/>
          <p:nvPr/>
        </p:nvSpPr>
        <p:spPr>
          <a:xfrm>
            <a:off x="1238250" y="821058"/>
            <a:ext cx="17392650"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Balbezit</a:t>
            </a:r>
            <a:r>
              <a:rPr lang="en-BE" sz="1800" b="1" kern="0" spc="360" noProof="1">
                <a:solidFill>
                  <a:srgbClr val="B62C17"/>
                </a:solidFill>
                <a:latin typeface="Outfit" pitchFamily="34" charset="0"/>
                <a:ea typeface="Outfit" pitchFamily="34" charset="-122"/>
                <a:cs typeface="Outfit" pitchFamily="34" charset="-120"/>
              </a:rPr>
              <a:t> - principes</a:t>
            </a:r>
            <a:endParaRPr lang="nl-NL" sz="1800" noProof="1"/>
          </a:p>
        </p:txBody>
      </p:sp>
      <p:sp>
        <p:nvSpPr>
          <p:cNvPr id="5" name="Text 3">
            <a:extLst>
              <a:ext uri="{FF2B5EF4-FFF2-40B4-BE49-F238E27FC236}">
                <a16:creationId xmlns:a16="http://schemas.microsoft.com/office/drawing/2014/main" id="{92C714CA-AF6F-5FE3-F5EC-22C027D2B35B}"/>
              </a:ext>
            </a:extLst>
          </p:cNvPr>
          <p:cNvSpPr/>
          <p:nvPr/>
        </p:nvSpPr>
        <p:spPr>
          <a:xfrm>
            <a:off x="1238250" y="1316358"/>
            <a:ext cx="17392650" cy="725686"/>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5700" b="1" kern="0" spc="-114" noProof="1">
                <a:solidFill>
                  <a:srgbClr val="06478D"/>
                </a:solidFill>
                <a:latin typeface="Outfit" pitchFamily="34" charset="0"/>
                <a:ea typeface="Outfit" pitchFamily="34" charset="-122"/>
                <a:cs typeface="Outfit" pitchFamily="34" charset="-120"/>
              </a:rPr>
              <a:t>AANVALLENDE PRINCIPES 1</a:t>
            </a:r>
            <a:endParaRPr lang="nl-NL" sz="5700" noProof="1"/>
          </a:p>
        </p:txBody>
      </p:sp>
      <p:sp>
        <p:nvSpPr>
          <p:cNvPr id="6" name="Shape 4">
            <a:extLst>
              <a:ext uri="{FF2B5EF4-FFF2-40B4-BE49-F238E27FC236}">
                <a16:creationId xmlns:a16="http://schemas.microsoft.com/office/drawing/2014/main" id="{480D578D-3B19-6EDB-6DEB-A5867C22B44C}"/>
              </a:ext>
            </a:extLst>
          </p:cNvPr>
          <p:cNvSpPr/>
          <p:nvPr/>
        </p:nvSpPr>
        <p:spPr>
          <a:xfrm>
            <a:off x="1238250" y="2349848"/>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7" name="Shape 5">
            <a:extLst>
              <a:ext uri="{FF2B5EF4-FFF2-40B4-BE49-F238E27FC236}">
                <a16:creationId xmlns:a16="http://schemas.microsoft.com/office/drawing/2014/main" id="{B71AC046-C27E-59A4-7B74-28BF1D4E93B1}"/>
              </a:ext>
            </a:extLst>
          </p:cNvPr>
          <p:cNvSpPr/>
          <p:nvPr/>
        </p:nvSpPr>
        <p:spPr>
          <a:xfrm>
            <a:off x="1704975" y="2816573"/>
            <a:ext cx="704850" cy="704850"/>
          </a:xfrm>
          <a:prstGeom prst="roundRect">
            <a:avLst>
              <a:gd name="adj" fmla="val 18919"/>
            </a:avLst>
          </a:prstGeom>
          <a:solidFill>
            <a:srgbClr val="06478D">
              <a:alpha val="8000"/>
            </a:srgbClr>
          </a:solidFill>
          <a:ln/>
        </p:spPr>
        <p:txBody>
          <a:bodyPr/>
          <a:lstStyle/>
          <a:p>
            <a:endParaRPr lang="nl-NL" noProof="1"/>
          </a:p>
        </p:txBody>
      </p:sp>
      <p:sp>
        <p:nvSpPr>
          <p:cNvPr id="9" name="Text 6">
            <a:extLst>
              <a:ext uri="{FF2B5EF4-FFF2-40B4-BE49-F238E27FC236}">
                <a16:creationId xmlns:a16="http://schemas.microsoft.com/office/drawing/2014/main" id="{55EE7C53-5862-422B-2612-93E6B2025901}"/>
              </a:ext>
            </a:extLst>
          </p:cNvPr>
          <p:cNvSpPr/>
          <p:nvPr/>
        </p:nvSpPr>
        <p:spPr>
          <a:xfrm>
            <a:off x="2669858" y="2996552"/>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06478D"/>
                </a:solidFill>
                <a:latin typeface="Outfit" pitchFamily="34" charset="0"/>
                <a:ea typeface="Outfit" pitchFamily="34" charset="-122"/>
              </a:rPr>
              <a:t>PLAY FORWARD FIRST</a:t>
            </a:r>
            <a:endParaRPr lang="nl-NL" sz="2850" noProof="1"/>
          </a:p>
        </p:txBody>
      </p:sp>
      <p:sp>
        <p:nvSpPr>
          <p:cNvPr id="10" name="Text 7">
            <a:extLst>
              <a:ext uri="{FF2B5EF4-FFF2-40B4-BE49-F238E27FC236}">
                <a16:creationId xmlns:a16="http://schemas.microsoft.com/office/drawing/2014/main" id="{4F75993D-8D9A-DCB3-355D-A72375E925B3}"/>
              </a:ext>
            </a:extLst>
          </p:cNvPr>
          <p:cNvSpPr/>
          <p:nvPr/>
        </p:nvSpPr>
        <p:spPr>
          <a:xfrm>
            <a:off x="1704975" y="3692873"/>
            <a:ext cx="6946011" cy="1443930"/>
          </a:xfrm>
          <a:prstGeom prst="rect">
            <a:avLst/>
          </a:prstGeom>
          <a:noFill/>
          <a:ln/>
        </p:spPr>
        <p:txBody>
          <a:bodyPr wrap="square" lIns="25400" tIns="25400" rIns="25400" bIns="25400" rtlCol="0" anchor="t">
            <a:normAutofit fontScale="85000" lnSpcReduction="20000"/>
          </a:bodyPr>
          <a:lstStyle/>
          <a:p>
            <a:pPr marL="0" indent="0" algn="l">
              <a:lnSpc>
                <a:spcPct val="170000"/>
              </a:lnSpc>
              <a:buNone/>
            </a:pPr>
            <a:r>
              <a:rPr lang="nl-NL" noProof="1">
                <a:solidFill>
                  <a:srgbClr val="35526F"/>
                </a:solidFill>
                <a:latin typeface="Barlow" pitchFamily="34" charset="0"/>
              </a:rPr>
              <a:t>De gevaarlijkste bal is die </a:t>
            </a:r>
            <a:r>
              <a:rPr lang="nl-NL" b="1" noProof="1">
                <a:solidFill>
                  <a:srgbClr val="35526F"/>
                </a:solidFill>
                <a:latin typeface="Barlow" pitchFamily="34" charset="0"/>
              </a:rPr>
              <a:t>voorwaarts</a:t>
            </a:r>
            <a:r>
              <a:rPr lang="nl-NL" noProof="1">
                <a:solidFill>
                  <a:srgbClr val="35526F"/>
                </a:solidFill>
                <a:latin typeface="Barlow" pitchFamily="34" charset="0"/>
              </a:rPr>
              <a:t>. We willen scoren. Als er een voorwaartse optie is dan spelen we die meteen.</a:t>
            </a:r>
          </a:p>
          <a:p>
            <a:pPr marL="0" indent="0" algn="l">
              <a:lnSpc>
                <a:spcPct val="170000"/>
              </a:lnSpc>
              <a:buNone/>
            </a:pPr>
            <a:r>
              <a:rPr lang="nl-NL" sz="1800" noProof="1">
                <a:solidFill>
                  <a:srgbClr val="35526F"/>
                </a:solidFill>
                <a:latin typeface="Barlow" pitchFamily="34" charset="0"/>
              </a:rPr>
              <a:t>Dit geldt ook bij vrije slag, waar de eerste optie steeds is om meteen door te spelen. We kiezen pas voor schuiven als we dat niet kunnen.</a:t>
            </a:r>
            <a:endParaRPr lang="nl-NL" sz="1800" noProof="1"/>
          </a:p>
        </p:txBody>
      </p:sp>
      <p:sp>
        <p:nvSpPr>
          <p:cNvPr id="11" name="Shape 8">
            <a:extLst>
              <a:ext uri="{FF2B5EF4-FFF2-40B4-BE49-F238E27FC236}">
                <a16:creationId xmlns:a16="http://schemas.microsoft.com/office/drawing/2014/main" id="{77511140-E095-3E79-DC22-D124236CE3B4}"/>
              </a:ext>
            </a:extLst>
          </p:cNvPr>
          <p:cNvSpPr/>
          <p:nvPr/>
        </p:nvSpPr>
        <p:spPr>
          <a:xfrm>
            <a:off x="9372600" y="2349848"/>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12" name="Shape 9">
            <a:extLst>
              <a:ext uri="{FF2B5EF4-FFF2-40B4-BE49-F238E27FC236}">
                <a16:creationId xmlns:a16="http://schemas.microsoft.com/office/drawing/2014/main" id="{98FD921F-4F9B-A5D3-8818-EFF393C2B167}"/>
              </a:ext>
            </a:extLst>
          </p:cNvPr>
          <p:cNvSpPr/>
          <p:nvPr/>
        </p:nvSpPr>
        <p:spPr>
          <a:xfrm>
            <a:off x="9839325" y="2816573"/>
            <a:ext cx="704850" cy="704850"/>
          </a:xfrm>
          <a:prstGeom prst="roundRect">
            <a:avLst>
              <a:gd name="adj" fmla="val 18919"/>
            </a:avLst>
          </a:prstGeom>
          <a:solidFill>
            <a:srgbClr val="B62C17">
              <a:alpha val="8000"/>
            </a:srgbClr>
          </a:solidFill>
          <a:ln/>
        </p:spPr>
        <p:txBody>
          <a:bodyPr/>
          <a:lstStyle/>
          <a:p>
            <a:endParaRPr lang="nl-NL" noProof="1"/>
          </a:p>
        </p:txBody>
      </p:sp>
      <p:pic>
        <p:nvPicPr>
          <p:cNvPr id="13" name="Image 1" descr="Shield Tick outline">
            <a:extLst>
              <a:ext uri="{FF2B5EF4-FFF2-40B4-BE49-F238E27FC236}">
                <a16:creationId xmlns:a16="http://schemas.microsoft.com/office/drawing/2014/main" id="{D2AD6684-8A22-77AF-E4B5-D5D133F918B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49803" y="2806615"/>
            <a:ext cx="704850" cy="704850"/>
          </a:xfrm>
          <a:prstGeom prst="rect">
            <a:avLst/>
          </a:prstGeom>
        </p:spPr>
      </p:pic>
      <p:sp>
        <p:nvSpPr>
          <p:cNvPr id="14" name="Text 10">
            <a:extLst>
              <a:ext uri="{FF2B5EF4-FFF2-40B4-BE49-F238E27FC236}">
                <a16:creationId xmlns:a16="http://schemas.microsoft.com/office/drawing/2014/main" id="{650B18D9-1397-5776-E8F5-959902731D61}"/>
              </a:ext>
            </a:extLst>
          </p:cNvPr>
          <p:cNvSpPr/>
          <p:nvPr/>
        </p:nvSpPr>
        <p:spPr>
          <a:xfrm>
            <a:off x="10715625" y="2996552"/>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B62C17"/>
                </a:solidFill>
                <a:latin typeface="Outfit" pitchFamily="34" charset="0"/>
                <a:ea typeface="Outfit" pitchFamily="34" charset="-122"/>
              </a:rPr>
              <a:t>WIDTH – DEPTH - GUARD</a:t>
            </a:r>
            <a:endParaRPr lang="nl-NL" sz="2850" noProof="1"/>
          </a:p>
        </p:txBody>
      </p:sp>
      <p:sp>
        <p:nvSpPr>
          <p:cNvPr id="15" name="Text 11">
            <a:extLst>
              <a:ext uri="{FF2B5EF4-FFF2-40B4-BE49-F238E27FC236}">
                <a16:creationId xmlns:a16="http://schemas.microsoft.com/office/drawing/2014/main" id="{28DA16F3-542D-2999-084A-CEEBDF37D613}"/>
              </a:ext>
            </a:extLst>
          </p:cNvPr>
          <p:cNvSpPr/>
          <p:nvPr/>
        </p:nvSpPr>
        <p:spPr>
          <a:xfrm>
            <a:off x="9839325" y="3692873"/>
            <a:ext cx="6946011" cy="1443930"/>
          </a:xfrm>
          <a:prstGeom prst="rect">
            <a:avLst/>
          </a:prstGeom>
          <a:noFill/>
          <a:ln/>
        </p:spPr>
        <p:txBody>
          <a:bodyPr wrap="square" lIns="25400" tIns="25400" rIns="25400" bIns="25400" rtlCol="0" anchor="t">
            <a:normAutofit fontScale="85000" lnSpcReduction="20000"/>
          </a:bodyPr>
          <a:lstStyle/>
          <a:p>
            <a:pPr marL="0" indent="0" algn="l">
              <a:lnSpc>
                <a:spcPct val="170000"/>
              </a:lnSpc>
              <a:buNone/>
            </a:pPr>
            <a:r>
              <a:rPr lang="nl-NL" noProof="1">
                <a:solidFill>
                  <a:srgbClr val="35526F"/>
                </a:solidFill>
                <a:latin typeface="Barlow" pitchFamily="34" charset="0"/>
              </a:rPr>
              <a:t>Rond de bal zorgen we steeds voor </a:t>
            </a:r>
            <a:r>
              <a:rPr lang="nl-NL" b="1" noProof="1">
                <a:solidFill>
                  <a:srgbClr val="35526F"/>
                </a:solidFill>
                <a:latin typeface="Barlow" pitchFamily="34" charset="0"/>
              </a:rPr>
              <a:t>3 aanspeelopties: breed, diep en achteruit. </a:t>
            </a:r>
            <a:r>
              <a:rPr lang="nl-NL" noProof="1">
                <a:solidFill>
                  <a:srgbClr val="35526F"/>
                </a:solidFill>
                <a:latin typeface="Barlow" pitchFamily="34" charset="0"/>
              </a:rPr>
              <a:t>Een speler met bal kan dan steeds een goede keuze maken. Spelers rond de bal voorzien steeds actief deze posities. Bij balherovering gaan we meteen open om dit te voorzien</a:t>
            </a:r>
            <a:endParaRPr lang="nl-NL" sz="1800" noProof="1"/>
          </a:p>
        </p:txBody>
      </p:sp>
      <p:sp>
        <p:nvSpPr>
          <p:cNvPr id="17" name="Shape 4">
            <a:extLst>
              <a:ext uri="{FF2B5EF4-FFF2-40B4-BE49-F238E27FC236}">
                <a16:creationId xmlns:a16="http://schemas.microsoft.com/office/drawing/2014/main" id="{4728E0EC-4D09-BB55-3A59-D9BA2F12648B}"/>
              </a:ext>
            </a:extLst>
          </p:cNvPr>
          <p:cNvSpPr/>
          <p:nvPr/>
        </p:nvSpPr>
        <p:spPr>
          <a:xfrm>
            <a:off x="1238250" y="6250362"/>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19" name="Shape 5">
            <a:extLst>
              <a:ext uri="{FF2B5EF4-FFF2-40B4-BE49-F238E27FC236}">
                <a16:creationId xmlns:a16="http://schemas.microsoft.com/office/drawing/2014/main" id="{7D80F722-4D63-7684-3411-AEC0F65C49A3}"/>
              </a:ext>
            </a:extLst>
          </p:cNvPr>
          <p:cNvSpPr/>
          <p:nvPr/>
        </p:nvSpPr>
        <p:spPr>
          <a:xfrm>
            <a:off x="1704975" y="6717087"/>
            <a:ext cx="704850" cy="704850"/>
          </a:xfrm>
          <a:prstGeom prst="roundRect">
            <a:avLst>
              <a:gd name="adj" fmla="val 18919"/>
            </a:avLst>
          </a:prstGeom>
          <a:solidFill>
            <a:srgbClr val="06478D">
              <a:alpha val="8000"/>
            </a:srgbClr>
          </a:solidFill>
          <a:ln/>
        </p:spPr>
        <p:txBody>
          <a:bodyPr/>
          <a:lstStyle/>
          <a:p>
            <a:endParaRPr lang="nl-NL" noProof="1"/>
          </a:p>
        </p:txBody>
      </p:sp>
      <p:pic>
        <p:nvPicPr>
          <p:cNvPr id="21" name="Image 0" descr="Race Car with solid fill">
            <a:extLst>
              <a:ext uri="{FF2B5EF4-FFF2-40B4-BE49-F238E27FC236}">
                <a16:creationId xmlns:a16="http://schemas.microsoft.com/office/drawing/2014/main" id="{13E6B25F-EBA8-9365-531E-F94D313BDC0F}"/>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790699" y="6802812"/>
            <a:ext cx="533400" cy="533400"/>
          </a:xfrm>
          <a:prstGeom prst="rect">
            <a:avLst/>
          </a:prstGeom>
        </p:spPr>
      </p:pic>
      <p:sp>
        <p:nvSpPr>
          <p:cNvPr id="23" name="Text 6">
            <a:extLst>
              <a:ext uri="{FF2B5EF4-FFF2-40B4-BE49-F238E27FC236}">
                <a16:creationId xmlns:a16="http://schemas.microsoft.com/office/drawing/2014/main" id="{9C81416A-D572-F4CA-95B9-CCC843C34BCD}"/>
              </a:ext>
            </a:extLst>
          </p:cNvPr>
          <p:cNvSpPr/>
          <p:nvPr/>
        </p:nvSpPr>
        <p:spPr>
          <a:xfrm>
            <a:off x="2669858" y="6896361"/>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06478D"/>
                </a:solidFill>
                <a:latin typeface="Outfit" pitchFamily="34" charset="0"/>
                <a:ea typeface="Outfit" pitchFamily="34" charset="-122"/>
                <a:cs typeface="Outfit" pitchFamily="34" charset="-120"/>
              </a:rPr>
              <a:t>SPEED TO SPACE</a:t>
            </a:r>
            <a:endParaRPr lang="nl-NL" sz="2850" noProof="1"/>
          </a:p>
        </p:txBody>
      </p:sp>
      <p:sp>
        <p:nvSpPr>
          <p:cNvPr id="25" name="Text 7">
            <a:extLst>
              <a:ext uri="{FF2B5EF4-FFF2-40B4-BE49-F238E27FC236}">
                <a16:creationId xmlns:a16="http://schemas.microsoft.com/office/drawing/2014/main" id="{9FB527B3-3CC4-35A0-5388-842DCAD0244E}"/>
              </a:ext>
            </a:extLst>
          </p:cNvPr>
          <p:cNvSpPr/>
          <p:nvPr/>
        </p:nvSpPr>
        <p:spPr>
          <a:xfrm>
            <a:off x="1704975" y="7593387"/>
            <a:ext cx="6946011" cy="1443930"/>
          </a:xfrm>
          <a:prstGeom prst="rect">
            <a:avLst/>
          </a:prstGeom>
          <a:noFill/>
          <a:ln/>
        </p:spPr>
        <p:txBody>
          <a:bodyPr wrap="square" lIns="25400" tIns="25400" rIns="25400" bIns="25400" rtlCol="0" anchor="t">
            <a:normAutofit fontScale="92500"/>
          </a:bodyPr>
          <a:lstStyle/>
          <a:p>
            <a:pPr marL="0" indent="0" algn="l">
              <a:lnSpc>
                <a:spcPct val="170000"/>
              </a:lnSpc>
              <a:buNone/>
            </a:pPr>
            <a:r>
              <a:rPr lang="nl-NL" noProof="1">
                <a:solidFill>
                  <a:srgbClr val="35526F"/>
                </a:solidFill>
                <a:latin typeface="Barlow" pitchFamily="34" charset="0"/>
              </a:rPr>
              <a:t>Wanneer we de bal hebben en </a:t>
            </a:r>
            <a:r>
              <a:rPr lang="nl-NL" b="1" noProof="1">
                <a:solidFill>
                  <a:srgbClr val="35526F"/>
                </a:solidFill>
                <a:latin typeface="Barlow" pitchFamily="34" charset="0"/>
              </a:rPr>
              <a:t>ruimte zien, dan nemen we die</a:t>
            </a:r>
            <a:r>
              <a:rPr lang="nl-NL" noProof="1">
                <a:solidFill>
                  <a:srgbClr val="35526F"/>
                </a:solidFill>
                <a:latin typeface="Barlow" pitchFamily="34" charset="0"/>
              </a:rPr>
              <a:t>. Wanneer een teamspeler de bal heeft, dan zoeken we manieren om open ruimte te maken zodat verdedigen voor de tegenstannder moeilijker wordt</a:t>
            </a:r>
            <a:endParaRPr lang="nl-NL" sz="1800" noProof="1"/>
          </a:p>
        </p:txBody>
      </p:sp>
      <p:sp>
        <p:nvSpPr>
          <p:cNvPr id="27" name="Shape 8">
            <a:extLst>
              <a:ext uri="{FF2B5EF4-FFF2-40B4-BE49-F238E27FC236}">
                <a16:creationId xmlns:a16="http://schemas.microsoft.com/office/drawing/2014/main" id="{B498BADD-E617-1C99-2378-3565E0A29EB3}"/>
              </a:ext>
            </a:extLst>
          </p:cNvPr>
          <p:cNvSpPr/>
          <p:nvPr/>
        </p:nvSpPr>
        <p:spPr>
          <a:xfrm>
            <a:off x="9372600" y="6250362"/>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29" name="Shape 9">
            <a:extLst>
              <a:ext uri="{FF2B5EF4-FFF2-40B4-BE49-F238E27FC236}">
                <a16:creationId xmlns:a16="http://schemas.microsoft.com/office/drawing/2014/main" id="{DABDCFE1-3B60-E6F5-4E1F-F9D91909F615}"/>
              </a:ext>
            </a:extLst>
          </p:cNvPr>
          <p:cNvSpPr/>
          <p:nvPr/>
        </p:nvSpPr>
        <p:spPr>
          <a:xfrm>
            <a:off x="9839325" y="6717087"/>
            <a:ext cx="704850" cy="704850"/>
          </a:xfrm>
          <a:prstGeom prst="roundRect">
            <a:avLst>
              <a:gd name="adj" fmla="val 18919"/>
            </a:avLst>
          </a:prstGeom>
          <a:solidFill>
            <a:srgbClr val="B62C17">
              <a:alpha val="8000"/>
            </a:srgbClr>
          </a:solidFill>
          <a:ln/>
        </p:spPr>
        <p:txBody>
          <a:bodyPr/>
          <a:lstStyle/>
          <a:p>
            <a:endParaRPr lang="nl-NL" noProof="1"/>
          </a:p>
        </p:txBody>
      </p:sp>
      <p:pic>
        <p:nvPicPr>
          <p:cNvPr id="31" name="Image 1" descr="Shoe footprints with solid fill">
            <a:extLst>
              <a:ext uri="{FF2B5EF4-FFF2-40B4-BE49-F238E27FC236}">
                <a16:creationId xmlns:a16="http://schemas.microsoft.com/office/drawing/2014/main" id="{26636A45-F101-164B-8F5E-206C4901F8B2}"/>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010775" y="6888537"/>
            <a:ext cx="361950" cy="361950"/>
          </a:xfrm>
          <a:prstGeom prst="rect">
            <a:avLst/>
          </a:prstGeom>
        </p:spPr>
      </p:pic>
      <p:sp>
        <p:nvSpPr>
          <p:cNvPr id="33" name="Text 10">
            <a:extLst>
              <a:ext uri="{FF2B5EF4-FFF2-40B4-BE49-F238E27FC236}">
                <a16:creationId xmlns:a16="http://schemas.microsoft.com/office/drawing/2014/main" id="{54A87885-D65E-558C-0209-1B1776847FBE}"/>
              </a:ext>
            </a:extLst>
          </p:cNvPr>
          <p:cNvSpPr/>
          <p:nvPr/>
        </p:nvSpPr>
        <p:spPr>
          <a:xfrm>
            <a:off x="10715625" y="6896361"/>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B62C17"/>
                </a:solidFill>
                <a:latin typeface="Outfit" pitchFamily="34" charset="0"/>
                <a:ea typeface="Outfit" pitchFamily="34" charset="-122"/>
                <a:cs typeface="Outfit" pitchFamily="34" charset="-120"/>
              </a:rPr>
              <a:t>DISCONNECT AND ENGAGE</a:t>
            </a:r>
            <a:endParaRPr lang="nl-NL" sz="2850" noProof="1"/>
          </a:p>
        </p:txBody>
      </p:sp>
      <p:sp>
        <p:nvSpPr>
          <p:cNvPr id="35" name="Text 11">
            <a:extLst>
              <a:ext uri="{FF2B5EF4-FFF2-40B4-BE49-F238E27FC236}">
                <a16:creationId xmlns:a16="http://schemas.microsoft.com/office/drawing/2014/main" id="{5C7CBB63-A35A-A463-8C67-B841E52C562B}"/>
              </a:ext>
            </a:extLst>
          </p:cNvPr>
          <p:cNvSpPr/>
          <p:nvPr/>
        </p:nvSpPr>
        <p:spPr>
          <a:xfrm>
            <a:off x="9839325" y="7593387"/>
            <a:ext cx="6946011" cy="1443930"/>
          </a:xfrm>
          <a:prstGeom prst="rect">
            <a:avLst/>
          </a:prstGeom>
          <a:noFill/>
          <a:ln/>
        </p:spPr>
        <p:txBody>
          <a:bodyPr wrap="square" lIns="25400" tIns="25400" rIns="25400" bIns="25400" rtlCol="0" anchor="t">
            <a:normAutofit/>
          </a:bodyPr>
          <a:lstStyle/>
          <a:p>
            <a:pPr marL="0" indent="0" algn="l">
              <a:lnSpc>
                <a:spcPct val="170000"/>
              </a:lnSpc>
              <a:buNone/>
            </a:pPr>
            <a:r>
              <a:rPr lang="nl-NL" noProof="1">
                <a:solidFill>
                  <a:srgbClr val="35526F"/>
                </a:solidFill>
                <a:latin typeface="Barlow" pitchFamily="34" charset="0"/>
                <a:ea typeface="Barlow" pitchFamily="34" charset="-122"/>
                <a:cs typeface="Barlow" pitchFamily="34" charset="-120"/>
              </a:rPr>
              <a:t>A</a:t>
            </a:r>
            <a:r>
              <a:rPr lang="nl-NL" sz="1800" noProof="1">
                <a:solidFill>
                  <a:srgbClr val="35526F"/>
                </a:solidFill>
                <a:latin typeface="Barlow" pitchFamily="34" charset="0"/>
                <a:ea typeface="Barlow" pitchFamily="34" charset="-122"/>
                <a:cs typeface="Barlow" pitchFamily="34" charset="-120"/>
              </a:rPr>
              <a:t>ls aanvaller maken we gebruik van </a:t>
            </a:r>
            <a:r>
              <a:rPr lang="nl-NL" sz="1800" b="1" noProof="1">
                <a:solidFill>
                  <a:srgbClr val="35526F"/>
                </a:solidFill>
                <a:latin typeface="Barlow" pitchFamily="34" charset="0"/>
                <a:ea typeface="Barlow" pitchFamily="34" charset="-122"/>
                <a:cs typeface="Barlow" pitchFamily="34" charset="-120"/>
              </a:rPr>
              <a:t>tempowissels</a:t>
            </a:r>
            <a:r>
              <a:rPr lang="nl-NL" sz="1800" noProof="1">
                <a:solidFill>
                  <a:srgbClr val="35526F"/>
                </a:solidFill>
                <a:latin typeface="Barlow" pitchFamily="34" charset="0"/>
                <a:ea typeface="Barlow" pitchFamily="34" charset="-122"/>
                <a:cs typeface="Barlow" pitchFamily="34" charset="-120"/>
              </a:rPr>
              <a:t> en verschillende soorten leads zoals </a:t>
            </a:r>
            <a:r>
              <a:rPr lang="nl-NL" sz="1800" i="1" noProof="1">
                <a:solidFill>
                  <a:srgbClr val="35526F"/>
                </a:solidFill>
                <a:latin typeface="Barlow" pitchFamily="34" charset="0"/>
                <a:ea typeface="Barlow" pitchFamily="34" charset="-122"/>
                <a:cs typeface="Barlow" pitchFamily="34" charset="-120"/>
              </a:rPr>
              <a:t>double leads</a:t>
            </a:r>
            <a:r>
              <a:rPr lang="nl-NL" sz="1800" noProof="1">
                <a:solidFill>
                  <a:srgbClr val="35526F"/>
                </a:solidFill>
                <a:latin typeface="Barlow" pitchFamily="34" charset="0"/>
                <a:ea typeface="Barlow" pitchFamily="34" charset="-122"/>
                <a:cs typeface="Barlow" pitchFamily="34" charset="-120"/>
              </a:rPr>
              <a:t>, </a:t>
            </a:r>
            <a:r>
              <a:rPr lang="nl-NL" sz="1800" i="1" noProof="1">
                <a:solidFill>
                  <a:srgbClr val="35526F"/>
                </a:solidFill>
                <a:latin typeface="Barlow" pitchFamily="34" charset="0"/>
                <a:ea typeface="Barlow" pitchFamily="34" charset="-122"/>
                <a:cs typeface="Barlow" pitchFamily="34" charset="-120"/>
              </a:rPr>
              <a:t>V-leads</a:t>
            </a:r>
            <a:r>
              <a:rPr lang="nl-NL" sz="1800" noProof="1">
                <a:solidFill>
                  <a:srgbClr val="35526F"/>
                </a:solidFill>
                <a:latin typeface="Barlow" pitchFamily="34" charset="0"/>
                <a:ea typeface="Barlow" pitchFamily="34" charset="-122"/>
                <a:cs typeface="Barlow" pitchFamily="34" charset="-120"/>
              </a:rPr>
              <a:t>, </a:t>
            </a:r>
            <a:r>
              <a:rPr lang="nl-NL" sz="1800" i="1" noProof="1">
                <a:solidFill>
                  <a:srgbClr val="35526F"/>
                </a:solidFill>
                <a:latin typeface="Barlow" pitchFamily="34" charset="0"/>
                <a:ea typeface="Barlow" pitchFamily="34" charset="-122"/>
                <a:cs typeface="Barlow" pitchFamily="34" charset="-120"/>
              </a:rPr>
              <a:t>circular runs</a:t>
            </a:r>
            <a:r>
              <a:rPr lang="nl-NL" sz="1800" noProof="1">
                <a:solidFill>
                  <a:srgbClr val="35526F"/>
                </a:solidFill>
                <a:latin typeface="Barlow" pitchFamily="34" charset="0"/>
                <a:ea typeface="Barlow" pitchFamily="34" charset="-122"/>
                <a:cs typeface="Barlow" pitchFamily="34" charset="-120"/>
              </a:rPr>
              <a:t>. We werken </a:t>
            </a:r>
            <a:r>
              <a:rPr lang="nl-NL" sz="1800" b="1" noProof="1">
                <a:solidFill>
                  <a:srgbClr val="35526F"/>
                </a:solidFill>
                <a:latin typeface="Barlow" pitchFamily="34" charset="0"/>
                <a:ea typeface="Barlow" pitchFamily="34" charset="-122"/>
                <a:cs typeface="Barlow" pitchFamily="34" charset="-120"/>
              </a:rPr>
              <a:t>actief off-the-ball </a:t>
            </a:r>
            <a:r>
              <a:rPr lang="nl-NL" sz="1800" noProof="1">
                <a:solidFill>
                  <a:srgbClr val="35526F"/>
                </a:solidFill>
                <a:latin typeface="Barlow" pitchFamily="34" charset="0"/>
                <a:ea typeface="Barlow" pitchFamily="34" charset="-122"/>
                <a:cs typeface="Barlow" pitchFamily="34" charset="-120"/>
              </a:rPr>
              <a:t>mee met de aanval</a:t>
            </a:r>
            <a:endParaRPr lang="nl-NL" sz="1800" noProof="1"/>
          </a:p>
        </p:txBody>
      </p:sp>
      <p:pic>
        <p:nvPicPr>
          <p:cNvPr id="37" name="Graphic 36" descr="Fast Forward with solid fill">
            <a:extLst>
              <a:ext uri="{FF2B5EF4-FFF2-40B4-BE49-F238E27FC236}">
                <a16:creationId xmlns:a16="http://schemas.microsoft.com/office/drawing/2014/main" id="{7624E3A8-303E-1F6A-1910-96F6BF7B7B33}"/>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rot="16200000">
            <a:off x="1777305" y="2904517"/>
            <a:ext cx="560189" cy="560189"/>
          </a:xfrm>
          <a:prstGeom prst="rect">
            <a:avLst/>
          </a:prstGeom>
        </p:spPr>
      </p:pic>
    </p:spTree>
    <p:extLst>
      <p:ext uri="{BB962C8B-B14F-4D97-AF65-F5344CB8AC3E}">
        <p14:creationId xmlns:p14="http://schemas.microsoft.com/office/powerpoint/2010/main" val="32655608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473E9-A0CC-2503-9D98-AF04E170869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D83163B-4ED0-6674-AC79-0C8675C2CB8C}"/>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47B1E49F-8A3A-10DB-6F5A-CF086F2E4553}"/>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1A5D2AFB-5466-10F0-36E4-18280329793C}"/>
              </a:ext>
            </a:extLst>
          </p:cNvPr>
          <p:cNvSpPr/>
          <p:nvPr/>
        </p:nvSpPr>
        <p:spPr>
          <a:xfrm>
            <a:off x="1238250" y="821058"/>
            <a:ext cx="17392650"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Balbezit</a:t>
            </a:r>
            <a:r>
              <a:rPr lang="en-BE" sz="1800" b="1" kern="0" spc="360" noProof="1">
                <a:solidFill>
                  <a:srgbClr val="B62C17"/>
                </a:solidFill>
                <a:latin typeface="Outfit" pitchFamily="34" charset="0"/>
                <a:ea typeface="Outfit" pitchFamily="34" charset="-122"/>
                <a:cs typeface="Outfit" pitchFamily="34" charset="-120"/>
              </a:rPr>
              <a:t> - principes</a:t>
            </a:r>
            <a:endParaRPr lang="nl-NL" sz="1800" noProof="1"/>
          </a:p>
        </p:txBody>
      </p:sp>
      <p:sp>
        <p:nvSpPr>
          <p:cNvPr id="5" name="Text 3">
            <a:extLst>
              <a:ext uri="{FF2B5EF4-FFF2-40B4-BE49-F238E27FC236}">
                <a16:creationId xmlns:a16="http://schemas.microsoft.com/office/drawing/2014/main" id="{1A244BB9-47BF-789C-425A-DE301BF533B3}"/>
              </a:ext>
            </a:extLst>
          </p:cNvPr>
          <p:cNvSpPr/>
          <p:nvPr/>
        </p:nvSpPr>
        <p:spPr>
          <a:xfrm>
            <a:off x="1238250" y="1316358"/>
            <a:ext cx="17392650" cy="725686"/>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5700" b="1" kern="0" spc="-114" noProof="1">
                <a:solidFill>
                  <a:srgbClr val="06478D"/>
                </a:solidFill>
                <a:latin typeface="Outfit" pitchFamily="34" charset="0"/>
                <a:ea typeface="Outfit" pitchFamily="34" charset="-122"/>
                <a:cs typeface="Outfit" pitchFamily="34" charset="-120"/>
              </a:rPr>
              <a:t>AANVALLENDE PRINCIPES 2</a:t>
            </a:r>
            <a:endParaRPr lang="nl-NL" sz="5700" noProof="1"/>
          </a:p>
        </p:txBody>
      </p:sp>
      <p:sp>
        <p:nvSpPr>
          <p:cNvPr id="6" name="Shape 4">
            <a:extLst>
              <a:ext uri="{FF2B5EF4-FFF2-40B4-BE49-F238E27FC236}">
                <a16:creationId xmlns:a16="http://schemas.microsoft.com/office/drawing/2014/main" id="{2B600AAA-F496-1346-89E0-326A619D1A43}"/>
              </a:ext>
            </a:extLst>
          </p:cNvPr>
          <p:cNvSpPr/>
          <p:nvPr/>
        </p:nvSpPr>
        <p:spPr>
          <a:xfrm>
            <a:off x="1238250" y="2349848"/>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7" name="Shape 5">
            <a:extLst>
              <a:ext uri="{FF2B5EF4-FFF2-40B4-BE49-F238E27FC236}">
                <a16:creationId xmlns:a16="http://schemas.microsoft.com/office/drawing/2014/main" id="{2D35CD32-4071-3A25-BE9C-58E6EA8DB4BD}"/>
              </a:ext>
            </a:extLst>
          </p:cNvPr>
          <p:cNvSpPr/>
          <p:nvPr/>
        </p:nvSpPr>
        <p:spPr>
          <a:xfrm>
            <a:off x="1704975" y="2816573"/>
            <a:ext cx="704850" cy="704850"/>
          </a:xfrm>
          <a:prstGeom prst="roundRect">
            <a:avLst>
              <a:gd name="adj" fmla="val 18919"/>
            </a:avLst>
          </a:prstGeom>
          <a:solidFill>
            <a:srgbClr val="06478D">
              <a:alpha val="8000"/>
            </a:srgbClr>
          </a:solidFill>
          <a:ln/>
        </p:spPr>
        <p:txBody>
          <a:bodyPr/>
          <a:lstStyle/>
          <a:p>
            <a:endParaRPr lang="nl-NL" noProof="1"/>
          </a:p>
        </p:txBody>
      </p:sp>
      <p:sp>
        <p:nvSpPr>
          <p:cNvPr id="9" name="Text 6">
            <a:extLst>
              <a:ext uri="{FF2B5EF4-FFF2-40B4-BE49-F238E27FC236}">
                <a16:creationId xmlns:a16="http://schemas.microsoft.com/office/drawing/2014/main" id="{2F23DC29-2C28-3D92-1EBE-694E6FD483D8}"/>
              </a:ext>
            </a:extLst>
          </p:cNvPr>
          <p:cNvSpPr/>
          <p:nvPr/>
        </p:nvSpPr>
        <p:spPr>
          <a:xfrm>
            <a:off x="2669858" y="2996552"/>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06478D"/>
                </a:solidFill>
                <a:latin typeface="Outfit" pitchFamily="34" charset="0"/>
                <a:ea typeface="Outfit" pitchFamily="34" charset="-122"/>
              </a:rPr>
              <a:t>BREAK THE LINE</a:t>
            </a:r>
            <a:endParaRPr lang="nl-NL" sz="2850" noProof="1"/>
          </a:p>
        </p:txBody>
      </p:sp>
      <p:sp>
        <p:nvSpPr>
          <p:cNvPr id="10" name="Text 7">
            <a:extLst>
              <a:ext uri="{FF2B5EF4-FFF2-40B4-BE49-F238E27FC236}">
                <a16:creationId xmlns:a16="http://schemas.microsoft.com/office/drawing/2014/main" id="{F6D58BCF-5843-ACB4-3A98-A7D46B209969}"/>
              </a:ext>
            </a:extLst>
          </p:cNvPr>
          <p:cNvSpPr/>
          <p:nvPr/>
        </p:nvSpPr>
        <p:spPr>
          <a:xfrm>
            <a:off x="1704975" y="3692873"/>
            <a:ext cx="6946011" cy="1443930"/>
          </a:xfrm>
          <a:prstGeom prst="rect">
            <a:avLst/>
          </a:prstGeom>
          <a:noFill/>
          <a:ln/>
        </p:spPr>
        <p:txBody>
          <a:bodyPr wrap="square" lIns="25400" tIns="25400" rIns="25400" bIns="25400" rtlCol="0" anchor="t">
            <a:normAutofit fontScale="85000" lnSpcReduction="20000"/>
          </a:bodyPr>
          <a:lstStyle/>
          <a:p>
            <a:pPr marL="0" indent="0" algn="l">
              <a:lnSpc>
                <a:spcPct val="170000"/>
              </a:lnSpc>
              <a:buNone/>
            </a:pPr>
            <a:r>
              <a:rPr lang="nl-NL" sz="1800" noProof="1">
                <a:solidFill>
                  <a:srgbClr val="35526F"/>
                </a:solidFill>
                <a:latin typeface="Barlow" pitchFamily="34" charset="0"/>
              </a:rPr>
              <a:t>We positioneren ons</a:t>
            </a:r>
            <a:r>
              <a:rPr lang="nl-NL" noProof="1">
                <a:solidFill>
                  <a:srgbClr val="35526F"/>
                </a:solidFill>
                <a:latin typeface="Barlow" pitchFamily="34" charset="0"/>
              </a:rPr>
              <a:t> op plaatsen waar de verdedigende linie gebroken kan worden. We zetten ons bij voorkeur op een positie van de linkervoet van de verdediger (</a:t>
            </a:r>
            <a:r>
              <a:rPr lang="nl-NL" b="1" i="1" noProof="1">
                <a:solidFill>
                  <a:srgbClr val="35526F"/>
                </a:solidFill>
                <a:latin typeface="Barlow" pitchFamily="34" charset="0"/>
              </a:rPr>
              <a:t>left foot attack</a:t>
            </a:r>
            <a:r>
              <a:rPr lang="nl-NL" noProof="1">
                <a:solidFill>
                  <a:srgbClr val="35526F"/>
                </a:solidFill>
                <a:latin typeface="Barlow" pitchFamily="34" charset="0"/>
              </a:rPr>
              <a:t>) zodat die makkelijk te elimineren is. We gebruiken open aannames (</a:t>
            </a:r>
            <a:r>
              <a:rPr lang="nl-NL" b="1" i="1" noProof="1">
                <a:solidFill>
                  <a:srgbClr val="35526F"/>
                </a:solidFill>
                <a:latin typeface="Barlow" pitchFamily="34" charset="0"/>
              </a:rPr>
              <a:t>face the play</a:t>
            </a:r>
            <a:r>
              <a:rPr lang="nl-NL" noProof="1">
                <a:solidFill>
                  <a:srgbClr val="35526F"/>
                </a:solidFill>
                <a:latin typeface="Barlow" pitchFamily="34" charset="0"/>
              </a:rPr>
              <a:t>) om snel de lijn te breken</a:t>
            </a:r>
            <a:endParaRPr lang="nl-NL" sz="1800" noProof="1"/>
          </a:p>
        </p:txBody>
      </p:sp>
      <p:sp>
        <p:nvSpPr>
          <p:cNvPr id="11" name="Shape 8">
            <a:extLst>
              <a:ext uri="{FF2B5EF4-FFF2-40B4-BE49-F238E27FC236}">
                <a16:creationId xmlns:a16="http://schemas.microsoft.com/office/drawing/2014/main" id="{78A9E859-46B1-2918-7E3C-65CA8AD4EB87}"/>
              </a:ext>
            </a:extLst>
          </p:cNvPr>
          <p:cNvSpPr/>
          <p:nvPr/>
        </p:nvSpPr>
        <p:spPr>
          <a:xfrm>
            <a:off x="9372600" y="2349848"/>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12" name="Shape 9">
            <a:extLst>
              <a:ext uri="{FF2B5EF4-FFF2-40B4-BE49-F238E27FC236}">
                <a16:creationId xmlns:a16="http://schemas.microsoft.com/office/drawing/2014/main" id="{3F0AB510-5A29-32C4-F2EB-683EFD3E9794}"/>
              </a:ext>
            </a:extLst>
          </p:cNvPr>
          <p:cNvSpPr/>
          <p:nvPr/>
        </p:nvSpPr>
        <p:spPr>
          <a:xfrm>
            <a:off x="9839325" y="2816573"/>
            <a:ext cx="704850" cy="704850"/>
          </a:xfrm>
          <a:prstGeom prst="roundRect">
            <a:avLst>
              <a:gd name="adj" fmla="val 18919"/>
            </a:avLst>
          </a:prstGeom>
          <a:solidFill>
            <a:srgbClr val="B62C17">
              <a:alpha val="8000"/>
            </a:srgbClr>
          </a:solidFill>
          <a:ln/>
        </p:spPr>
        <p:txBody>
          <a:bodyPr/>
          <a:lstStyle/>
          <a:p>
            <a:endParaRPr lang="nl-NL" noProof="1"/>
          </a:p>
        </p:txBody>
      </p:sp>
      <p:pic>
        <p:nvPicPr>
          <p:cNvPr id="13" name="Image 1" descr="Dice with solid fill">
            <a:extLst>
              <a:ext uri="{FF2B5EF4-FFF2-40B4-BE49-F238E27FC236}">
                <a16:creationId xmlns:a16="http://schemas.microsoft.com/office/drawing/2014/main" id="{9886AB59-DEF4-FCAF-5ED6-341D36A4AF1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934575" y="2917912"/>
            <a:ext cx="533400" cy="533400"/>
          </a:xfrm>
          <a:prstGeom prst="rect">
            <a:avLst/>
          </a:prstGeom>
        </p:spPr>
      </p:pic>
      <p:sp>
        <p:nvSpPr>
          <p:cNvPr id="14" name="Text 10">
            <a:extLst>
              <a:ext uri="{FF2B5EF4-FFF2-40B4-BE49-F238E27FC236}">
                <a16:creationId xmlns:a16="http://schemas.microsoft.com/office/drawing/2014/main" id="{C1245D51-95C7-8A6D-F286-2B6063EBE65D}"/>
              </a:ext>
            </a:extLst>
          </p:cNvPr>
          <p:cNvSpPr/>
          <p:nvPr/>
        </p:nvSpPr>
        <p:spPr>
          <a:xfrm>
            <a:off x="10715625" y="2996552"/>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B62C17"/>
                </a:solidFill>
                <a:latin typeface="Outfit" pitchFamily="34" charset="0"/>
                <a:ea typeface="Outfit" pitchFamily="34" charset="-122"/>
              </a:rPr>
              <a:t>ENHANCE THE CHANCE</a:t>
            </a:r>
            <a:endParaRPr lang="nl-NL" sz="2850" noProof="1"/>
          </a:p>
        </p:txBody>
      </p:sp>
      <p:sp>
        <p:nvSpPr>
          <p:cNvPr id="15" name="Text 11">
            <a:extLst>
              <a:ext uri="{FF2B5EF4-FFF2-40B4-BE49-F238E27FC236}">
                <a16:creationId xmlns:a16="http://schemas.microsoft.com/office/drawing/2014/main" id="{43EA7CE7-291E-8B03-163D-FF6419B0803E}"/>
              </a:ext>
            </a:extLst>
          </p:cNvPr>
          <p:cNvSpPr/>
          <p:nvPr/>
        </p:nvSpPr>
        <p:spPr>
          <a:xfrm>
            <a:off x="9839325" y="3692873"/>
            <a:ext cx="6946011" cy="1443930"/>
          </a:xfrm>
          <a:prstGeom prst="rect">
            <a:avLst/>
          </a:prstGeom>
          <a:noFill/>
          <a:ln/>
        </p:spPr>
        <p:txBody>
          <a:bodyPr wrap="square" lIns="25400" tIns="25400" rIns="25400" bIns="25400" rtlCol="0" anchor="t">
            <a:normAutofit fontScale="85000" lnSpcReduction="20000"/>
          </a:bodyPr>
          <a:lstStyle/>
          <a:p>
            <a:pPr>
              <a:lnSpc>
                <a:spcPct val="170000"/>
              </a:lnSpc>
            </a:pPr>
            <a:r>
              <a:rPr lang="nl-NL" sz="1800" noProof="1">
                <a:solidFill>
                  <a:srgbClr val="35526F"/>
                </a:solidFill>
                <a:latin typeface="Barlow" pitchFamily="34" charset="0"/>
              </a:rPr>
              <a:t>In de cirkel maken we gebruik </a:t>
            </a:r>
            <a:r>
              <a:rPr lang="nl-NL" sz="1800" b="1" noProof="1">
                <a:solidFill>
                  <a:srgbClr val="35526F"/>
                </a:solidFill>
                <a:latin typeface="Barlow" pitchFamily="34" charset="0"/>
              </a:rPr>
              <a:t>van correcte cirkel</a:t>
            </a:r>
            <a:r>
              <a:rPr lang="nl-NL" b="1" noProof="1">
                <a:solidFill>
                  <a:srgbClr val="35526F"/>
                </a:solidFill>
                <a:latin typeface="Barlow" pitchFamily="34" charset="0"/>
              </a:rPr>
              <a:t>posities </a:t>
            </a:r>
            <a:r>
              <a:rPr lang="nl-NL" noProof="1">
                <a:solidFill>
                  <a:srgbClr val="35526F"/>
                </a:solidFill>
                <a:latin typeface="Barlow" pitchFamily="34" charset="0"/>
              </a:rPr>
              <a:t>voor korte passen (bij bvb baseline entries) of deflecties (bij voorzet), staan klaar om </a:t>
            </a:r>
            <a:r>
              <a:rPr lang="nl-NL" b="1" noProof="1">
                <a:solidFill>
                  <a:srgbClr val="35526F"/>
                </a:solidFill>
                <a:latin typeface="Barlow" pitchFamily="34" charset="0"/>
              </a:rPr>
              <a:t>rebounds</a:t>
            </a:r>
            <a:r>
              <a:rPr lang="nl-NL" noProof="1">
                <a:solidFill>
                  <a:srgbClr val="35526F"/>
                </a:solidFill>
                <a:latin typeface="Barlow" pitchFamily="34" charset="0"/>
              </a:rPr>
              <a:t> op te vangen en we geven het juiste soort pass naargelang de situaties (hard laag of net botsballen in drukke cirkelruimtes)</a:t>
            </a:r>
            <a:endParaRPr lang="nl-NL" sz="1800" noProof="1"/>
          </a:p>
        </p:txBody>
      </p:sp>
      <p:sp>
        <p:nvSpPr>
          <p:cNvPr id="17" name="Shape 4">
            <a:extLst>
              <a:ext uri="{FF2B5EF4-FFF2-40B4-BE49-F238E27FC236}">
                <a16:creationId xmlns:a16="http://schemas.microsoft.com/office/drawing/2014/main" id="{F4D56F64-CB9C-B4E0-12F3-02B7F5E4D6B8}"/>
              </a:ext>
            </a:extLst>
          </p:cNvPr>
          <p:cNvSpPr/>
          <p:nvPr/>
        </p:nvSpPr>
        <p:spPr>
          <a:xfrm>
            <a:off x="1238250" y="6250362"/>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19" name="Shape 5">
            <a:extLst>
              <a:ext uri="{FF2B5EF4-FFF2-40B4-BE49-F238E27FC236}">
                <a16:creationId xmlns:a16="http://schemas.microsoft.com/office/drawing/2014/main" id="{63B768CF-FB8C-788F-F06C-A17480D3C4BA}"/>
              </a:ext>
            </a:extLst>
          </p:cNvPr>
          <p:cNvSpPr/>
          <p:nvPr/>
        </p:nvSpPr>
        <p:spPr>
          <a:xfrm>
            <a:off x="1704975" y="6717087"/>
            <a:ext cx="704850" cy="704850"/>
          </a:xfrm>
          <a:prstGeom prst="roundRect">
            <a:avLst>
              <a:gd name="adj" fmla="val 18919"/>
            </a:avLst>
          </a:prstGeom>
          <a:solidFill>
            <a:srgbClr val="06478D">
              <a:alpha val="8000"/>
            </a:srgbClr>
          </a:solidFill>
          <a:ln/>
        </p:spPr>
        <p:txBody>
          <a:bodyPr/>
          <a:lstStyle/>
          <a:p>
            <a:endParaRPr lang="nl-NL" noProof="1"/>
          </a:p>
        </p:txBody>
      </p:sp>
      <p:sp>
        <p:nvSpPr>
          <p:cNvPr id="23" name="Text 6">
            <a:extLst>
              <a:ext uri="{FF2B5EF4-FFF2-40B4-BE49-F238E27FC236}">
                <a16:creationId xmlns:a16="http://schemas.microsoft.com/office/drawing/2014/main" id="{85580977-7626-3D97-2AFE-D0ABB2774869}"/>
              </a:ext>
            </a:extLst>
          </p:cNvPr>
          <p:cNvSpPr/>
          <p:nvPr/>
        </p:nvSpPr>
        <p:spPr>
          <a:xfrm>
            <a:off x="2669858" y="6896361"/>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06478D"/>
                </a:solidFill>
                <a:latin typeface="Outfit" pitchFamily="34" charset="0"/>
                <a:ea typeface="Outfit" pitchFamily="34" charset="-122"/>
              </a:rPr>
              <a:t>CREATE OVERLOADS</a:t>
            </a:r>
            <a:endParaRPr lang="nl-NL" sz="2850" noProof="1"/>
          </a:p>
        </p:txBody>
      </p:sp>
      <p:sp>
        <p:nvSpPr>
          <p:cNvPr id="25" name="Text 7">
            <a:extLst>
              <a:ext uri="{FF2B5EF4-FFF2-40B4-BE49-F238E27FC236}">
                <a16:creationId xmlns:a16="http://schemas.microsoft.com/office/drawing/2014/main" id="{86747DD2-07E0-DA37-3914-BEA863B9F66A}"/>
              </a:ext>
            </a:extLst>
          </p:cNvPr>
          <p:cNvSpPr/>
          <p:nvPr/>
        </p:nvSpPr>
        <p:spPr>
          <a:xfrm>
            <a:off x="1704975" y="7593387"/>
            <a:ext cx="6946011" cy="1443930"/>
          </a:xfrm>
          <a:prstGeom prst="rect">
            <a:avLst/>
          </a:prstGeom>
          <a:noFill/>
          <a:ln/>
        </p:spPr>
        <p:txBody>
          <a:bodyPr wrap="square" lIns="25400" tIns="25400" rIns="25400" bIns="25400" rtlCol="0" anchor="t">
            <a:normAutofit fontScale="85000" lnSpcReduction="10000"/>
          </a:bodyPr>
          <a:lstStyle/>
          <a:p>
            <a:pPr marL="0" indent="0" algn="l">
              <a:lnSpc>
                <a:spcPct val="170000"/>
              </a:lnSpc>
              <a:buNone/>
            </a:pPr>
            <a:r>
              <a:rPr lang="nl-NL" noProof="1">
                <a:solidFill>
                  <a:srgbClr val="35526F"/>
                </a:solidFill>
                <a:latin typeface="Barlow" pitchFamily="34" charset="0"/>
              </a:rPr>
              <a:t>We zoeken steeds naar </a:t>
            </a:r>
            <a:r>
              <a:rPr lang="nl-NL" b="1" noProof="1">
                <a:solidFill>
                  <a:srgbClr val="35526F"/>
                </a:solidFill>
                <a:latin typeface="Barlow" pitchFamily="34" charset="0"/>
              </a:rPr>
              <a:t>2 versus 1 situaties </a:t>
            </a:r>
            <a:r>
              <a:rPr lang="nl-NL" noProof="1">
                <a:solidFill>
                  <a:srgbClr val="35526F"/>
                </a:solidFill>
                <a:latin typeface="Barlow" pitchFamily="34" charset="0"/>
              </a:rPr>
              <a:t>om verdedigers uit te schakelen en houden dat voordeel zo lang mogelijk aan via </a:t>
            </a:r>
            <a:r>
              <a:rPr lang="nl-NL" b="1" i="1" noProof="1">
                <a:solidFill>
                  <a:srgbClr val="35526F"/>
                </a:solidFill>
                <a:latin typeface="Barlow" pitchFamily="34" charset="0"/>
              </a:rPr>
              <a:t>give-and-go</a:t>
            </a:r>
            <a:r>
              <a:rPr lang="nl-NL" noProof="1">
                <a:solidFill>
                  <a:srgbClr val="35526F"/>
                </a:solidFill>
                <a:latin typeface="Barlow" pitchFamily="34" charset="0"/>
              </a:rPr>
              <a:t> acties en </a:t>
            </a:r>
            <a:r>
              <a:rPr lang="nl-NL" i="1" noProof="1">
                <a:solidFill>
                  <a:srgbClr val="35526F"/>
                </a:solidFill>
                <a:latin typeface="Barlow" pitchFamily="34" charset="0"/>
              </a:rPr>
              <a:t>post-up play</a:t>
            </a:r>
            <a:r>
              <a:rPr lang="nl-NL" noProof="1">
                <a:solidFill>
                  <a:srgbClr val="35526F"/>
                </a:solidFill>
                <a:latin typeface="Barlow" pitchFamily="34" charset="0"/>
              </a:rPr>
              <a:t>.</a:t>
            </a:r>
          </a:p>
          <a:p>
            <a:pPr marL="0" indent="0" algn="l">
              <a:lnSpc>
                <a:spcPct val="170000"/>
              </a:lnSpc>
              <a:buNone/>
            </a:pPr>
            <a:r>
              <a:rPr lang="nl-NL" sz="1800" noProof="1"/>
              <a:t>Er is altijd een actie na de pass!</a:t>
            </a:r>
          </a:p>
        </p:txBody>
      </p:sp>
      <p:sp>
        <p:nvSpPr>
          <p:cNvPr id="27" name="Shape 8">
            <a:extLst>
              <a:ext uri="{FF2B5EF4-FFF2-40B4-BE49-F238E27FC236}">
                <a16:creationId xmlns:a16="http://schemas.microsoft.com/office/drawing/2014/main" id="{B5434762-6647-1CB0-C006-9F94C27FDF84}"/>
              </a:ext>
            </a:extLst>
          </p:cNvPr>
          <p:cNvSpPr/>
          <p:nvPr/>
        </p:nvSpPr>
        <p:spPr>
          <a:xfrm>
            <a:off x="9372600" y="6250362"/>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29" name="Shape 9">
            <a:extLst>
              <a:ext uri="{FF2B5EF4-FFF2-40B4-BE49-F238E27FC236}">
                <a16:creationId xmlns:a16="http://schemas.microsoft.com/office/drawing/2014/main" id="{983F4DA4-3D49-D952-6F1C-3E1936B85769}"/>
              </a:ext>
            </a:extLst>
          </p:cNvPr>
          <p:cNvSpPr/>
          <p:nvPr/>
        </p:nvSpPr>
        <p:spPr>
          <a:xfrm>
            <a:off x="9839325" y="6717087"/>
            <a:ext cx="704850" cy="704850"/>
          </a:xfrm>
          <a:prstGeom prst="roundRect">
            <a:avLst>
              <a:gd name="adj" fmla="val 18919"/>
            </a:avLst>
          </a:prstGeom>
          <a:solidFill>
            <a:srgbClr val="B62C17">
              <a:alpha val="8000"/>
            </a:srgbClr>
          </a:solidFill>
          <a:ln/>
        </p:spPr>
        <p:txBody>
          <a:bodyPr/>
          <a:lstStyle/>
          <a:p>
            <a:endParaRPr lang="nl-NL" noProof="1"/>
          </a:p>
        </p:txBody>
      </p:sp>
      <p:pic>
        <p:nvPicPr>
          <p:cNvPr id="31" name="Image 1" descr="Users with solid fill">
            <a:extLst>
              <a:ext uri="{FF2B5EF4-FFF2-40B4-BE49-F238E27FC236}">
                <a16:creationId xmlns:a16="http://schemas.microsoft.com/office/drawing/2014/main" id="{3DCD5428-8A2B-F427-3BBE-B3B51C629D27}"/>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010775" y="6888537"/>
            <a:ext cx="361950" cy="361950"/>
          </a:xfrm>
          <a:prstGeom prst="rect">
            <a:avLst/>
          </a:prstGeom>
        </p:spPr>
      </p:pic>
      <p:sp>
        <p:nvSpPr>
          <p:cNvPr id="33" name="Text 10">
            <a:extLst>
              <a:ext uri="{FF2B5EF4-FFF2-40B4-BE49-F238E27FC236}">
                <a16:creationId xmlns:a16="http://schemas.microsoft.com/office/drawing/2014/main" id="{1F602FC3-F81B-6967-E300-B7287E18402D}"/>
              </a:ext>
            </a:extLst>
          </p:cNvPr>
          <p:cNvSpPr/>
          <p:nvPr/>
        </p:nvSpPr>
        <p:spPr>
          <a:xfrm>
            <a:off x="10715625" y="6896361"/>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B62C17"/>
                </a:solidFill>
                <a:latin typeface="Outfit" pitchFamily="34" charset="0"/>
                <a:ea typeface="Outfit" pitchFamily="34" charset="-122"/>
              </a:rPr>
              <a:t>ACT TOGETHER</a:t>
            </a:r>
            <a:endParaRPr lang="nl-NL" sz="2850" noProof="1"/>
          </a:p>
        </p:txBody>
      </p:sp>
      <p:sp>
        <p:nvSpPr>
          <p:cNvPr id="35" name="Text 11">
            <a:extLst>
              <a:ext uri="{FF2B5EF4-FFF2-40B4-BE49-F238E27FC236}">
                <a16:creationId xmlns:a16="http://schemas.microsoft.com/office/drawing/2014/main" id="{5F8E1C40-41EB-7D53-52D2-C66224790BBA}"/>
              </a:ext>
            </a:extLst>
          </p:cNvPr>
          <p:cNvSpPr/>
          <p:nvPr/>
        </p:nvSpPr>
        <p:spPr>
          <a:xfrm>
            <a:off x="9839325" y="7593387"/>
            <a:ext cx="6946011" cy="1443930"/>
          </a:xfrm>
          <a:prstGeom prst="rect">
            <a:avLst/>
          </a:prstGeom>
          <a:noFill/>
          <a:ln/>
        </p:spPr>
        <p:txBody>
          <a:bodyPr wrap="square" lIns="25400" tIns="25400" rIns="25400" bIns="25400" rtlCol="0" anchor="t">
            <a:normAutofit/>
          </a:bodyPr>
          <a:lstStyle/>
          <a:p>
            <a:pPr marL="0" indent="0" algn="l">
              <a:lnSpc>
                <a:spcPct val="170000"/>
              </a:lnSpc>
              <a:buNone/>
            </a:pPr>
            <a:endParaRPr lang="nl-NL" sz="1800" noProof="1"/>
          </a:p>
        </p:txBody>
      </p:sp>
      <p:pic>
        <p:nvPicPr>
          <p:cNvPr id="16" name="Graphic 15" descr="Badge 1 with solid fill">
            <a:extLst>
              <a:ext uri="{FF2B5EF4-FFF2-40B4-BE49-F238E27FC236}">
                <a16:creationId xmlns:a16="http://schemas.microsoft.com/office/drawing/2014/main" id="{325D9F54-EC68-0694-7455-3052B0139CB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98315" y="6949642"/>
            <a:ext cx="346769" cy="346769"/>
          </a:xfrm>
          <a:prstGeom prst="rect">
            <a:avLst/>
          </a:prstGeom>
        </p:spPr>
      </p:pic>
      <p:pic>
        <p:nvPicPr>
          <p:cNvPr id="37" name="Graphic 36" descr="Hammer1 outline">
            <a:extLst>
              <a:ext uri="{FF2B5EF4-FFF2-40B4-BE49-F238E27FC236}">
                <a16:creationId xmlns:a16="http://schemas.microsoft.com/office/drawing/2014/main" id="{81D7A4D4-FAE1-8D34-7D80-30F59F8E20BD}"/>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rot="16200000">
            <a:off x="1777305" y="2904517"/>
            <a:ext cx="560189" cy="560189"/>
          </a:xfrm>
          <a:prstGeom prst="rect">
            <a:avLst/>
          </a:prstGeom>
        </p:spPr>
      </p:pic>
      <p:pic>
        <p:nvPicPr>
          <p:cNvPr id="21" name="Image 0" descr="Badge with solid fill">
            <a:extLst>
              <a:ext uri="{FF2B5EF4-FFF2-40B4-BE49-F238E27FC236}">
                <a16:creationId xmlns:a16="http://schemas.microsoft.com/office/drawing/2014/main" id="{9C65E639-5883-5124-B789-BA2456DB9960}"/>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809750" y="6802812"/>
            <a:ext cx="361950" cy="361950"/>
          </a:xfrm>
          <a:prstGeom prst="rect">
            <a:avLst/>
          </a:prstGeom>
        </p:spPr>
      </p:pic>
      <p:sp>
        <p:nvSpPr>
          <p:cNvPr id="20" name="Text 7">
            <a:extLst>
              <a:ext uri="{FF2B5EF4-FFF2-40B4-BE49-F238E27FC236}">
                <a16:creationId xmlns:a16="http://schemas.microsoft.com/office/drawing/2014/main" id="{5DFD5700-8059-3637-4460-57A8A455FEB8}"/>
              </a:ext>
            </a:extLst>
          </p:cNvPr>
          <p:cNvSpPr/>
          <p:nvPr/>
        </p:nvSpPr>
        <p:spPr>
          <a:xfrm>
            <a:off x="9839324" y="7511193"/>
            <a:ext cx="6946011" cy="1443930"/>
          </a:xfrm>
          <a:prstGeom prst="rect">
            <a:avLst/>
          </a:prstGeom>
          <a:noFill/>
          <a:ln/>
        </p:spPr>
        <p:txBody>
          <a:bodyPr wrap="square" lIns="25400" tIns="25400" rIns="25400" bIns="25400" rtlCol="0" anchor="t">
            <a:normAutofit fontScale="85000" lnSpcReduction="20000"/>
          </a:bodyPr>
          <a:lstStyle/>
          <a:p>
            <a:pPr marL="0" indent="0" algn="l">
              <a:lnSpc>
                <a:spcPct val="170000"/>
              </a:lnSpc>
              <a:buNone/>
            </a:pPr>
            <a:r>
              <a:rPr lang="nl-NL" sz="1800" noProof="1">
                <a:solidFill>
                  <a:srgbClr val="35526F"/>
                </a:solidFill>
                <a:latin typeface="Barlow" pitchFamily="34" charset="0"/>
              </a:rPr>
              <a:t>We </a:t>
            </a:r>
            <a:r>
              <a:rPr lang="nl-NL" noProof="1">
                <a:solidFill>
                  <a:srgbClr val="35526F"/>
                </a:solidFill>
                <a:latin typeface="Barlow" pitchFamily="34" charset="0"/>
              </a:rPr>
              <a:t>bewegen </a:t>
            </a:r>
            <a:r>
              <a:rPr lang="nl-NL" b="1" noProof="1">
                <a:solidFill>
                  <a:srgbClr val="35526F"/>
                </a:solidFill>
                <a:latin typeface="Barlow" pitchFamily="34" charset="0"/>
              </a:rPr>
              <a:t>als 1 geheel in </a:t>
            </a:r>
            <a:r>
              <a:rPr lang="nl-NL" noProof="1">
                <a:solidFill>
                  <a:srgbClr val="35526F"/>
                </a:solidFill>
                <a:latin typeface="Barlow" pitchFamily="34" charset="0"/>
              </a:rPr>
              <a:t>verdediging en in aanval. Zo houden we druk op de bal bij balverlies, kunnen we snel de bal herwinnen en blijven de ruimtes voor counter klein. We laten geen grote ruimtes tussen de linies,  en zoeken steeds naar een manier om mee te helpen</a:t>
            </a:r>
            <a:endParaRPr lang="nl-NL" sz="1800" noProof="1"/>
          </a:p>
        </p:txBody>
      </p:sp>
    </p:spTree>
    <p:extLst>
      <p:ext uri="{BB962C8B-B14F-4D97-AF65-F5344CB8AC3E}">
        <p14:creationId xmlns:p14="http://schemas.microsoft.com/office/powerpoint/2010/main" val="95233162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64D9D1-6A3A-1ADB-4825-465629B625C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2BF11E3-83E1-BF0B-1CCE-A08BDE2981F7}"/>
              </a:ext>
            </a:extLst>
          </p:cNvPr>
          <p:cNvSpPr/>
          <p:nvPr/>
        </p:nvSpPr>
        <p:spPr>
          <a:xfrm>
            <a:off x="1143000" y="2771924"/>
            <a:ext cx="8750841"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rPr>
              <a:t>Balbezit </a:t>
            </a:r>
            <a:r>
              <a:rPr lang="en-BE" b="1" kern="0" spc="360" noProof="1">
                <a:solidFill>
                  <a:srgbClr val="B62C17"/>
                </a:solidFill>
                <a:latin typeface="Outfit" pitchFamily="34" charset="0"/>
                <a:ea typeface="Outfit" pitchFamily="34" charset="-122"/>
              </a:rPr>
              <a:t>– counter control</a:t>
            </a:r>
            <a:endParaRPr lang="nl-NL" sz="1800" noProof="1"/>
          </a:p>
        </p:txBody>
      </p:sp>
      <p:sp>
        <p:nvSpPr>
          <p:cNvPr id="3" name="Text 1">
            <a:extLst>
              <a:ext uri="{FF2B5EF4-FFF2-40B4-BE49-F238E27FC236}">
                <a16:creationId xmlns:a16="http://schemas.microsoft.com/office/drawing/2014/main" id="{B7FA6B4B-EDE2-F091-1F3B-2195028DEA12}"/>
              </a:ext>
            </a:extLst>
          </p:cNvPr>
          <p:cNvSpPr/>
          <p:nvPr/>
        </p:nvSpPr>
        <p:spPr>
          <a:xfrm>
            <a:off x="1143000" y="3267224"/>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Counter control</a:t>
            </a:r>
            <a:endParaRPr lang="nl-NL" sz="5400" noProof="1"/>
          </a:p>
        </p:txBody>
      </p:sp>
      <p:sp>
        <p:nvSpPr>
          <p:cNvPr id="4" name="Text 2">
            <a:extLst>
              <a:ext uri="{FF2B5EF4-FFF2-40B4-BE49-F238E27FC236}">
                <a16:creationId xmlns:a16="http://schemas.microsoft.com/office/drawing/2014/main" id="{26C8B871-1671-D65D-E3F6-134ACEC6C586}"/>
              </a:ext>
            </a:extLst>
          </p:cNvPr>
          <p:cNvSpPr/>
          <p:nvPr/>
        </p:nvSpPr>
        <p:spPr>
          <a:xfrm>
            <a:off x="1143000" y="4855815"/>
            <a:ext cx="6278880" cy="1562100"/>
          </a:xfrm>
          <a:prstGeom prst="rect">
            <a:avLst/>
          </a:prstGeom>
          <a:noFill/>
          <a:ln/>
        </p:spPr>
        <p:txBody>
          <a:bodyPr wrap="square" lIns="25400" tIns="25400" rIns="25400" bIns="25400" rtlCol="0" anchor="t">
            <a:normAutofit fontScale="92500" lnSpcReduction="20000"/>
          </a:bodyPr>
          <a:lstStyle/>
          <a:p>
            <a:pPr marL="0" indent="0" algn="l">
              <a:lnSpc>
                <a:spcPct val="160000"/>
              </a:lnSpc>
              <a:buNone/>
            </a:pPr>
            <a:r>
              <a:rPr lang="nl-NL" sz="1875" noProof="1">
                <a:solidFill>
                  <a:srgbClr val="35526F"/>
                </a:solidFill>
                <a:latin typeface="Barlow" pitchFamily="34" charset="0"/>
              </a:rPr>
              <a:t>Het houden van een </a:t>
            </a:r>
            <a:r>
              <a:rPr lang="nl-NL" sz="1875" b="1" noProof="1">
                <a:solidFill>
                  <a:srgbClr val="35526F"/>
                </a:solidFill>
                <a:latin typeface="Barlow" pitchFamily="34" charset="0"/>
              </a:rPr>
              <a:t>diamant-formatie achter de bal bij balbezit</a:t>
            </a:r>
            <a:r>
              <a:rPr lang="nl-NL" sz="1875" noProof="1">
                <a:solidFill>
                  <a:srgbClr val="35526F"/>
                </a:solidFill>
                <a:latin typeface="Barlow" pitchFamily="34" charset="0"/>
              </a:rPr>
              <a:t>, of het vormen ervan zo snel mogelijk bij balverlies.</a:t>
            </a:r>
          </a:p>
          <a:p>
            <a:pPr marL="0" indent="0" algn="l">
              <a:lnSpc>
                <a:spcPct val="160000"/>
              </a:lnSpc>
              <a:buNone/>
            </a:pPr>
            <a:r>
              <a:rPr lang="nl-NL" sz="1875" noProof="1">
                <a:solidFill>
                  <a:srgbClr val="35526F"/>
                </a:solidFill>
                <a:latin typeface="Barlow" pitchFamily="34" charset="0"/>
              </a:rPr>
              <a:t>Dit kan conservatief worden toegepast tijdens aanval, of indien niet, is de basisvorm om, te zoeken in defensieve transitie</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endParaRPr lang="nl-NL" sz="1875" noProof="1"/>
          </a:p>
        </p:txBody>
      </p:sp>
      <p:pic>
        <p:nvPicPr>
          <p:cNvPr id="5" name="Image 0" descr="preencoded.png">
            <a:extLst>
              <a:ext uri="{FF2B5EF4-FFF2-40B4-BE49-F238E27FC236}">
                <a16:creationId xmlns:a16="http://schemas.microsoft.com/office/drawing/2014/main" id="{FD1F4CD1-D19C-4C03-1B4C-FB79ED19C45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43000" y="6732240"/>
            <a:ext cx="266700" cy="266700"/>
          </a:xfrm>
          <a:prstGeom prst="rect">
            <a:avLst/>
          </a:prstGeom>
        </p:spPr>
      </p:pic>
      <p:sp>
        <p:nvSpPr>
          <p:cNvPr id="6" name="Text 3">
            <a:extLst>
              <a:ext uri="{FF2B5EF4-FFF2-40B4-BE49-F238E27FC236}">
                <a16:creationId xmlns:a16="http://schemas.microsoft.com/office/drawing/2014/main" id="{7779A15B-5702-C55D-0836-75904789752B}"/>
              </a:ext>
            </a:extLst>
          </p:cNvPr>
          <p:cNvSpPr/>
          <p:nvPr/>
        </p:nvSpPr>
        <p:spPr>
          <a:xfrm>
            <a:off x="1581150" y="6703665"/>
            <a:ext cx="4975012" cy="35808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nl-NL" sz="1800" b="1" noProof="1">
                <a:solidFill>
                  <a:srgbClr val="06478D"/>
                </a:solidFill>
                <a:latin typeface="Barlow" pitchFamily="34" charset="0"/>
                <a:ea typeface="Barlow" pitchFamily="34" charset="-122"/>
                <a:cs typeface="Barlow" pitchFamily="34" charset="-120"/>
              </a:rPr>
              <a:t>Libero </a:t>
            </a:r>
            <a:r>
              <a:rPr lang="nl-NL" sz="1800" noProof="1">
                <a:solidFill>
                  <a:srgbClr val="35526F"/>
                </a:solidFill>
                <a:latin typeface="Barlow" pitchFamily="34" charset="0"/>
                <a:ea typeface="Barlow" pitchFamily="34" charset="-122"/>
                <a:cs typeface="Barlow" pitchFamily="34" charset="-120"/>
              </a:rPr>
              <a:t>op </a:t>
            </a:r>
            <a:r>
              <a:rPr lang="nl-NL" noProof="1">
                <a:solidFill>
                  <a:srgbClr val="35526F"/>
                </a:solidFill>
                <a:latin typeface="Barlow" pitchFamily="34" charset="0"/>
                <a:ea typeface="Barlow" pitchFamily="34" charset="-122"/>
                <a:cs typeface="Barlow" pitchFamily="34" charset="-120"/>
              </a:rPr>
              <a:t> de hotline</a:t>
            </a:r>
            <a:endParaRPr lang="nl-NL" sz="1800" noProof="1"/>
          </a:p>
        </p:txBody>
      </p:sp>
      <p:pic>
        <p:nvPicPr>
          <p:cNvPr id="7" name="Image 1" descr="preencoded.png">
            <a:extLst>
              <a:ext uri="{FF2B5EF4-FFF2-40B4-BE49-F238E27FC236}">
                <a16:creationId xmlns:a16="http://schemas.microsoft.com/office/drawing/2014/main" id="{035633A9-42D3-48AF-7B15-7927E95A86D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43000" y="7223671"/>
            <a:ext cx="266700" cy="266700"/>
          </a:xfrm>
          <a:prstGeom prst="rect">
            <a:avLst/>
          </a:prstGeom>
        </p:spPr>
      </p:pic>
      <p:sp>
        <p:nvSpPr>
          <p:cNvPr id="8" name="Text 4">
            <a:extLst>
              <a:ext uri="{FF2B5EF4-FFF2-40B4-BE49-F238E27FC236}">
                <a16:creationId xmlns:a16="http://schemas.microsoft.com/office/drawing/2014/main" id="{1147675F-0597-193E-C569-E45E06979A6F}"/>
              </a:ext>
            </a:extLst>
          </p:cNvPr>
          <p:cNvSpPr/>
          <p:nvPr/>
        </p:nvSpPr>
        <p:spPr>
          <a:xfrm>
            <a:off x="1581150" y="7195096"/>
            <a:ext cx="5868873" cy="358080"/>
          </a:xfrm>
          <a:prstGeom prst="rect">
            <a:avLst/>
          </a:prstGeom>
          <a:noFill/>
          <a:ln/>
        </p:spPr>
        <p:txBody>
          <a:bodyPr wrap="square" lIns="25400" tIns="25400" rIns="25400" bIns="25400" rtlCol="0" anchor="t">
            <a:normAutofit fontScale="92500" lnSpcReduction="10000"/>
          </a:bodyPr>
          <a:lstStyle/>
          <a:p>
            <a:pPr marL="0" indent="0" algn="l">
              <a:lnSpc>
                <a:spcPct val="140000"/>
              </a:lnSpc>
              <a:buNone/>
            </a:pPr>
            <a:r>
              <a:rPr lang="nl-NL" b="1" noProof="1">
                <a:solidFill>
                  <a:srgbClr val="06478D"/>
                </a:solidFill>
                <a:latin typeface="Barlow" pitchFamily="34" charset="0"/>
                <a:ea typeface="Barlow" pitchFamily="34" charset="-122"/>
                <a:cs typeface="Barlow" pitchFamily="34" charset="-120"/>
              </a:rPr>
              <a:t>Verdedigers </a:t>
            </a:r>
            <a:r>
              <a:rPr lang="nl-NL" noProof="1">
                <a:solidFill>
                  <a:srgbClr val="35526F"/>
                </a:solidFill>
                <a:latin typeface="Barlow" pitchFamily="34" charset="0"/>
                <a:ea typeface="Barlow" pitchFamily="34" charset="-122"/>
                <a:cs typeface="Barlow" pitchFamily="34" charset="-120"/>
              </a:rPr>
              <a:t>in zonale formatie, klaar om man op te nemen</a:t>
            </a:r>
            <a:r>
              <a:rPr lang="nl-NL" sz="1800" noProof="1">
                <a:solidFill>
                  <a:srgbClr val="35526F"/>
                </a:solidFill>
                <a:latin typeface="Barlow" pitchFamily="34" charset="0"/>
                <a:ea typeface="Barlow" pitchFamily="34" charset="-122"/>
                <a:cs typeface="Barlow" pitchFamily="34" charset="-120"/>
              </a:rPr>
              <a:t>.</a:t>
            </a:r>
            <a:endParaRPr lang="nl-NL" sz="1800" noProof="1"/>
          </a:p>
        </p:txBody>
      </p:sp>
      <p:sp>
        <p:nvSpPr>
          <p:cNvPr id="10" name="Shape 5">
            <a:extLst>
              <a:ext uri="{FF2B5EF4-FFF2-40B4-BE49-F238E27FC236}">
                <a16:creationId xmlns:a16="http://schemas.microsoft.com/office/drawing/2014/main" id="{2115A250-E654-69D7-E2D6-D69CF3A6C6D8}"/>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716DCEC1-E7A2-1CDF-55E6-616C4977DB63}"/>
              </a:ext>
            </a:extLst>
          </p:cNvPr>
          <p:cNvSpPr/>
          <p:nvPr/>
        </p:nvSpPr>
        <p:spPr>
          <a:xfrm>
            <a:off x="10241310" y="5143500"/>
            <a:ext cx="133350" cy="5143500"/>
          </a:xfrm>
          <a:prstGeom prst="rect">
            <a:avLst/>
          </a:prstGeom>
          <a:solidFill>
            <a:srgbClr val="B62C17"/>
          </a:solidFill>
          <a:ln/>
        </p:spPr>
        <p:txBody>
          <a:bodyPr/>
          <a:lstStyle/>
          <a:p>
            <a:endParaRPr lang="nl-NL" noProof="1"/>
          </a:p>
        </p:txBody>
      </p:sp>
      <p:pic>
        <p:nvPicPr>
          <p:cNvPr id="143" name="Schermafbeelding 2023-05-23 om 10.16.24.png">
            <a:extLst>
              <a:ext uri="{FF2B5EF4-FFF2-40B4-BE49-F238E27FC236}">
                <a16:creationId xmlns:a16="http://schemas.microsoft.com/office/drawing/2014/main" id="{6C4F2671-C216-2F38-4A77-5ED6940A8986}"/>
              </a:ext>
            </a:extLst>
          </p:cNvPr>
          <p:cNvPicPr>
            <a:picLocks noChangeAspect="1"/>
          </p:cNvPicPr>
          <p:nvPr/>
        </p:nvPicPr>
        <p:blipFill>
          <a:blip r:embed="rId5"/>
          <a:stretch>
            <a:fillRect/>
          </a:stretch>
        </p:blipFill>
        <p:spPr>
          <a:xfrm rot="16200000">
            <a:off x="10504814" y="3391379"/>
            <a:ext cx="7626077" cy="4140578"/>
          </a:xfrm>
          <a:prstGeom prst="rect">
            <a:avLst/>
          </a:prstGeom>
          <a:ln w="12700" cap="flat">
            <a:noFill/>
            <a:miter lim="400000"/>
          </a:ln>
          <a:effectLst/>
        </p:spPr>
      </p:pic>
      <p:sp>
        <p:nvSpPr>
          <p:cNvPr id="144" name="Cirkel">
            <a:extLst>
              <a:ext uri="{FF2B5EF4-FFF2-40B4-BE49-F238E27FC236}">
                <a16:creationId xmlns:a16="http://schemas.microsoft.com/office/drawing/2014/main" id="{BC25AB0B-1F18-AC5A-B617-E55F0646BBC7}"/>
              </a:ext>
            </a:extLst>
          </p:cNvPr>
          <p:cNvSpPr/>
          <p:nvPr/>
        </p:nvSpPr>
        <p:spPr>
          <a:xfrm>
            <a:off x="13725599" y="3668647"/>
            <a:ext cx="186681"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5" name="Cirkel">
            <a:extLst>
              <a:ext uri="{FF2B5EF4-FFF2-40B4-BE49-F238E27FC236}">
                <a16:creationId xmlns:a16="http://schemas.microsoft.com/office/drawing/2014/main" id="{26817317-E130-0161-2DFE-DB882D868D3C}"/>
              </a:ext>
            </a:extLst>
          </p:cNvPr>
          <p:cNvSpPr/>
          <p:nvPr/>
        </p:nvSpPr>
        <p:spPr>
          <a:xfrm>
            <a:off x="13175323" y="3858395"/>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6" name="Cirkel">
            <a:extLst>
              <a:ext uri="{FF2B5EF4-FFF2-40B4-BE49-F238E27FC236}">
                <a16:creationId xmlns:a16="http://schemas.microsoft.com/office/drawing/2014/main" id="{6D4048BB-04D3-225D-AE2B-C74196B82132}"/>
              </a:ext>
            </a:extLst>
          </p:cNvPr>
          <p:cNvSpPr/>
          <p:nvPr/>
        </p:nvSpPr>
        <p:spPr>
          <a:xfrm>
            <a:off x="14703586" y="3858395"/>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7" name="Cirkel">
            <a:extLst>
              <a:ext uri="{FF2B5EF4-FFF2-40B4-BE49-F238E27FC236}">
                <a16:creationId xmlns:a16="http://schemas.microsoft.com/office/drawing/2014/main" id="{161BA385-A1D0-22A7-D52A-2B8AE44F7E22}"/>
              </a:ext>
            </a:extLst>
          </p:cNvPr>
          <p:cNvSpPr/>
          <p:nvPr/>
        </p:nvSpPr>
        <p:spPr>
          <a:xfrm>
            <a:off x="13432221" y="4693356"/>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8" name="Cirkel">
            <a:extLst>
              <a:ext uri="{FF2B5EF4-FFF2-40B4-BE49-F238E27FC236}">
                <a16:creationId xmlns:a16="http://schemas.microsoft.com/office/drawing/2014/main" id="{08704EE3-0558-E1F7-825E-C46F0A97E4F3}"/>
              </a:ext>
            </a:extLst>
          </p:cNvPr>
          <p:cNvSpPr/>
          <p:nvPr/>
        </p:nvSpPr>
        <p:spPr>
          <a:xfrm>
            <a:off x="14251841" y="4456914"/>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49" name="Cirkel">
            <a:extLst>
              <a:ext uri="{FF2B5EF4-FFF2-40B4-BE49-F238E27FC236}">
                <a16:creationId xmlns:a16="http://schemas.microsoft.com/office/drawing/2014/main" id="{62B47139-9D08-8A41-C091-4153117F026F}"/>
              </a:ext>
            </a:extLst>
          </p:cNvPr>
          <p:cNvSpPr/>
          <p:nvPr/>
        </p:nvSpPr>
        <p:spPr>
          <a:xfrm>
            <a:off x="13846857" y="5402095"/>
            <a:ext cx="191874" cy="189249"/>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0" name="Cirkel">
            <a:extLst>
              <a:ext uri="{FF2B5EF4-FFF2-40B4-BE49-F238E27FC236}">
                <a16:creationId xmlns:a16="http://schemas.microsoft.com/office/drawing/2014/main" id="{6904A6BA-3490-95B7-08A4-AF6480F90536}"/>
              </a:ext>
            </a:extLst>
          </p:cNvPr>
          <p:cNvSpPr/>
          <p:nvPr/>
        </p:nvSpPr>
        <p:spPr>
          <a:xfrm>
            <a:off x="15552854" y="4194076"/>
            <a:ext cx="186679" cy="178957"/>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1" name="Cirkel">
            <a:extLst>
              <a:ext uri="{FF2B5EF4-FFF2-40B4-BE49-F238E27FC236}">
                <a16:creationId xmlns:a16="http://schemas.microsoft.com/office/drawing/2014/main" id="{3813B7F8-05CD-F3DA-D0CE-05C4EBFB09FB}"/>
              </a:ext>
            </a:extLst>
          </p:cNvPr>
          <p:cNvSpPr/>
          <p:nvPr/>
        </p:nvSpPr>
        <p:spPr>
          <a:xfrm>
            <a:off x="13068702" y="6040440"/>
            <a:ext cx="191874" cy="189249"/>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2" name="Cirkel">
            <a:extLst>
              <a:ext uri="{FF2B5EF4-FFF2-40B4-BE49-F238E27FC236}">
                <a16:creationId xmlns:a16="http://schemas.microsoft.com/office/drawing/2014/main" id="{4BC2A862-48F7-3793-E0AD-5A16C3D3D245}"/>
              </a:ext>
            </a:extLst>
          </p:cNvPr>
          <p:cNvSpPr/>
          <p:nvPr/>
        </p:nvSpPr>
        <p:spPr>
          <a:xfrm>
            <a:off x="14763712" y="5839988"/>
            <a:ext cx="191874" cy="189249"/>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3" name="Cirkel">
            <a:extLst>
              <a:ext uri="{FF2B5EF4-FFF2-40B4-BE49-F238E27FC236}">
                <a16:creationId xmlns:a16="http://schemas.microsoft.com/office/drawing/2014/main" id="{E5B18792-651F-BC69-2F82-F90ACCAE9074}"/>
              </a:ext>
            </a:extLst>
          </p:cNvPr>
          <p:cNvSpPr/>
          <p:nvPr/>
        </p:nvSpPr>
        <p:spPr>
          <a:xfrm>
            <a:off x="13971548" y="6487998"/>
            <a:ext cx="191876" cy="189249"/>
          </a:xfrm>
          <a:prstGeom prst="ellipse">
            <a:avLst/>
          </a:prstGeom>
          <a:solidFill>
            <a:schemeClr val="accent1"/>
          </a:solidFill>
          <a:ln w="12700" cap="flat">
            <a:solidFill>
              <a:schemeClr val="bg1">
                <a:lumMod val="10000"/>
              </a:schemeClr>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4" name="Cirkel">
            <a:extLst>
              <a:ext uri="{FF2B5EF4-FFF2-40B4-BE49-F238E27FC236}">
                <a16:creationId xmlns:a16="http://schemas.microsoft.com/office/drawing/2014/main" id="{0D7799F9-DD67-B39A-E2F9-3E645019200B}"/>
              </a:ext>
            </a:extLst>
          </p:cNvPr>
          <p:cNvSpPr/>
          <p:nvPr/>
        </p:nvSpPr>
        <p:spPr>
          <a:xfrm>
            <a:off x="14220179" y="3753534"/>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5" name="Cirkel">
            <a:extLst>
              <a:ext uri="{FF2B5EF4-FFF2-40B4-BE49-F238E27FC236}">
                <a16:creationId xmlns:a16="http://schemas.microsoft.com/office/drawing/2014/main" id="{DE2E96EF-FD77-9802-AC73-B42FCDFA4631}"/>
              </a:ext>
            </a:extLst>
          </p:cNvPr>
          <p:cNvSpPr/>
          <p:nvPr/>
        </p:nvSpPr>
        <p:spPr>
          <a:xfrm>
            <a:off x="14176276" y="2933849"/>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6" name="Cirkel">
            <a:extLst>
              <a:ext uri="{FF2B5EF4-FFF2-40B4-BE49-F238E27FC236}">
                <a16:creationId xmlns:a16="http://schemas.microsoft.com/office/drawing/2014/main" id="{1E9486D8-C7C9-71F7-D1E1-1232A65070DE}"/>
              </a:ext>
            </a:extLst>
          </p:cNvPr>
          <p:cNvSpPr/>
          <p:nvPr/>
        </p:nvSpPr>
        <p:spPr>
          <a:xfrm>
            <a:off x="15382313" y="3443687"/>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7" name="Cirkel">
            <a:extLst>
              <a:ext uri="{FF2B5EF4-FFF2-40B4-BE49-F238E27FC236}">
                <a16:creationId xmlns:a16="http://schemas.microsoft.com/office/drawing/2014/main" id="{7B039375-F06D-C479-1A21-5ED8B186A5E8}"/>
              </a:ext>
            </a:extLst>
          </p:cNvPr>
          <p:cNvSpPr/>
          <p:nvPr/>
        </p:nvSpPr>
        <p:spPr>
          <a:xfrm>
            <a:off x="12624397" y="3471899"/>
            <a:ext cx="186681"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8" name="Cirkel">
            <a:extLst>
              <a:ext uri="{FF2B5EF4-FFF2-40B4-BE49-F238E27FC236}">
                <a16:creationId xmlns:a16="http://schemas.microsoft.com/office/drawing/2014/main" id="{0CCF2928-0D94-5879-143B-F852286273A2}"/>
              </a:ext>
            </a:extLst>
          </p:cNvPr>
          <p:cNvSpPr/>
          <p:nvPr/>
        </p:nvSpPr>
        <p:spPr>
          <a:xfrm>
            <a:off x="14024859" y="4247964"/>
            <a:ext cx="186681"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9" name="Cirkel">
            <a:extLst>
              <a:ext uri="{FF2B5EF4-FFF2-40B4-BE49-F238E27FC236}">
                <a16:creationId xmlns:a16="http://schemas.microsoft.com/office/drawing/2014/main" id="{8FD9F8D6-8F9D-8FF7-A756-1F4CE8AF881F}"/>
              </a:ext>
            </a:extLst>
          </p:cNvPr>
          <p:cNvSpPr/>
          <p:nvPr/>
        </p:nvSpPr>
        <p:spPr>
          <a:xfrm>
            <a:off x="12975362" y="4475711"/>
            <a:ext cx="186681"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0" name="Cirkel">
            <a:extLst>
              <a:ext uri="{FF2B5EF4-FFF2-40B4-BE49-F238E27FC236}">
                <a16:creationId xmlns:a16="http://schemas.microsoft.com/office/drawing/2014/main" id="{35C2C90B-2EC7-F2E6-75FC-380F4C005027}"/>
              </a:ext>
            </a:extLst>
          </p:cNvPr>
          <p:cNvSpPr/>
          <p:nvPr/>
        </p:nvSpPr>
        <p:spPr>
          <a:xfrm>
            <a:off x="15099162" y="4599728"/>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1" name="Cirkel">
            <a:extLst>
              <a:ext uri="{FF2B5EF4-FFF2-40B4-BE49-F238E27FC236}">
                <a16:creationId xmlns:a16="http://schemas.microsoft.com/office/drawing/2014/main" id="{A358F3BE-904A-E573-7D23-D1DFFDAB1767}"/>
              </a:ext>
            </a:extLst>
          </p:cNvPr>
          <p:cNvSpPr/>
          <p:nvPr/>
        </p:nvSpPr>
        <p:spPr>
          <a:xfrm>
            <a:off x="13016376" y="5518979"/>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2" name="Cirkel">
            <a:extLst>
              <a:ext uri="{FF2B5EF4-FFF2-40B4-BE49-F238E27FC236}">
                <a16:creationId xmlns:a16="http://schemas.microsoft.com/office/drawing/2014/main" id="{86C95C88-C050-1E0A-2107-915F7124D6FC}"/>
              </a:ext>
            </a:extLst>
          </p:cNvPr>
          <p:cNvSpPr/>
          <p:nvPr/>
        </p:nvSpPr>
        <p:spPr>
          <a:xfrm>
            <a:off x="15095562" y="5237344"/>
            <a:ext cx="186679"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3" name="Cirkel">
            <a:extLst>
              <a:ext uri="{FF2B5EF4-FFF2-40B4-BE49-F238E27FC236}">
                <a16:creationId xmlns:a16="http://schemas.microsoft.com/office/drawing/2014/main" id="{E7A48607-1822-8B0A-E303-3D7DBF909F62}"/>
              </a:ext>
            </a:extLst>
          </p:cNvPr>
          <p:cNvSpPr/>
          <p:nvPr/>
        </p:nvSpPr>
        <p:spPr>
          <a:xfrm>
            <a:off x="14209542" y="6642368"/>
            <a:ext cx="186681" cy="178957"/>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64" name="Cirkel">
            <a:extLst>
              <a:ext uri="{FF2B5EF4-FFF2-40B4-BE49-F238E27FC236}">
                <a16:creationId xmlns:a16="http://schemas.microsoft.com/office/drawing/2014/main" id="{9AED1FB2-6AE7-268C-A4F3-9EA311481C1D}"/>
              </a:ext>
            </a:extLst>
          </p:cNvPr>
          <p:cNvSpPr/>
          <p:nvPr/>
        </p:nvSpPr>
        <p:spPr>
          <a:xfrm>
            <a:off x="13492833" y="4517687"/>
            <a:ext cx="116383" cy="114844"/>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nl-NL" sz="1800" b="0" i="0" u="none" strike="noStrike" kern="0" cap="none" spc="0" normalizeH="0" baseline="0" noProof="1">
              <a:ln>
                <a:noFill/>
              </a:ln>
              <a:solidFill>
                <a:srgbClr val="000000"/>
              </a:solidFill>
              <a:effectLst/>
              <a:uLnTx/>
              <a:uFillTx/>
              <a:latin typeface="Calibri"/>
              <a:ea typeface="Calibri"/>
              <a:cs typeface="Calibri"/>
              <a:sym typeface="Calibri"/>
            </a:endParaRPr>
          </a:p>
        </p:txBody>
      </p:sp>
      <p:sp>
        <p:nvSpPr>
          <p:cNvPr id="165" name="Diamond 164">
            <a:extLst>
              <a:ext uri="{FF2B5EF4-FFF2-40B4-BE49-F238E27FC236}">
                <a16:creationId xmlns:a16="http://schemas.microsoft.com/office/drawing/2014/main" id="{56D6C710-A728-7CB7-723C-55B044176B31}"/>
              </a:ext>
            </a:extLst>
          </p:cNvPr>
          <p:cNvSpPr/>
          <p:nvPr/>
        </p:nvSpPr>
        <p:spPr>
          <a:xfrm rot="21184875">
            <a:off x="13244542" y="5585960"/>
            <a:ext cx="1539785" cy="896755"/>
          </a:xfrm>
          <a:prstGeom prst="diamond">
            <a:avLst/>
          </a:prstGeom>
          <a:solidFill>
            <a:schemeClr val="tx1">
              <a:alpha val="31000"/>
            </a:schemeClr>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166" name="Arrow: Up-Down 165">
            <a:extLst>
              <a:ext uri="{FF2B5EF4-FFF2-40B4-BE49-F238E27FC236}">
                <a16:creationId xmlns:a16="http://schemas.microsoft.com/office/drawing/2014/main" id="{0177C2AF-010B-4F65-741F-189DDEB2B373}"/>
              </a:ext>
            </a:extLst>
          </p:cNvPr>
          <p:cNvSpPr/>
          <p:nvPr/>
        </p:nvSpPr>
        <p:spPr>
          <a:xfrm>
            <a:off x="16600996" y="2355945"/>
            <a:ext cx="217439" cy="3657394"/>
          </a:xfrm>
          <a:prstGeom prst="upDownArrow">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Tree>
    <p:extLst>
      <p:ext uri="{BB962C8B-B14F-4D97-AF65-F5344CB8AC3E}">
        <p14:creationId xmlns:p14="http://schemas.microsoft.com/office/powerpoint/2010/main" val="40633266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6">
    <p:bg>
      <p:bgPr>
        <a:solidFill>
          <a:srgbClr val="FCFCFC"/>
        </a:solidFill>
        <a:effectLst/>
      </p:bgPr>
    </p:bg>
    <p:spTree>
      <p:nvGrpSpPr>
        <p:cNvPr id="1" name=""/>
        <p:cNvGrpSpPr/>
        <p:nvPr/>
      </p:nvGrpSpPr>
      <p:grpSpPr>
        <a:xfrm>
          <a:off x="0" y="0"/>
          <a:ext cx="0" cy="0"/>
          <a:chOff x="0" y="0"/>
          <a:chExt cx="0" cy="0"/>
        </a:xfrm>
      </p:grpSpPr>
      <p:sp>
        <p:nvSpPr>
          <p:cNvPr id="2" name="Text 0"/>
          <p:cNvSpPr/>
          <p:nvPr/>
        </p:nvSpPr>
        <p:spPr>
          <a:xfrm>
            <a:off x="1143000" y="1165972"/>
            <a:ext cx="8750841" cy="323850"/>
          </a:xfrm>
          <a:prstGeom prst="rect">
            <a:avLst/>
          </a:prstGeom>
          <a:noFill/>
          <a:ln/>
        </p:spPr>
        <p:txBody>
          <a:bodyPr wrap="square" lIns="25400" tIns="25400" rIns="25400" bIns="25400" rtlCol="0" anchor="t">
            <a:normAutofit lnSpcReduction="10000"/>
          </a:bodyPr>
          <a:lstStyle/>
          <a:p>
            <a:pPr marL="0" indent="0" algn="l">
              <a:buNone/>
            </a:pPr>
            <a:r>
              <a:rPr lang="en-BE" b="1" kern="0" spc="360" noProof="1">
                <a:solidFill>
                  <a:srgbClr val="B62C17"/>
                </a:solidFill>
                <a:latin typeface="Outfit" pitchFamily="34" charset="0"/>
                <a:ea typeface="Outfit" pitchFamily="34" charset="-122"/>
              </a:rPr>
              <a:t>Balbezit – stilstaande fases</a:t>
            </a:r>
            <a:endParaRPr lang="nl-NL" sz="1800" noProof="1"/>
          </a:p>
        </p:txBody>
      </p:sp>
      <p:sp>
        <p:nvSpPr>
          <p:cNvPr id="3" name="Text 1"/>
          <p:cNvSpPr/>
          <p:nvPr/>
        </p:nvSpPr>
        <p:spPr>
          <a:xfrm>
            <a:off x="1143000" y="1661272"/>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Lange Corner</a:t>
            </a:r>
            <a:endParaRPr lang="nl-NL" sz="5400" noProof="1"/>
          </a:p>
        </p:txBody>
      </p:sp>
      <p:sp>
        <p:nvSpPr>
          <p:cNvPr id="4" name="Text 2"/>
          <p:cNvSpPr/>
          <p:nvPr/>
        </p:nvSpPr>
        <p:spPr>
          <a:xfrm>
            <a:off x="1142999" y="2701869"/>
            <a:ext cx="7537683" cy="3716046"/>
          </a:xfrm>
          <a:prstGeom prst="rect">
            <a:avLst/>
          </a:prstGeom>
          <a:noFill/>
          <a:ln/>
        </p:spPr>
        <p:txBody>
          <a:bodyPr wrap="square" lIns="25400" tIns="25400" rIns="25400" bIns="25400" rtlCol="0" anchor="t">
            <a:normAutofit/>
          </a:bodyPr>
          <a:lstStyle/>
          <a:p>
            <a:pPr marL="0" indent="0" algn="l">
              <a:lnSpc>
                <a:spcPct val="160000"/>
              </a:lnSpc>
              <a:buNone/>
            </a:pPr>
            <a:endParaRPr lang="nl-NL" sz="1875" noProof="1"/>
          </a:p>
        </p:txBody>
      </p:sp>
      <p:sp>
        <p:nvSpPr>
          <p:cNvPr id="10" name="Shape 5"/>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p:cNvSpPr/>
          <p:nvPr/>
        </p:nvSpPr>
        <p:spPr>
          <a:xfrm>
            <a:off x="10241310" y="5143500"/>
            <a:ext cx="133350" cy="5143500"/>
          </a:xfrm>
          <a:prstGeom prst="rect">
            <a:avLst/>
          </a:prstGeom>
          <a:solidFill>
            <a:srgbClr val="B62C17"/>
          </a:solidFill>
          <a:ln/>
        </p:spPr>
        <p:txBody>
          <a:bodyPr/>
          <a:lstStyle/>
          <a:p>
            <a:endParaRPr lang="nl-NL" noProof="1"/>
          </a:p>
        </p:txBody>
      </p:sp>
      <p:pic>
        <p:nvPicPr>
          <p:cNvPr id="12" name="Schermafbeelding 2023-05-26 om 19.41.04.png">
            <a:extLst>
              <a:ext uri="{FF2B5EF4-FFF2-40B4-BE49-F238E27FC236}">
                <a16:creationId xmlns:a16="http://schemas.microsoft.com/office/drawing/2014/main" id="{9F943A47-932B-3C73-E1D6-EB1BDB045D08}"/>
              </a:ext>
            </a:extLst>
          </p:cNvPr>
          <p:cNvPicPr>
            <a:picLocks noChangeAspect="1"/>
          </p:cNvPicPr>
          <p:nvPr/>
        </p:nvPicPr>
        <p:blipFill>
          <a:blip r:embed="rId3"/>
          <a:stretch>
            <a:fillRect/>
          </a:stretch>
        </p:blipFill>
        <p:spPr>
          <a:xfrm>
            <a:off x="11305676" y="2701869"/>
            <a:ext cx="6034633" cy="5151726"/>
          </a:xfrm>
          <a:prstGeom prst="rect">
            <a:avLst/>
          </a:prstGeom>
          <a:ln w="12700" cap="flat">
            <a:noFill/>
            <a:miter lim="400000"/>
          </a:ln>
          <a:effectLst/>
        </p:spPr>
      </p:pic>
      <p:sp>
        <p:nvSpPr>
          <p:cNvPr id="13" name="Cirkel">
            <a:extLst>
              <a:ext uri="{FF2B5EF4-FFF2-40B4-BE49-F238E27FC236}">
                <a16:creationId xmlns:a16="http://schemas.microsoft.com/office/drawing/2014/main" id="{5E394571-63B0-85AF-6546-E8042A6BDCD3}"/>
              </a:ext>
            </a:extLst>
          </p:cNvPr>
          <p:cNvSpPr/>
          <p:nvPr/>
        </p:nvSpPr>
        <p:spPr>
          <a:xfrm>
            <a:off x="15604214" y="4104191"/>
            <a:ext cx="132023" cy="122569"/>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4" name="Cirkel">
            <a:extLst>
              <a:ext uri="{FF2B5EF4-FFF2-40B4-BE49-F238E27FC236}">
                <a16:creationId xmlns:a16="http://schemas.microsoft.com/office/drawing/2014/main" id="{EEDEC545-5214-62F5-AF18-152E47D9DEA4}"/>
              </a:ext>
            </a:extLst>
          </p:cNvPr>
          <p:cNvSpPr/>
          <p:nvPr/>
        </p:nvSpPr>
        <p:spPr>
          <a:xfrm>
            <a:off x="13988727" y="3020381"/>
            <a:ext cx="132023" cy="122569"/>
          </a:xfrm>
          <a:prstGeom prst="ellipse">
            <a:avLst/>
          </a:prstGeom>
          <a:solidFill>
            <a:schemeClr val="accent4"/>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5" name="Cirkel">
            <a:extLst>
              <a:ext uri="{FF2B5EF4-FFF2-40B4-BE49-F238E27FC236}">
                <a16:creationId xmlns:a16="http://schemas.microsoft.com/office/drawing/2014/main" id="{FD341C04-529A-3A92-1CF5-5BEB23EC193D}"/>
              </a:ext>
            </a:extLst>
          </p:cNvPr>
          <p:cNvSpPr/>
          <p:nvPr/>
        </p:nvSpPr>
        <p:spPr>
          <a:xfrm>
            <a:off x="14583293" y="3020381"/>
            <a:ext cx="132023" cy="122569"/>
          </a:xfrm>
          <a:prstGeom prst="ellipse">
            <a:avLst/>
          </a:prstGeom>
          <a:solidFill>
            <a:schemeClr val="accent4"/>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6" name="Cirkel">
            <a:extLst>
              <a:ext uri="{FF2B5EF4-FFF2-40B4-BE49-F238E27FC236}">
                <a16:creationId xmlns:a16="http://schemas.microsoft.com/office/drawing/2014/main" id="{7DE2F9B3-F371-1855-46C6-3535AAF86725}"/>
              </a:ext>
            </a:extLst>
          </p:cNvPr>
          <p:cNvSpPr/>
          <p:nvPr/>
        </p:nvSpPr>
        <p:spPr>
          <a:xfrm>
            <a:off x="15264235" y="6417915"/>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7" name="Cirkel">
            <a:extLst>
              <a:ext uri="{FF2B5EF4-FFF2-40B4-BE49-F238E27FC236}">
                <a16:creationId xmlns:a16="http://schemas.microsoft.com/office/drawing/2014/main" id="{62484F7E-BD42-E5DC-59C7-BEF47B606281}"/>
              </a:ext>
            </a:extLst>
          </p:cNvPr>
          <p:cNvSpPr/>
          <p:nvPr/>
        </p:nvSpPr>
        <p:spPr>
          <a:xfrm>
            <a:off x="13489265" y="4652925"/>
            <a:ext cx="132023" cy="122568"/>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8" name="Cirkel">
            <a:extLst>
              <a:ext uri="{FF2B5EF4-FFF2-40B4-BE49-F238E27FC236}">
                <a16:creationId xmlns:a16="http://schemas.microsoft.com/office/drawing/2014/main" id="{6D68735B-9F73-BE02-40D8-43754FC1815B}"/>
              </a:ext>
            </a:extLst>
          </p:cNvPr>
          <p:cNvSpPr/>
          <p:nvPr/>
        </p:nvSpPr>
        <p:spPr>
          <a:xfrm>
            <a:off x="15865223" y="5405197"/>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9" name="Cirkel">
            <a:extLst>
              <a:ext uri="{FF2B5EF4-FFF2-40B4-BE49-F238E27FC236}">
                <a16:creationId xmlns:a16="http://schemas.microsoft.com/office/drawing/2014/main" id="{F713A777-08CF-9750-16D0-E9C4D422D709}"/>
              </a:ext>
            </a:extLst>
          </p:cNvPr>
          <p:cNvSpPr/>
          <p:nvPr/>
        </p:nvSpPr>
        <p:spPr>
          <a:xfrm>
            <a:off x="17040388" y="4998255"/>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0" name="Cirkel">
            <a:extLst>
              <a:ext uri="{FF2B5EF4-FFF2-40B4-BE49-F238E27FC236}">
                <a16:creationId xmlns:a16="http://schemas.microsoft.com/office/drawing/2014/main" id="{B002D228-3929-7632-FB08-57920AC18190}"/>
              </a:ext>
            </a:extLst>
          </p:cNvPr>
          <p:cNvSpPr/>
          <p:nvPr/>
        </p:nvSpPr>
        <p:spPr>
          <a:xfrm>
            <a:off x="12156175" y="5527766"/>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1" name="Cirkel">
            <a:extLst>
              <a:ext uri="{FF2B5EF4-FFF2-40B4-BE49-F238E27FC236}">
                <a16:creationId xmlns:a16="http://schemas.microsoft.com/office/drawing/2014/main" id="{9470F436-182C-ADB7-BEFC-877771B9FCED}"/>
              </a:ext>
            </a:extLst>
          </p:cNvPr>
          <p:cNvSpPr/>
          <p:nvPr/>
        </p:nvSpPr>
        <p:spPr>
          <a:xfrm>
            <a:off x="14451270" y="3801775"/>
            <a:ext cx="132023" cy="122568"/>
          </a:xfrm>
          <a:prstGeom prst="ellipse">
            <a:avLst/>
          </a:prstGeom>
          <a:solidFill>
            <a:schemeClr val="accent4"/>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2" name="Cirkel">
            <a:extLst>
              <a:ext uri="{FF2B5EF4-FFF2-40B4-BE49-F238E27FC236}">
                <a16:creationId xmlns:a16="http://schemas.microsoft.com/office/drawing/2014/main" id="{714E7581-D163-E271-DDD4-1548C5E30BB8}"/>
              </a:ext>
            </a:extLst>
          </p:cNvPr>
          <p:cNvSpPr/>
          <p:nvPr/>
        </p:nvSpPr>
        <p:spPr>
          <a:xfrm>
            <a:off x="14774278" y="4498608"/>
            <a:ext cx="132023" cy="122568"/>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76B898F2-86DF-8D9B-D7B9-EC9168C34741}"/>
              </a:ext>
            </a:extLst>
          </p:cNvPr>
          <p:cNvSpPr/>
          <p:nvPr/>
        </p:nvSpPr>
        <p:spPr>
          <a:xfrm>
            <a:off x="14676437" y="3179891"/>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4" name="Cirkel">
            <a:extLst>
              <a:ext uri="{FF2B5EF4-FFF2-40B4-BE49-F238E27FC236}">
                <a16:creationId xmlns:a16="http://schemas.microsoft.com/office/drawing/2014/main" id="{1231FDE8-5E7D-4C99-BC35-D42A3F331C01}"/>
              </a:ext>
            </a:extLst>
          </p:cNvPr>
          <p:cNvSpPr/>
          <p:nvPr/>
        </p:nvSpPr>
        <p:spPr>
          <a:xfrm>
            <a:off x="13988727" y="3179891"/>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133BA7B5-6B80-BE5B-1A6C-E2D3F4921226}"/>
              </a:ext>
            </a:extLst>
          </p:cNvPr>
          <p:cNvSpPr/>
          <p:nvPr/>
        </p:nvSpPr>
        <p:spPr>
          <a:xfrm>
            <a:off x="14676437" y="3879480"/>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6" name="Cirkel">
            <a:extLst>
              <a:ext uri="{FF2B5EF4-FFF2-40B4-BE49-F238E27FC236}">
                <a16:creationId xmlns:a16="http://schemas.microsoft.com/office/drawing/2014/main" id="{E799CD09-AC37-8046-901F-A5AC2F82CF04}"/>
              </a:ext>
            </a:extLst>
          </p:cNvPr>
          <p:cNvSpPr/>
          <p:nvPr/>
        </p:nvSpPr>
        <p:spPr>
          <a:xfrm>
            <a:off x="14118783" y="3879480"/>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95AB1928-94DF-C7A1-3AC7-9901E6FFAB42}"/>
              </a:ext>
            </a:extLst>
          </p:cNvPr>
          <p:cNvSpPr/>
          <p:nvPr/>
        </p:nvSpPr>
        <p:spPr>
          <a:xfrm>
            <a:off x="16352646" y="3879480"/>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8" name="Cirkel">
            <a:extLst>
              <a:ext uri="{FF2B5EF4-FFF2-40B4-BE49-F238E27FC236}">
                <a16:creationId xmlns:a16="http://schemas.microsoft.com/office/drawing/2014/main" id="{636CB5E0-7392-3E9F-F7B9-EBF5025E3E07}"/>
              </a:ext>
            </a:extLst>
          </p:cNvPr>
          <p:cNvSpPr/>
          <p:nvPr/>
        </p:nvSpPr>
        <p:spPr>
          <a:xfrm>
            <a:off x="14583293" y="4676510"/>
            <a:ext cx="132023" cy="122568"/>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D7BECE96-D89A-BF5C-9019-47709962174A}"/>
              </a:ext>
            </a:extLst>
          </p:cNvPr>
          <p:cNvSpPr/>
          <p:nvPr/>
        </p:nvSpPr>
        <p:spPr>
          <a:xfrm>
            <a:off x="14339707" y="5132744"/>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0" name="Cirkel">
            <a:extLst>
              <a:ext uri="{FF2B5EF4-FFF2-40B4-BE49-F238E27FC236}">
                <a16:creationId xmlns:a16="http://schemas.microsoft.com/office/drawing/2014/main" id="{5E8F86A1-EA9D-55AA-9D07-970BE1C58315}"/>
              </a:ext>
            </a:extLst>
          </p:cNvPr>
          <p:cNvSpPr/>
          <p:nvPr/>
        </p:nvSpPr>
        <p:spPr>
          <a:xfrm>
            <a:off x="12932375" y="4311546"/>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2AC7B454-5CCA-2CEF-D40E-54E79A15B5AA}"/>
              </a:ext>
            </a:extLst>
          </p:cNvPr>
          <p:cNvSpPr/>
          <p:nvPr/>
        </p:nvSpPr>
        <p:spPr>
          <a:xfrm>
            <a:off x="15521410" y="4677916"/>
            <a:ext cx="132023" cy="122568"/>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2" name="Cirkel">
            <a:extLst>
              <a:ext uri="{FF2B5EF4-FFF2-40B4-BE49-F238E27FC236}">
                <a16:creationId xmlns:a16="http://schemas.microsoft.com/office/drawing/2014/main" id="{02EE138F-C8BA-D904-14E6-C41237C0717C}"/>
              </a:ext>
            </a:extLst>
          </p:cNvPr>
          <p:cNvSpPr/>
          <p:nvPr/>
        </p:nvSpPr>
        <p:spPr>
          <a:xfrm>
            <a:off x="15896974" y="5248198"/>
            <a:ext cx="68523"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33" name="Cirkel">
            <a:extLst>
              <a:ext uri="{FF2B5EF4-FFF2-40B4-BE49-F238E27FC236}">
                <a16:creationId xmlns:a16="http://schemas.microsoft.com/office/drawing/2014/main" id="{55EA0867-9787-7ED7-E28E-608D2C741BC3}"/>
              </a:ext>
            </a:extLst>
          </p:cNvPr>
          <p:cNvSpPr/>
          <p:nvPr/>
        </p:nvSpPr>
        <p:spPr>
          <a:xfrm>
            <a:off x="14934599" y="4221960"/>
            <a:ext cx="132023" cy="122568"/>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Text 2">
            <a:extLst>
              <a:ext uri="{FF2B5EF4-FFF2-40B4-BE49-F238E27FC236}">
                <a16:creationId xmlns:a16="http://schemas.microsoft.com/office/drawing/2014/main" id="{70718E26-C6B8-3EEC-2530-D437441A7AFC}"/>
              </a:ext>
            </a:extLst>
          </p:cNvPr>
          <p:cNvSpPr/>
          <p:nvPr/>
        </p:nvSpPr>
        <p:spPr>
          <a:xfrm>
            <a:off x="1122583" y="2997791"/>
            <a:ext cx="7808523" cy="6497083"/>
          </a:xfrm>
          <a:prstGeom prst="rect">
            <a:avLst/>
          </a:prstGeom>
          <a:noFill/>
          <a:ln/>
        </p:spPr>
        <p:txBody>
          <a:bodyPr wrap="square" lIns="25400" tIns="25400" rIns="25400" bIns="25400" rtlCol="0" anchor="t">
            <a:normAutofit lnSpcReduction="10000"/>
          </a:bodyPr>
          <a:lstStyle/>
          <a:p>
            <a:pPr marL="0" indent="0" algn="l">
              <a:lnSpc>
                <a:spcPct val="160000"/>
              </a:lnSpc>
              <a:buNone/>
            </a:pPr>
            <a:r>
              <a:rPr lang="nl-NL" sz="1875" noProof="1">
                <a:solidFill>
                  <a:srgbClr val="35526F"/>
                </a:solidFill>
                <a:latin typeface="Barlow" pitchFamily="34" charset="0"/>
              </a:rPr>
              <a:t>We nemen de lange corners standaard met de </a:t>
            </a:r>
            <a:r>
              <a:rPr lang="nl-NL" sz="1875" i="1" noProof="1">
                <a:solidFill>
                  <a:srgbClr val="35526F"/>
                </a:solidFill>
                <a:latin typeface="Barlow" pitchFamily="34" charset="0"/>
              </a:rPr>
              <a:t>libero</a:t>
            </a:r>
            <a:r>
              <a:rPr lang="nl-NL" sz="1875" noProof="1">
                <a:solidFill>
                  <a:srgbClr val="35526F"/>
                </a:solidFill>
                <a:latin typeface="Barlow" pitchFamily="34" charset="0"/>
              </a:rPr>
              <a:t> / </a:t>
            </a:r>
            <a:r>
              <a:rPr lang="nl-NL" sz="1875" i="1" noProof="1">
                <a:solidFill>
                  <a:srgbClr val="35526F"/>
                </a:solidFill>
                <a:latin typeface="Barlow" pitchFamily="34" charset="0"/>
              </a:rPr>
              <a:t>vrije man</a:t>
            </a:r>
            <a:r>
              <a:rPr lang="nl-NL" sz="1875" noProof="1">
                <a:solidFill>
                  <a:srgbClr val="35526F"/>
                </a:solidFill>
                <a:latin typeface="Barlow" pitchFamily="34" charset="0"/>
              </a:rPr>
              <a:t>. Hij/zij zal zoeken naar opties voorwaarts, of achteruit spelen indien niet mogelijk.</a:t>
            </a:r>
          </a:p>
          <a:p>
            <a:pPr marL="0" indent="0" algn="l">
              <a:lnSpc>
                <a:spcPct val="160000"/>
              </a:lnSpc>
              <a:buNone/>
            </a:pPr>
            <a:endParaRPr lang="nl-NL" sz="1875" noProof="1">
              <a:solidFill>
                <a:srgbClr val="35526F"/>
              </a:solidFill>
              <a:latin typeface="Barlow" pitchFamily="34" charset="0"/>
            </a:endParaRP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Libero</a:t>
            </a:r>
            <a:r>
              <a:rPr lang="nl-NL" sz="1875" noProof="1">
                <a:solidFill>
                  <a:srgbClr val="35526F"/>
                </a:solidFill>
                <a:latin typeface="Barlow" pitchFamily="34" charset="0"/>
              </a:rPr>
              <a:t>: neemt de lange corner</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Centerback</a:t>
            </a:r>
            <a:r>
              <a:rPr lang="nl-NL" sz="1875" noProof="1">
                <a:solidFill>
                  <a:srgbClr val="35526F"/>
                </a:solidFill>
                <a:latin typeface="Barlow" pitchFamily="34" charset="0"/>
              </a:rPr>
              <a:t>: neemt guard positie</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Fullbacks</a:t>
            </a:r>
            <a:r>
              <a:rPr lang="nl-NL" sz="1875" noProof="1">
                <a:solidFill>
                  <a:srgbClr val="35526F"/>
                </a:solidFill>
                <a:latin typeface="Barlow" pitchFamily="34" charset="0"/>
              </a:rPr>
              <a:t>: nemen posities breed</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Middenvelders</a:t>
            </a:r>
            <a:r>
              <a:rPr lang="nl-NL" sz="1875" noProof="1">
                <a:solidFill>
                  <a:srgbClr val="35526F"/>
                </a:solidFill>
                <a:latin typeface="Barlow" pitchFamily="34" charset="0"/>
              </a:rPr>
              <a:t>: staan aan de cirkelrand</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Aanvallers</a:t>
            </a:r>
            <a:r>
              <a:rPr lang="nl-NL" sz="1875" noProof="1">
                <a:solidFill>
                  <a:srgbClr val="35526F"/>
                </a:solidFill>
                <a:latin typeface="Barlow" pitchFamily="34" charset="0"/>
              </a:rPr>
              <a:t>: staan diep in de cirkel</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Er zijn verschillende setplays mogelijk:</a:t>
            </a:r>
          </a:p>
          <a:p>
            <a:pPr marL="457200" indent="-457200" algn="l">
              <a:lnSpc>
                <a:spcPct val="160000"/>
              </a:lnSpc>
              <a:buFont typeface="+mj-lt"/>
              <a:buAutoNum type="arabicPeriod"/>
            </a:pPr>
            <a:r>
              <a:rPr lang="nl-NL" sz="1875" noProof="1">
                <a:solidFill>
                  <a:srgbClr val="35526F"/>
                </a:solidFill>
                <a:latin typeface="Barlow" pitchFamily="34" charset="0"/>
              </a:rPr>
              <a:t>Bal aan cirkelrand komen </a:t>
            </a:r>
            <a:r>
              <a:rPr lang="nl-NL" sz="1875" b="1" noProof="1">
                <a:solidFill>
                  <a:srgbClr val="35526F"/>
                </a:solidFill>
                <a:latin typeface="Barlow" pitchFamily="34" charset="0"/>
              </a:rPr>
              <a:t>vragen</a:t>
            </a:r>
            <a:r>
              <a:rPr lang="nl-NL" sz="1875" noProof="1">
                <a:solidFill>
                  <a:srgbClr val="35526F"/>
                </a:solidFill>
                <a:latin typeface="Barlow" pitchFamily="34" charset="0"/>
              </a:rPr>
              <a:t> (door middenvelder)</a:t>
            </a:r>
          </a:p>
          <a:p>
            <a:pPr marL="457200" indent="-457200" algn="l">
              <a:lnSpc>
                <a:spcPct val="160000"/>
              </a:lnSpc>
              <a:buFont typeface="+mj-lt"/>
              <a:buAutoNum type="arabicPeriod"/>
            </a:pPr>
            <a:r>
              <a:rPr lang="nl-NL" sz="1875" noProof="1">
                <a:solidFill>
                  <a:srgbClr val="35526F"/>
                </a:solidFill>
                <a:latin typeface="Barlow" pitchFamily="34" charset="0"/>
              </a:rPr>
              <a:t>Bal </a:t>
            </a:r>
            <a:r>
              <a:rPr lang="nl-NL" sz="1875" b="1" noProof="1">
                <a:solidFill>
                  <a:srgbClr val="35526F"/>
                </a:solidFill>
                <a:latin typeface="Barlow" pitchFamily="34" charset="0"/>
              </a:rPr>
              <a:t>achteruit</a:t>
            </a:r>
            <a:r>
              <a:rPr lang="nl-NL" sz="1875" noProof="1">
                <a:solidFill>
                  <a:srgbClr val="35526F"/>
                </a:solidFill>
                <a:latin typeface="Barlow" pitchFamily="34" charset="0"/>
              </a:rPr>
              <a:t> naar de </a:t>
            </a:r>
            <a:r>
              <a:rPr lang="nl-NL" sz="1875" i="1" noProof="1">
                <a:solidFill>
                  <a:srgbClr val="35526F"/>
                </a:solidFill>
                <a:latin typeface="Barlow" pitchFamily="34" charset="0"/>
              </a:rPr>
              <a:t>guard</a:t>
            </a:r>
            <a:r>
              <a:rPr lang="nl-NL" sz="1875" noProof="1">
                <a:solidFill>
                  <a:srgbClr val="35526F"/>
                </a:solidFill>
                <a:latin typeface="Barlow" pitchFamily="34" charset="0"/>
              </a:rPr>
              <a:t> (</a:t>
            </a:r>
            <a:r>
              <a:rPr lang="nl-NL" sz="1875" i="1" noProof="1">
                <a:solidFill>
                  <a:srgbClr val="35526F"/>
                </a:solidFill>
                <a:latin typeface="Barlow" pitchFamily="34" charset="0"/>
              </a:rPr>
              <a:t>center-back</a:t>
            </a:r>
            <a:r>
              <a:rPr lang="nl-NL" sz="1875" noProof="1">
                <a:solidFill>
                  <a:srgbClr val="35526F"/>
                </a:solidFill>
                <a:latin typeface="Barlow" pitchFamily="34" charset="0"/>
              </a:rPr>
              <a:t>) en dan in cirkel (hard of scoop)</a:t>
            </a:r>
          </a:p>
          <a:p>
            <a:pPr marL="457200" indent="-457200" algn="l">
              <a:lnSpc>
                <a:spcPct val="160000"/>
              </a:lnSpc>
              <a:buFont typeface="+mj-lt"/>
              <a:buAutoNum type="arabicPeriod"/>
            </a:pPr>
            <a:r>
              <a:rPr lang="nl-NL" sz="1875" noProof="1">
                <a:solidFill>
                  <a:srgbClr val="35526F"/>
                </a:solidFill>
                <a:latin typeface="Barlow" pitchFamily="34" charset="0"/>
              </a:rPr>
              <a:t>Bal </a:t>
            </a:r>
            <a:r>
              <a:rPr lang="nl-NL" sz="1875" b="1" noProof="1">
                <a:solidFill>
                  <a:srgbClr val="35526F"/>
                </a:solidFill>
                <a:latin typeface="Barlow" pitchFamily="34" charset="0"/>
              </a:rPr>
              <a:t>niet</a:t>
            </a:r>
            <a:r>
              <a:rPr lang="nl-NL" sz="1875" noProof="1">
                <a:solidFill>
                  <a:srgbClr val="35526F"/>
                </a:solidFill>
                <a:latin typeface="Barlow" pitchFamily="34" charset="0"/>
              </a:rPr>
              <a:t> </a:t>
            </a:r>
            <a:r>
              <a:rPr lang="nl-NL" sz="1875" b="1" noProof="1">
                <a:solidFill>
                  <a:srgbClr val="35526F"/>
                </a:solidFill>
                <a:latin typeface="Barlow" pitchFamily="34" charset="0"/>
              </a:rPr>
              <a:t>nemen</a:t>
            </a:r>
            <a:r>
              <a:rPr lang="nl-NL" sz="1875" noProof="1">
                <a:solidFill>
                  <a:srgbClr val="35526F"/>
                </a:solidFill>
                <a:latin typeface="Barlow" pitchFamily="34" charset="0"/>
              </a:rPr>
              <a:t> en doorlopen, en </a:t>
            </a:r>
            <a:r>
              <a:rPr lang="nl-NL" sz="1875" i="1" noProof="1">
                <a:solidFill>
                  <a:srgbClr val="35526F"/>
                </a:solidFill>
                <a:latin typeface="Barlow" pitchFamily="34" charset="0"/>
              </a:rPr>
              <a:t>guard</a:t>
            </a:r>
            <a:r>
              <a:rPr lang="nl-NL" sz="1875" noProof="1">
                <a:solidFill>
                  <a:srgbClr val="35526F"/>
                </a:solidFill>
                <a:latin typeface="Barlow" pitchFamily="34" charset="0"/>
              </a:rPr>
              <a:t> laten inspelen</a:t>
            </a:r>
          </a:p>
          <a:p>
            <a:pPr marL="457200" indent="-457200" algn="l">
              <a:lnSpc>
                <a:spcPct val="160000"/>
              </a:lnSpc>
              <a:buFont typeface="+mj-lt"/>
              <a:buAutoNum type="arabicPeriod"/>
            </a:pPr>
            <a:r>
              <a:rPr lang="nl-NL" sz="1875" noProof="1">
                <a:solidFill>
                  <a:srgbClr val="35526F"/>
                </a:solidFill>
                <a:latin typeface="Barlow" pitchFamily="34" charset="0"/>
              </a:rPr>
              <a:t>Bal </a:t>
            </a:r>
            <a:r>
              <a:rPr lang="nl-NL" sz="1875" b="1" noProof="1">
                <a:solidFill>
                  <a:srgbClr val="35526F"/>
                </a:solidFill>
                <a:latin typeface="Barlow" pitchFamily="34" charset="0"/>
              </a:rPr>
              <a:t>breed meegeven </a:t>
            </a:r>
            <a:r>
              <a:rPr lang="nl-NL" sz="1875" noProof="1">
                <a:solidFill>
                  <a:srgbClr val="35526F"/>
                </a:solidFill>
                <a:latin typeface="Barlow" pitchFamily="34" charset="0"/>
              </a:rPr>
              <a:t>of </a:t>
            </a:r>
            <a:r>
              <a:rPr lang="nl-NL" sz="1875" i="1" noProof="1">
                <a:solidFill>
                  <a:srgbClr val="35526F"/>
                </a:solidFill>
                <a:latin typeface="Barlow" pitchFamily="34" charset="0"/>
              </a:rPr>
              <a:t>guard</a:t>
            </a:r>
            <a:r>
              <a:rPr lang="nl-NL" sz="1875" noProof="1">
                <a:solidFill>
                  <a:srgbClr val="35526F"/>
                </a:solidFill>
                <a:latin typeface="Barlow" pitchFamily="34" charset="0"/>
              </a:rPr>
              <a:t> aanspelen en dan breed</a:t>
            </a:r>
          </a:p>
          <a:p>
            <a:pPr marL="457200" indent="-457200" algn="l">
              <a:lnSpc>
                <a:spcPct val="160000"/>
              </a:lnSpc>
              <a:buFont typeface="+mj-lt"/>
              <a:buAutoNum type="arabicPeriod"/>
            </a:pPr>
            <a:endParaRPr lang="nl-NL" sz="1875" noProof="1">
              <a:solidFill>
                <a:srgbClr val="35526F"/>
              </a:solidFill>
              <a:latin typeface="Barlow" pitchFamily="34" charset="0"/>
            </a:endParaRPr>
          </a:p>
          <a:p>
            <a:pPr marL="0" indent="0" algn="l">
              <a:lnSpc>
                <a:spcPct val="160000"/>
              </a:lnSpc>
              <a:buNone/>
            </a:pPr>
            <a:endParaRPr lang="nl-NL" sz="1875" noProof="1"/>
          </a:p>
        </p:txBody>
      </p:sp>
      <p:sp>
        <p:nvSpPr>
          <p:cNvPr id="5" name="Tekstvak 4">
            <a:extLst>
              <a:ext uri="{FF2B5EF4-FFF2-40B4-BE49-F238E27FC236}">
                <a16:creationId xmlns:a16="http://schemas.microsoft.com/office/drawing/2014/main" id="{5268CF09-B6CA-7398-6839-C0B69C4D1580}"/>
              </a:ext>
            </a:extLst>
          </p:cNvPr>
          <p:cNvSpPr txBox="1"/>
          <p:nvPr/>
        </p:nvSpPr>
        <p:spPr>
          <a:xfrm>
            <a:off x="15775880" y="5569841"/>
            <a:ext cx="375424" cy="307777"/>
          </a:xfrm>
          <a:prstGeom prst="rect">
            <a:avLst/>
          </a:prstGeom>
          <a:noFill/>
        </p:spPr>
        <p:txBody>
          <a:bodyPr wrap="none" rtlCol="0">
            <a:spAutoFit/>
          </a:bodyPr>
          <a:lstStyle/>
          <a:p>
            <a:r>
              <a:rPr lang="nl-NL" sz="1400" dirty="0"/>
              <a:t>lib</a:t>
            </a:r>
            <a:endParaRPr lang="nl-BE" sz="1400" dirty="0"/>
          </a:p>
        </p:txBody>
      </p:sp>
      <p:sp>
        <p:nvSpPr>
          <p:cNvPr id="7" name="Tekstvak 6">
            <a:extLst>
              <a:ext uri="{FF2B5EF4-FFF2-40B4-BE49-F238E27FC236}">
                <a16:creationId xmlns:a16="http://schemas.microsoft.com/office/drawing/2014/main" id="{D0DB31D5-5100-48EE-AAEF-B6ACCA9B4637}"/>
              </a:ext>
            </a:extLst>
          </p:cNvPr>
          <p:cNvSpPr txBox="1"/>
          <p:nvPr/>
        </p:nvSpPr>
        <p:spPr>
          <a:xfrm>
            <a:off x="15145986" y="6509357"/>
            <a:ext cx="375424" cy="307777"/>
          </a:xfrm>
          <a:prstGeom prst="rect">
            <a:avLst/>
          </a:prstGeom>
          <a:noFill/>
        </p:spPr>
        <p:txBody>
          <a:bodyPr wrap="none" rtlCol="0">
            <a:spAutoFit/>
          </a:bodyPr>
          <a:lstStyle/>
          <a:p>
            <a:r>
              <a:rPr lang="nl-NL" sz="1400" dirty="0"/>
              <a:t>cb</a:t>
            </a:r>
            <a:endParaRPr lang="nl-BE" sz="1400" dirty="0"/>
          </a:p>
        </p:txBody>
      </p:sp>
      <p:sp>
        <p:nvSpPr>
          <p:cNvPr id="9" name="Tekstvak 8">
            <a:extLst>
              <a:ext uri="{FF2B5EF4-FFF2-40B4-BE49-F238E27FC236}">
                <a16:creationId xmlns:a16="http://schemas.microsoft.com/office/drawing/2014/main" id="{E4556305-6F1F-59CE-BB28-FCAA2800FAD1}"/>
              </a:ext>
            </a:extLst>
          </p:cNvPr>
          <p:cNvSpPr txBox="1"/>
          <p:nvPr/>
        </p:nvSpPr>
        <p:spPr>
          <a:xfrm>
            <a:off x="11875616" y="5433067"/>
            <a:ext cx="346570" cy="307777"/>
          </a:xfrm>
          <a:prstGeom prst="rect">
            <a:avLst/>
          </a:prstGeom>
          <a:noFill/>
        </p:spPr>
        <p:txBody>
          <a:bodyPr wrap="none" rtlCol="0">
            <a:spAutoFit/>
          </a:bodyPr>
          <a:lstStyle/>
          <a:p>
            <a:r>
              <a:rPr lang="nl-NL" sz="1400" dirty="0"/>
              <a:t>fb</a:t>
            </a:r>
            <a:endParaRPr lang="nl-BE" sz="1400" dirty="0"/>
          </a:p>
        </p:txBody>
      </p:sp>
      <p:sp>
        <p:nvSpPr>
          <p:cNvPr id="36" name="Tekstvak 35">
            <a:extLst>
              <a:ext uri="{FF2B5EF4-FFF2-40B4-BE49-F238E27FC236}">
                <a16:creationId xmlns:a16="http://schemas.microsoft.com/office/drawing/2014/main" id="{9702B645-23CE-FB07-A7FE-38063C552B73}"/>
              </a:ext>
            </a:extLst>
          </p:cNvPr>
          <p:cNvSpPr txBox="1"/>
          <p:nvPr/>
        </p:nvSpPr>
        <p:spPr>
          <a:xfrm>
            <a:off x="16912949" y="4676510"/>
            <a:ext cx="346570" cy="307777"/>
          </a:xfrm>
          <a:prstGeom prst="rect">
            <a:avLst/>
          </a:prstGeom>
          <a:noFill/>
        </p:spPr>
        <p:txBody>
          <a:bodyPr wrap="none" rtlCol="0">
            <a:spAutoFit/>
          </a:bodyPr>
          <a:lstStyle/>
          <a:p>
            <a:r>
              <a:rPr lang="nl-NL" sz="1400" dirty="0"/>
              <a:t>fb</a:t>
            </a:r>
            <a:endParaRPr lang="nl-BE" sz="1400" dirty="0"/>
          </a:p>
        </p:txBody>
      </p:sp>
      <p:sp>
        <p:nvSpPr>
          <p:cNvPr id="38" name="Tekstvak 37">
            <a:extLst>
              <a:ext uri="{FF2B5EF4-FFF2-40B4-BE49-F238E27FC236}">
                <a16:creationId xmlns:a16="http://schemas.microsoft.com/office/drawing/2014/main" id="{786F633A-03F7-409E-5D6D-17A410920D0C}"/>
              </a:ext>
            </a:extLst>
          </p:cNvPr>
          <p:cNvSpPr txBox="1"/>
          <p:nvPr/>
        </p:nvSpPr>
        <p:spPr>
          <a:xfrm>
            <a:off x="13612064" y="4559892"/>
            <a:ext cx="375424" cy="307777"/>
          </a:xfrm>
          <a:prstGeom prst="rect">
            <a:avLst/>
          </a:prstGeom>
          <a:noFill/>
        </p:spPr>
        <p:txBody>
          <a:bodyPr wrap="none" rtlCol="0">
            <a:spAutoFit/>
          </a:bodyPr>
          <a:lstStyle/>
          <a:p>
            <a:r>
              <a:rPr lang="nl-NL" sz="1400" dirty="0"/>
              <a:t>lm</a:t>
            </a:r>
            <a:endParaRPr lang="nl-BE" sz="1400" dirty="0"/>
          </a:p>
        </p:txBody>
      </p:sp>
      <p:sp>
        <p:nvSpPr>
          <p:cNvPr id="40" name="Tekstvak 39">
            <a:extLst>
              <a:ext uri="{FF2B5EF4-FFF2-40B4-BE49-F238E27FC236}">
                <a16:creationId xmlns:a16="http://schemas.microsoft.com/office/drawing/2014/main" id="{429DCBDD-5FED-3106-B948-F5C5CA78BE8A}"/>
              </a:ext>
            </a:extLst>
          </p:cNvPr>
          <p:cNvSpPr txBox="1"/>
          <p:nvPr/>
        </p:nvSpPr>
        <p:spPr>
          <a:xfrm>
            <a:off x="14910484" y="4412273"/>
            <a:ext cx="478016" cy="307777"/>
          </a:xfrm>
          <a:prstGeom prst="rect">
            <a:avLst/>
          </a:prstGeom>
          <a:noFill/>
        </p:spPr>
        <p:txBody>
          <a:bodyPr wrap="none" rtlCol="0">
            <a:spAutoFit/>
          </a:bodyPr>
          <a:lstStyle/>
          <a:p>
            <a:r>
              <a:rPr lang="nl-NL" sz="1400" dirty="0"/>
              <a:t>mid</a:t>
            </a:r>
            <a:endParaRPr lang="nl-BE" sz="1400" dirty="0"/>
          </a:p>
        </p:txBody>
      </p:sp>
      <p:sp>
        <p:nvSpPr>
          <p:cNvPr id="42" name="Tekstvak 41">
            <a:extLst>
              <a:ext uri="{FF2B5EF4-FFF2-40B4-BE49-F238E27FC236}">
                <a16:creationId xmlns:a16="http://schemas.microsoft.com/office/drawing/2014/main" id="{82CD7EE6-B4D8-5A66-4F3F-35562162AD35}"/>
              </a:ext>
            </a:extLst>
          </p:cNvPr>
          <p:cNvSpPr txBox="1"/>
          <p:nvPr/>
        </p:nvSpPr>
        <p:spPr>
          <a:xfrm>
            <a:off x="15731455" y="3982565"/>
            <a:ext cx="399468" cy="307777"/>
          </a:xfrm>
          <a:prstGeom prst="rect">
            <a:avLst/>
          </a:prstGeom>
          <a:noFill/>
        </p:spPr>
        <p:txBody>
          <a:bodyPr wrap="none" rtlCol="0">
            <a:spAutoFit/>
          </a:bodyPr>
          <a:lstStyle/>
          <a:p>
            <a:r>
              <a:rPr lang="nl-NL" sz="1400" dirty="0"/>
              <a:t>rm</a:t>
            </a:r>
            <a:endParaRPr lang="nl-BE" sz="1400" dirty="0"/>
          </a:p>
        </p:txBody>
      </p:sp>
      <p:sp>
        <p:nvSpPr>
          <p:cNvPr id="44" name="Tekstvak 43">
            <a:extLst>
              <a:ext uri="{FF2B5EF4-FFF2-40B4-BE49-F238E27FC236}">
                <a16:creationId xmlns:a16="http://schemas.microsoft.com/office/drawing/2014/main" id="{0C7C833B-1F04-69F4-1CB2-C6DE4F8DDAB9}"/>
              </a:ext>
            </a:extLst>
          </p:cNvPr>
          <p:cNvSpPr txBox="1"/>
          <p:nvPr/>
        </p:nvSpPr>
        <p:spPr>
          <a:xfrm>
            <a:off x="14149750" y="3911635"/>
            <a:ext cx="569387" cy="307777"/>
          </a:xfrm>
          <a:prstGeom prst="rect">
            <a:avLst/>
          </a:prstGeom>
          <a:noFill/>
        </p:spPr>
        <p:txBody>
          <a:bodyPr wrap="none" rtlCol="0">
            <a:spAutoFit/>
          </a:bodyPr>
          <a:lstStyle/>
          <a:p>
            <a:r>
              <a:rPr lang="nl-NL" sz="1400" dirty="0"/>
              <a:t>spits</a:t>
            </a:r>
            <a:endParaRPr lang="nl-BE" sz="1400" dirty="0"/>
          </a:p>
        </p:txBody>
      </p:sp>
      <p:sp>
        <p:nvSpPr>
          <p:cNvPr id="46" name="Tekstvak 45">
            <a:extLst>
              <a:ext uri="{FF2B5EF4-FFF2-40B4-BE49-F238E27FC236}">
                <a16:creationId xmlns:a16="http://schemas.microsoft.com/office/drawing/2014/main" id="{3DA8C866-62AA-47FD-5FD1-0002354E579B}"/>
              </a:ext>
            </a:extLst>
          </p:cNvPr>
          <p:cNvSpPr txBox="1"/>
          <p:nvPr/>
        </p:nvSpPr>
        <p:spPr>
          <a:xfrm>
            <a:off x="14733298" y="2884364"/>
            <a:ext cx="341760" cy="307777"/>
          </a:xfrm>
          <a:prstGeom prst="rect">
            <a:avLst/>
          </a:prstGeom>
          <a:noFill/>
        </p:spPr>
        <p:txBody>
          <a:bodyPr wrap="none" rtlCol="0">
            <a:spAutoFit/>
          </a:bodyPr>
          <a:lstStyle/>
          <a:p>
            <a:r>
              <a:rPr lang="nl-NL" sz="1400" dirty="0"/>
              <a:t>ra</a:t>
            </a:r>
            <a:endParaRPr lang="nl-BE" sz="1400" dirty="0"/>
          </a:p>
        </p:txBody>
      </p:sp>
      <p:sp>
        <p:nvSpPr>
          <p:cNvPr id="48" name="Tekstvak 47">
            <a:extLst>
              <a:ext uri="{FF2B5EF4-FFF2-40B4-BE49-F238E27FC236}">
                <a16:creationId xmlns:a16="http://schemas.microsoft.com/office/drawing/2014/main" id="{5C33B16F-90E5-2E7C-E48A-E822A5E32685}"/>
              </a:ext>
            </a:extLst>
          </p:cNvPr>
          <p:cNvSpPr txBox="1"/>
          <p:nvPr/>
        </p:nvSpPr>
        <p:spPr>
          <a:xfrm>
            <a:off x="13602516" y="2927776"/>
            <a:ext cx="317716" cy="307777"/>
          </a:xfrm>
          <a:prstGeom prst="rect">
            <a:avLst/>
          </a:prstGeom>
          <a:noFill/>
        </p:spPr>
        <p:txBody>
          <a:bodyPr wrap="none" rtlCol="0">
            <a:spAutoFit/>
          </a:bodyPr>
          <a:lstStyle/>
          <a:p>
            <a:r>
              <a:rPr lang="nl-NL" sz="1400" dirty="0"/>
              <a:t>la</a:t>
            </a:r>
            <a:endParaRPr lang="nl-BE" sz="14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3ED5F-8969-8BD4-BBAE-A77E0D7B00B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950095C-E5B0-173E-148D-88BD04DAA530}"/>
              </a:ext>
            </a:extLst>
          </p:cNvPr>
          <p:cNvSpPr/>
          <p:nvPr/>
        </p:nvSpPr>
        <p:spPr>
          <a:xfrm>
            <a:off x="1143000" y="1165972"/>
            <a:ext cx="8750841" cy="323850"/>
          </a:xfrm>
          <a:prstGeom prst="rect">
            <a:avLst/>
          </a:prstGeom>
          <a:noFill/>
          <a:ln/>
        </p:spPr>
        <p:txBody>
          <a:bodyPr wrap="square" lIns="25400" tIns="25400" rIns="25400" bIns="25400" rtlCol="0" anchor="t">
            <a:normAutofit lnSpcReduction="10000"/>
          </a:bodyPr>
          <a:lstStyle/>
          <a:p>
            <a:pPr marL="0" indent="0" algn="l">
              <a:buNone/>
            </a:pPr>
            <a:r>
              <a:rPr lang="en-BE" b="1" kern="0" spc="360" noProof="1">
                <a:solidFill>
                  <a:srgbClr val="B62C17"/>
                </a:solidFill>
                <a:latin typeface="Outfit" pitchFamily="34" charset="0"/>
                <a:ea typeface="Outfit" pitchFamily="34" charset="-122"/>
              </a:rPr>
              <a:t>Balbezit – </a:t>
            </a:r>
            <a:r>
              <a:rPr lang="nl-NL" b="1" kern="0" spc="360" noProof="1">
                <a:solidFill>
                  <a:srgbClr val="B62C17"/>
                </a:solidFill>
                <a:latin typeface="Outfit" pitchFamily="34" charset="0"/>
                <a:ea typeface="Outfit" pitchFamily="34" charset="-122"/>
              </a:rPr>
              <a:t>aanvallende</a:t>
            </a:r>
            <a:r>
              <a:rPr lang="en-BE" b="1" kern="0" spc="360" noProof="1">
                <a:solidFill>
                  <a:srgbClr val="B62C17"/>
                </a:solidFill>
                <a:latin typeface="Outfit" pitchFamily="34" charset="0"/>
                <a:ea typeface="Outfit" pitchFamily="34" charset="-122"/>
              </a:rPr>
              <a:t> fase</a:t>
            </a:r>
            <a:endParaRPr lang="nl-NL" sz="1800" noProof="1"/>
          </a:p>
        </p:txBody>
      </p:sp>
      <p:sp>
        <p:nvSpPr>
          <p:cNvPr id="3" name="Text 1">
            <a:extLst>
              <a:ext uri="{FF2B5EF4-FFF2-40B4-BE49-F238E27FC236}">
                <a16:creationId xmlns:a16="http://schemas.microsoft.com/office/drawing/2014/main" id="{9E158E97-D56B-C526-DACF-423DCFF44FC2}"/>
              </a:ext>
            </a:extLst>
          </p:cNvPr>
          <p:cNvSpPr/>
          <p:nvPr/>
        </p:nvSpPr>
        <p:spPr>
          <a:xfrm>
            <a:off x="1143000" y="1661272"/>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Cirkelposities aanval</a:t>
            </a:r>
            <a:endParaRPr lang="nl-NL" sz="5400" noProof="1"/>
          </a:p>
        </p:txBody>
      </p:sp>
      <p:sp>
        <p:nvSpPr>
          <p:cNvPr id="4" name="Text 2">
            <a:extLst>
              <a:ext uri="{FF2B5EF4-FFF2-40B4-BE49-F238E27FC236}">
                <a16:creationId xmlns:a16="http://schemas.microsoft.com/office/drawing/2014/main" id="{CD636074-C5DC-3D48-6403-B9874FD53181}"/>
              </a:ext>
            </a:extLst>
          </p:cNvPr>
          <p:cNvSpPr/>
          <p:nvPr/>
        </p:nvSpPr>
        <p:spPr>
          <a:xfrm>
            <a:off x="1142999" y="2701869"/>
            <a:ext cx="7537683" cy="3716046"/>
          </a:xfrm>
          <a:prstGeom prst="rect">
            <a:avLst/>
          </a:prstGeom>
          <a:noFill/>
          <a:ln/>
        </p:spPr>
        <p:txBody>
          <a:bodyPr wrap="square" lIns="25400" tIns="25400" rIns="25400" bIns="25400" rtlCol="0" anchor="t">
            <a:normAutofit/>
          </a:bodyPr>
          <a:lstStyle/>
          <a:p>
            <a:pPr marL="0" indent="0" algn="l">
              <a:lnSpc>
                <a:spcPct val="160000"/>
              </a:lnSpc>
              <a:buNone/>
            </a:pPr>
            <a:endParaRPr lang="nl-NL" sz="1875" noProof="1"/>
          </a:p>
        </p:txBody>
      </p:sp>
      <p:sp>
        <p:nvSpPr>
          <p:cNvPr id="10" name="Shape 5">
            <a:extLst>
              <a:ext uri="{FF2B5EF4-FFF2-40B4-BE49-F238E27FC236}">
                <a16:creationId xmlns:a16="http://schemas.microsoft.com/office/drawing/2014/main" id="{32293E94-566C-F07E-8AD9-11B3A5428B1B}"/>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124085FE-5384-7DF8-C871-063283AC03EE}"/>
              </a:ext>
            </a:extLst>
          </p:cNvPr>
          <p:cNvSpPr/>
          <p:nvPr/>
        </p:nvSpPr>
        <p:spPr>
          <a:xfrm>
            <a:off x="10241310" y="5143500"/>
            <a:ext cx="133350" cy="5143500"/>
          </a:xfrm>
          <a:prstGeom prst="rect">
            <a:avLst/>
          </a:prstGeom>
          <a:solidFill>
            <a:srgbClr val="B62C17"/>
          </a:solidFill>
          <a:ln/>
        </p:spPr>
        <p:txBody>
          <a:bodyPr/>
          <a:lstStyle/>
          <a:p>
            <a:endParaRPr lang="nl-NL" noProof="1"/>
          </a:p>
        </p:txBody>
      </p:sp>
      <p:pic>
        <p:nvPicPr>
          <p:cNvPr id="12" name="Schermafbeelding 2023-05-26 om 19.41.04.png">
            <a:extLst>
              <a:ext uri="{FF2B5EF4-FFF2-40B4-BE49-F238E27FC236}">
                <a16:creationId xmlns:a16="http://schemas.microsoft.com/office/drawing/2014/main" id="{C6DA848F-6E28-7C61-184C-FED8CE108B94}"/>
              </a:ext>
            </a:extLst>
          </p:cNvPr>
          <p:cNvPicPr>
            <a:picLocks noChangeAspect="1"/>
          </p:cNvPicPr>
          <p:nvPr/>
        </p:nvPicPr>
        <p:blipFill>
          <a:blip r:embed="rId3"/>
          <a:srcRect b="12793"/>
          <a:stretch>
            <a:fillRect/>
          </a:stretch>
        </p:blipFill>
        <p:spPr>
          <a:xfrm>
            <a:off x="11432676" y="295219"/>
            <a:ext cx="6034633" cy="4492681"/>
          </a:xfrm>
          <a:prstGeom prst="rect">
            <a:avLst/>
          </a:prstGeom>
          <a:ln w="12700" cap="flat">
            <a:noFill/>
            <a:miter lim="400000"/>
          </a:ln>
          <a:effectLst/>
        </p:spPr>
      </p:pic>
      <p:sp>
        <p:nvSpPr>
          <p:cNvPr id="13" name="Cirkel">
            <a:extLst>
              <a:ext uri="{FF2B5EF4-FFF2-40B4-BE49-F238E27FC236}">
                <a16:creationId xmlns:a16="http://schemas.microsoft.com/office/drawing/2014/main" id="{22B5A1E6-56E0-3E24-07A7-8D49DD64E3B7}"/>
              </a:ext>
            </a:extLst>
          </p:cNvPr>
          <p:cNvSpPr/>
          <p:nvPr/>
        </p:nvSpPr>
        <p:spPr>
          <a:xfrm>
            <a:off x="16232864" y="3526341"/>
            <a:ext cx="194586" cy="18205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6" name="Cirkel">
            <a:extLst>
              <a:ext uri="{FF2B5EF4-FFF2-40B4-BE49-F238E27FC236}">
                <a16:creationId xmlns:a16="http://schemas.microsoft.com/office/drawing/2014/main" id="{906019F9-3241-33D2-31A8-AAAA09ED9E7B}"/>
              </a:ext>
            </a:extLst>
          </p:cNvPr>
          <p:cNvSpPr/>
          <p:nvPr/>
        </p:nvSpPr>
        <p:spPr>
          <a:xfrm>
            <a:off x="14489564" y="2153242"/>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8" name="Cirkel">
            <a:extLst>
              <a:ext uri="{FF2B5EF4-FFF2-40B4-BE49-F238E27FC236}">
                <a16:creationId xmlns:a16="http://schemas.microsoft.com/office/drawing/2014/main" id="{30B2D9F7-F5F0-C852-DEDF-6285EF214FE8}"/>
              </a:ext>
            </a:extLst>
          </p:cNvPr>
          <p:cNvSpPr/>
          <p:nvPr/>
        </p:nvSpPr>
        <p:spPr>
          <a:xfrm>
            <a:off x="16879926" y="1041018"/>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0" name="Cirkel">
            <a:extLst>
              <a:ext uri="{FF2B5EF4-FFF2-40B4-BE49-F238E27FC236}">
                <a16:creationId xmlns:a16="http://schemas.microsoft.com/office/drawing/2014/main" id="{1E4C7D65-47EA-180C-628E-E5DBCCC12196}"/>
              </a:ext>
            </a:extLst>
          </p:cNvPr>
          <p:cNvSpPr/>
          <p:nvPr/>
        </p:nvSpPr>
        <p:spPr>
          <a:xfrm>
            <a:off x="14138836" y="700171"/>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6B2E3B8E-7C03-2917-02EA-2B5C23785875}"/>
              </a:ext>
            </a:extLst>
          </p:cNvPr>
          <p:cNvSpPr/>
          <p:nvPr/>
        </p:nvSpPr>
        <p:spPr>
          <a:xfrm>
            <a:off x="14867196" y="1071019"/>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4" name="Cirkel">
            <a:extLst>
              <a:ext uri="{FF2B5EF4-FFF2-40B4-BE49-F238E27FC236}">
                <a16:creationId xmlns:a16="http://schemas.microsoft.com/office/drawing/2014/main" id="{B51AB72E-65D6-96DA-5990-19DE3206A18F}"/>
              </a:ext>
            </a:extLst>
          </p:cNvPr>
          <p:cNvSpPr/>
          <p:nvPr/>
        </p:nvSpPr>
        <p:spPr>
          <a:xfrm>
            <a:off x="13917691" y="1400690"/>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053418E4-7D74-F219-BC19-B6107F574DE8}"/>
              </a:ext>
            </a:extLst>
          </p:cNvPr>
          <p:cNvSpPr/>
          <p:nvPr/>
        </p:nvSpPr>
        <p:spPr>
          <a:xfrm>
            <a:off x="15626488" y="1400690"/>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0" name="Cirkel">
            <a:extLst>
              <a:ext uri="{FF2B5EF4-FFF2-40B4-BE49-F238E27FC236}">
                <a16:creationId xmlns:a16="http://schemas.microsoft.com/office/drawing/2014/main" id="{D61C53FB-4490-9DB2-0A10-6F6E0C2DC807}"/>
              </a:ext>
            </a:extLst>
          </p:cNvPr>
          <p:cNvSpPr/>
          <p:nvPr/>
        </p:nvSpPr>
        <p:spPr>
          <a:xfrm>
            <a:off x="14735173" y="1846819"/>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2" name="Cirkel">
            <a:extLst>
              <a:ext uri="{FF2B5EF4-FFF2-40B4-BE49-F238E27FC236}">
                <a16:creationId xmlns:a16="http://schemas.microsoft.com/office/drawing/2014/main" id="{20375EBD-BEA2-EC52-863A-ED32D623B71F}"/>
              </a:ext>
            </a:extLst>
          </p:cNvPr>
          <p:cNvSpPr/>
          <p:nvPr/>
        </p:nvSpPr>
        <p:spPr>
          <a:xfrm>
            <a:off x="16198602" y="3755089"/>
            <a:ext cx="68523"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33" name="Cirkel">
            <a:extLst>
              <a:ext uri="{FF2B5EF4-FFF2-40B4-BE49-F238E27FC236}">
                <a16:creationId xmlns:a16="http://schemas.microsoft.com/office/drawing/2014/main" id="{6A8E19ED-3FDF-3131-85A9-1E16EDA6650B}"/>
              </a:ext>
            </a:extLst>
          </p:cNvPr>
          <p:cNvSpPr/>
          <p:nvPr/>
        </p:nvSpPr>
        <p:spPr>
          <a:xfrm>
            <a:off x="15429899" y="3167860"/>
            <a:ext cx="132023" cy="122568"/>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Text 2">
            <a:extLst>
              <a:ext uri="{FF2B5EF4-FFF2-40B4-BE49-F238E27FC236}">
                <a16:creationId xmlns:a16="http://schemas.microsoft.com/office/drawing/2014/main" id="{3CCCD2FA-7025-1363-8A27-6EDC6DC4158F}"/>
              </a:ext>
            </a:extLst>
          </p:cNvPr>
          <p:cNvSpPr/>
          <p:nvPr/>
        </p:nvSpPr>
        <p:spPr>
          <a:xfrm>
            <a:off x="1122583" y="2997791"/>
            <a:ext cx="7808523" cy="6497083"/>
          </a:xfrm>
          <a:prstGeom prst="rect">
            <a:avLst/>
          </a:prstGeom>
          <a:noFill/>
          <a:ln/>
        </p:spPr>
        <p:txBody>
          <a:bodyPr wrap="square" lIns="25400" tIns="25400" rIns="25400" bIns="25400" rtlCol="0" anchor="t">
            <a:normAutofit fontScale="92500" lnSpcReduction="20000"/>
          </a:bodyPr>
          <a:lstStyle/>
          <a:p>
            <a:pPr marL="0" indent="0" algn="l">
              <a:lnSpc>
                <a:spcPct val="160000"/>
              </a:lnSpc>
              <a:buNone/>
            </a:pPr>
            <a:r>
              <a:rPr lang="nl-NL" sz="1875" noProof="1">
                <a:solidFill>
                  <a:srgbClr val="35526F"/>
                </a:solidFill>
                <a:latin typeface="Barlow" pitchFamily="34" charset="0"/>
              </a:rPr>
              <a:t>Bij een aanval door middenvelders zullen aanvallers hun positie kiezen naargelang de zone van de aanval</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Als de bal </a:t>
            </a:r>
            <a:r>
              <a:rPr lang="nl-NL" sz="1875" b="1" noProof="1">
                <a:solidFill>
                  <a:srgbClr val="35526F"/>
                </a:solidFill>
                <a:latin typeface="Barlow" pitchFamily="34" charset="0"/>
              </a:rPr>
              <a:t>breed</a:t>
            </a:r>
            <a:r>
              <a:rPr lang="nl-NL" sz="1875" noProof="1">
                <a:solidFill>
                  <a:srgbClr val="35526F"/>
                </a:solidFill>
                <a:latin typeface="Barlow" pitchFamily="34" charset="0"/>
              </a:rPr>
              <a:t> is:</a:t>
            </a:r>
          </a:p>
          <a:p>
            <a:pPr marL="800100" lvl="1" indent="-342900">
              <a:lnSpc>
                <a:spcPct val="160000"/>
              </a:lnSpc>
              <a:buFont typeface="Arial" panose="020B0604020202020204" pitchFamily="34" charset="0"/>
              <a:buChar char="•"/>
            </a:pPr>
            <a:r>
              <a:rPr lang="nl-NL" sz="1875" noProof="1">
                <a:solidFill>
                  <a:srgbClr val="35526F"/>
                </a:solidFill>
                <a:latin typeface="Barlow" pitchFamily="34" charset="0"/>
              </a:rPr>
              <a:t> zal de aanvaller aan de balkant ook breed en diep staan, dit laat toe de bal te krijgen weg van directe druk en over te gaan naar een voorzet of een </a:t>
            </a:r>
            <a:r>
              <a:rPr lang="nl-NL" sz="1875" i="1" noProof="1">
                <a:solidFill>
                  <a:srgbClr val="35526F"/>
                </a:solidFill>
                <a:latin typeface="Barlow" pitchFamily="34" charset="0"/>
              </a:rPr>
              <a:t>baseline entry</a:t>
            </a:r>
          </a:p>
          <a:p>
            <a:pPr marL="800100" lvl="1" indent="-342900">
              <a:lnSpc>
                <a:spcPct val="160000"/>
              </a:lnSpc>
              <a:buFont typeface="Arial" panose="020B0604020202020204" pitchFamily="34" charset="0"/>
              <a:buChar char="•"/>
            </a:pPr>
            <a:r>
              <a:rPr lang="nl-NL" sz="1875" noProof="1">
                <a:solidFill>
                  <a:srgbClr val="35526F"/>
                </a:solidFill>
                <a:latin typeface="Barlow" pitchFamily="34" charset="0"/>
              </a:rPr>
              <a:t>zal een aanvaller als </a:t>
            </a:r>
            <a:r>
              <a:rPr lang="nl-NL" sz="1875" i="1" noProof="1">
                <a:solidFill>
                  <a:srgbClr val="35526F"/>
                </a:solidFill>
                <a:latin typeface="Barlow" pitchFamily="34" charset="0"/>
              </a:rPr>
              <a:t>contact</a:t>
            </a:r>
            <a:r>
              <a:rPr lang="nl-NL" sz="1875" noProof="1">
                <a:solidFill>
                  <a:srgbClr val="35526F"/>
                </a:solidFill>
                <a:latin typeface="Barlow" pitchFamily="34" charset="0"/>
              </a:rPr>
              <a:t> dienen rond de cirkel</a:t>
            </a:r>
          </a:p>
          <a:p>
            <a:pPr marL="800100" lvl="1" indent="-342900">
              <a:lnSpc>
                <a:spcPct val="160000"/>
              </a:lnSpc>
              <a:buFont typeface="Arial" panose="020B0604020202020204" pitchFamily="34" charset="0"/>
              <a:buChar char="•"/>
            </a:pPr>
            <a:r>
              <a:rPr lang="nl-NL" sz="1875" noProof="1">
                <a:solidFill>
                  <a:srgbClr val="35526F"/>
                </a:solidFill>
                <a:latin typeface="Barlow" pitchFamily="34" charset="0"/>
              </a:rPr>
              <a:t>zal een aanvaller aan de tegenovergestelde paal staan</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Als de bal </a:t>
            </a:r>
            <a:r>
              <a:rPr lang="nl-NL" sz="1875" b="1" noProof="1">
                <a:solidFill>
                  <a:srgbClr val="35526F"/>
                </a:solidFill>
                <a:latin typeface="Barlow" pitchFamily="34" charset="0"/>
              </a:rPr>
              <a:t>centraal</a:t>
            </a:r>
            <a:r>
              <a:rPr lang="nl-NL" sz="1875" noProof="1">
                <a:solidFill>
                  <a:srgbClr val="35526F"/>
                </a:solidFill>
                <a:latin typeface="Barlow" pitchFamily="34" charset="0"/>
              </a:rPr>
              <a:t> is </a:t>
            </a:r>
          </a:p>
          <a:p>
            <a:pPr marL="800100" lvl="1" indent="-342900">
              <a:lnSpc>
                <a:spcPct val="160000"/>
              </a:lnSpc>
              <a:buFont typeface="Arial" panose="020B0604020202020204" pitchFamily="34" charset="0"/>
              <a:buChar char="•"/>
            </a:pPr>
            <a:r>
              <a:rPr lang="nl-NL" sz="1875" noProof="1">
                <a:solidFill>
                  <a:srgbClr val="35526F"/>
                </a:solidFill>
                <a:latin typeface="Barlow" pitchFamily="34" charset="0"/>
              </a:rPr>
              <a:t>zullen twee aanvallers diep staan, bij voorkeur 1</a:t>
            </a:r>
            <a:r>
              <a:rPr lang="nl-NL" sz="1875" baseline="30000" noProof="1">
                <a:solidFill>
                  <a:srgbClr val="35526F"/>
                </a:solidFill>
                <a:latin typeface="Barlow" pitchFamily="34" charset="0"/>
              </a:rPr>
              <a:t>ste</a:t>
            </a:r>
            <a:r>
              <a:rPr lang="nl-NL" sz="1875" noProof="1">
                <a:solidFill>
                  <a:srgbClr val="35526F"/>
                </a:solidFill>
                <a:latin typeface="Barlow" pitchFamily="34" charset="0"/>
              </a:rPr>
              <a:t> en 2</a:t>
            </a:r>
            <a:r>
              <a:rPr lang="nl-NL" sz="1875" baseline="30000" noProof="1">
                <a:solidFill>
                  <a:srgbClr val="35526F"/>
                </a:solidFill>
                <a:latin typeface="Barlow" pitchFamily="34" charset="0"/>
              </a:rPr>
              <a:t>de</a:t>
            </a:r>
            <a:r>
              <a:rPr lang="nl-NL" sz="1875" noProof="1">
                <a:solidFill>
                  <a:srgbClr val="35526F"/>
                </a:solidFill>
                <a:latin typeface="Barlow" pitchFamily="34" charset="0"/>
              </a:rPr>
              <a:t> paal</a:t>
            </a:r>
          </a:p>
          <a:p>
            <a:pPr marL="800100" lvl="1" indent="-342900">
              <a:lnSpc>
                <a:spcPct val="160000"/>
              </a:lnSpc>
              <a:buFont typeface="Arial" panose="020B0604020202020204" pitchFamily="34" charset="0"/>
              <a:buChar char="•"/>
            </a:pPr>
            <a:r>
              <a:rPr lang="nl-NL" sz="1875" noProof="1">
                <a:solidFill>
                  <a:srgbClr val="35526F"/>
                </a:solidFill>
                <a:latin typeface="Barlow" pitchFamily="34" charset="0"/>
              </a:rPr>
              <a:t>zal 1 aanvaller ruimte maken en als contact </a:t>
            </a:r>
            <a:r>
              <a:rPr lang="nl-NL" noProof="1">
                <a:solidFill>
                  <a:srgbClr val="35526F"/>
                </a:solidFill>
                <a:latin typeface="Barlow" pitchFamily="34" charset="0"/>
              </a:rPr>
              <a:t>dienen</a:t>
            </a:r>
            <a:r>
              <a:rPr lang="nl-NL" sz="1600" noProof="1">
                <a:solidFill>
                  <a:srgbClr val="35526F"/>
                </a:solidFill>
                <a:latin typeface="Barlow" pitchFamily="34" charset="0"/>
              </a:rPr>
              <a:t> (hoogte afhankelijk van waar de mid-mid staat)</a:t>
            </a:r>
          </a:p>
          <a:p>
            <a:pPr marL="800100" lvl="1" indent="-342900">
              <a:lnSpc>
                <a:spcPct val="160000"/>
              </a:lnSpc>
              <a:buFont typeface="Arial" panose="020B0604020202020204" pitchFamily="34" charset="0"/>
              <a:buChar char="•"/>
            </a:pPr>
            <a:endParaRPr lang="nl-NL" sz="1875" noProof="1">
              <a:solidFill>
                <a:srgbClr val="35526F"/>
              </a:solidFill>
              <a:latin typeface="Barlow" pitchFamily="34" charset="0"/>
            </a:endParaRPr>
          </a:p>
          <a:p>
            <a:pPr>
              <a:lnSpc>
                <a:spcPct val="160000"/>
              </a:lnSpc>
            </a:pPr>
            <a:r>
              <a:rPr lang="nl-NL" sz="1875" noProof="1">
                <a:solidFill>
                  <a:srgbClr val="35526F"/>
                </a:solidFill>
                <a:latin typeface="Barlow" pitchFamily="34" charset="0"/>
              </a:rPr>
              <a:t>Hoe dichter de bal komt hoe nauwer de aanvallers rond goal komen.</a:t>
            </a:r>
          </a:p>
          <a:p>
            <a:pPr marL="800100" lvl="1" indent="-342900">
              <a:lnSpc>
                <a:spcPct val="160000"/>
              </a:lnSpc>
              <a:buFont typeface="Arial" panose="020B0604020202020204" pitchFamily="34" charset="0"/>
              <a:buChar char="•"/>
            </a:pPr>
            <a:endParaRPr lang="nl-NL" sz="1875" noProof="1">
              <a:solidFill>
                <a:srgbClr val="35526F"/>
              </a:solidFill>
              <a:latin typeface="Barlow" pitchFamily="34" charset="0"/>
            </a:endParaRPr>
          </a:p>
          <a:p>
            <a:pPr>
              <a:lnSpc>
                <a:spcPct val="160000"/>
              </a:lnSpc>
            </a:pPr>
            <a:r>
              <a:rPr lang="nl-NL" sz="1875" b="1" noProof="1">
                <a:solidFill>
                  <a:srgbClr val="35526F"/>
                </a:solidFill>
                <a:latin typeface="Barlow" pitchFamily="34" charset="0"/>
              </a:rPr>
              <a:t>Tip</a:t>
            </a:r>
            <a:r>
              <a:rPr lang="nl-NL" sz="1875" noProof="1">
                <a:solidFill>
                  <a:srgbClr val="35526F"/>
                </a:solidFill>
                <a:latin typeface="Barlow" pitchFamily="34" charset="0"/>
              </a:rPr>
              <a:t>: aanvallers zijn altijd in de cirkel als de bal in de 23m is, ze belemmeren het spel niet door bal te halen maar maken juist ruimte</a:t>
            </a:r>
          </a:p>
          <a:p>
            <a:pPr marL="0" indent="0" algn="l">
              <a:lnSpc>
                <a:spcPct val="160000"/>
              </a:lnSpc>
              <a:buNone/>
            </a:pPr>
            <a:endParaRPr lang="nl-NL" sz="1875" noProof="1"/>
          </a:p>
        </p:txBody>
      </p:sp>
      <p:pic>
        <p:nvPicPr>
          <p:cNvPr id="6" name="Schermafbeelding 2023-05-26 om 19.41.04.png">
            <a:extLst>
              <a:ext uri="{FF2B5EF4-FFF2-40B4-BE49-F238E27FC236}">
                <a16:creationId xmlns:a16="http://schemas.microsoft.com/office/drawing/2014/main" id="{38093557-7E5E-042D-8A9E-834798C18552}"/>
              </a:ext>
            </a:extLst>
          </p:cNvPr>
          <p:cNvPicPr>
            <a:picLocks noChangeAspect="1"/>
          </p:cNvPicPr>
          <p:nvPr/>
        </p:nvPicPr>
        <p:blipFill>
          <a:blip r:embed="rId3"/>
          <a:srcRect b="12793"/>
          <a:stretch>
            <a:fillRect/>
          </a:stretch>
        </p:blipFill>
        <p:spPr>
          <a:xfrm>
            <a:off x="11440965" y="5143500"/>
            <a:ext cx="6034633" cy="4492681"/>
          </a:xfrm>
          <a:prstGeom prst="rect">
            <a:avLst/>
          </a:prstGeom>
          <a:ln w="12700" cap="flat">
            <a:noFill/>
            <a:miter lim="400000"/>
          </a:ln>
          <a:effectLst/>
        </p:spPr>
      </p:pic>
      <p:sp>
        <p:nvSpPr>
          <p:cNvPr id="8" name="Cirkel">
            <a:extLst>
              <a:ext uri="{FF2B5EF4-FFF2-40B4-BE49-F238E27FC236}">
                <a16:creationId xmlns:a16="http://schemas.microsoft.com/office/drawing/2014/main" id="{C3869A3B-2732-BAD6-57FB-7A55B74DBA3F}"/>
              </a:ext>
            </a:extLst>
          </p:cNvPr>
          <p:cNvSpPr/>
          <p:nvPr/>
        </p:nvSpPr>
        <p:spPr>
          <a:xfrm>
            <a:off x="14424538" y="7844988"/>
            <a:ext cx="194586" cy="18205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4" name="Cirkel">
            <a:extLst>
              <a:ext uri="{FF2B5EF4-FFF2-40B4-BE49-F238E27FC236}">
                <a16:creationId xmlns:a16="http://schemas.microsoft.com/office/drawing/2014/main" id="{F4B6C571-C096-A2AC-E2B8-85A30FD2C2F0}"/>
              </a:ext>
            </a:extLst>
          </p:cNvPr>
          <p:cNvSpPr/>
          <p:nvPr/>
        </p:nvSpPr>
        <p:spPr>
          <a:xfrm>
            <a:off x="14427001" y="6235856"/>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7" name="Cirkel">
            <a:extLst>
              <a:ext uri="{FF2B5EF4-FFF2-40B4-BE49-F238E27FC236}">
                <a16:creationId xmlns:a16="http://schemas.microsoft.com/office/drawing/2014/main" id="{D00CB6AC-8725-6AF6-980B-30579B13E42F}"/>
              </a:ext>
            </a:extLst>
          </p:cNvPr>
          <p:cNvSpPr/>
          <p:nvPr/>
        </p:nvSpPr>
        <p:spPr>
          <a:xfrm>
            <a:off x="14964489" y="5499804"/>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9" name="Cirkel">
            <a:extLst>
              <a:ext uri="{FF2B5EF4-FFF2-40B4-BE49-F238E27FC236}">
                <a16:creationId xmlns:a16="http://schemas.microsoft.com/office/drawing/2014/main" id="{FB45CA62-1B52-90FB-1B7B-CBA2A322B249}"/>
              </a:ext>
            </a:extLst>
          </p:cNvPr>
          <p:cNvSpPr/>
          <p:nvPr/>
        </p:nvSpPr>
        <p:spPr>
          <a:xfrm>
            <a:off x="13952421" y="5514176"/>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1" name="Cirkel">
            <a:extLst>
              <a:ext uri="{FF2B5EF4-FFF2-40B4-BE49-F238E27FC236}">
                <a16:creationId xmlns:a16="http://schemas.microsoft.com/office/drawing/2014/main" id="{4F1A6EF8-170D-A163-B1EB-A1C2015A1F27}"/>
              </a:ext>
            </a:extLst>
          </p:cNvPr>
          <p:cNvSpPr/>
          <p:nvPr/>
        </p:nvSpPr>
        <p:spPr>
          <a:xfrm>
            <a:off x="14392271" y="5696235"/>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3" name="Cirkel">
            <a:extLst>
              <a:ext uri="{FF2B5EF4-FFF2-40B4-BE49-F238E27FC236}">
                <a16:creationId xmlns:a16="http://schemas.microsoft.com/office/drawing/2014/main" id="{FB4AFE15-E2F3-202E-602E-7D142CE36653}"/>
              </a:ext>
            </a:extLst>
          </p:cNvPr>
          <p:cNvSpPr/>
          <p:nvPr/>
        </p:nvSpPr>
        <p:spPr>
          <a:xfrm>
            <a:off x="13511291" y="6003753"/>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5" name="Cirkel">
            <a:extLst>
              <a:ext uri="{FF2B5EF4-FFF2-40B4-BE49-F238E27FC236}">
                <a16:creationId xmlns:a16="http://schemas.microsoft.com/office/drawing/2014/main" id="{33799756-5F6C-0C72-D986-65B194393095}"/>
              </a:ext>
            </a:extLst>
          </p:cNvPr>
          <p:cNvSpPr/>
          <p:nvPr/>
        </p:nvSpPr>
        <p:spPr>
          <a:xfrm>
            <a:off x="15159075" y="6028882"/>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7" name="Cirkel">
            <a:extLst>
              <a:ext uri="{FF2B5EF4-FFF2-40B4-BE49-F238E27FC236}">
                <a16:creationId xmlns:a16="http://schemas.microsoft.com/office/drawing/2014/main" id="{F04810D5-6E77-91EA-59BE-B972A7632BD0}"/>
              </a:ext>
            </a:extLst>
          </p:cNvPr>
          <p:cNvSpPr/>
          <p:nvPr/>
        </p:nvSpPr>
        <p:spPr>
          <a:xfrm>
            <a:off x="14236129" y="6599974"/>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9" name="Cirkel">
            <a:extLst>
              <a:ext uri="{FF2B5EF4-FFF2-40B4-BE49-F238E27FC236}">
                <a16:creationId xmlns:a16="http://schemas.microsoft.com/office/drawing/2014/main" id="{0214EFFE-C9B2-82D9-771B-58A22D6EAB8F}"/>
              </a:ext>
            </a:extLst>
          </p:cNvPr>
          <p:cNvSpPr/>
          <p:nvPr/>
        </p:nvSpPr>
        <p:spPr>
          <a:xfrm>
            <a:off x="14358009" y="7668424"/>
            <a:ext cx="68523"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51" name="Cirkel">
            <a:extLst>
              <a:ext uri="{FF2B5EF4-FFF2-40B4-BE49-F238E27FC236}">
                <a16:creationId xmlns:a16="http://schemas.microsoft.com/office/drawing/2014/main" id="{D3BC8AEB-B03B-6545-03FA-9C8538DE077F}"/>
              </a:ext>
            </a:extLst>
          </p:cNvPr>
          <p:cNvSpPr/>
          <p:nvPr/>
        </p:nvSpPr>
        <p:spPr>
          <a:xfrm>
            <a:off x="14964489" y="7853734"/>
            <a:ext cx="132023" cy="122568"/>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3" name="Cirkel">
            <a:extLst>
              <a:ext uri="{FF2B5EF4-FFF2-40B4-BE49-F238E27FC236}">
                <a16:creationId xmlns:a16="http://schemas.microsoft.com/office/drawing/2014/main" id="{F870BD95-C275-5E4C-9DA7-692377A5A292}"/>
              </a:ext>
            </a:extLst>
          </p:cNvPr>
          <p:cNvSpPr/>
          <p:nvPr/>
        </p:nvSpPr>
        <p:spPr>
          <a:xfrm>
            <a:off x="14458281" y="3769770"/>
            <a:ext cx="194586" cy="18205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5" name="Cirkel">
            <a:extLst>
              <a:ext uri="{FF2B5EF4-FFF2-40B4-BE49-F238E27FC236}">
                <a16:creationId xmlns:a16="http://schemas.microsoft.com/office/drawing/2014/main" id="{03CED27D-42A9-C44F-1529-E81290B0DD99}"/>
              </a:ext>
            </a:extLst>
          </p:cNvPr>
          <p:cNvSpPr/>
          <p:nvPr/>
        </p:nvSpPr>
        <p:spPr>
          <a:xfrm>
            <a:off x="12734014" y="3344282"/>
            <a:ext cx="194586" cy="18205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7" name="Cirkel">
            <a:extLst>
              <a:ext uri="{FF2B5EF4-FFF2-40B4-BE49-F238E27FC236}">
                <a16:creationId xmlns:a16="http://schemas.microsoft.com/office/drawing/2014/main" id="{2B8CE9EB-8C50-D492-F4EB-9B86597180CD}"/>
              </a:ext>
            </a:extLst>
          </p:cNvPr>
          <p:cNvSpPr/>
          <p:nvPr/>
        </p:nvSpPr>
        <p:spPr>
          <a:xfrm>
            <a:off x="16198602" y="8065711"/>
            <a:ext cx="194586" cy="18205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9" name="Cirkel">
            <a:extLst>
              <a:ext uri="{FF2B5EF4-FFF2-40B4-BE49-F238E27FC236}">
                <a16:creationId xmlns:a16="http://schemas.microsoft.com/office/drawing/2014/main" id="{4484DFA5-926E-3CA6-35DD-BAE475045107}"/>
              </a:ext>
            </a:extLst>
          </p:cNvPr>
          <p:cNvSpPr/>
          <p:nvPr/>
        </p:nvSpPr>
        <p:spPr>
          <a:xfrm>
            <a:off x="12441914" y="8015332"/>
            <a:ext cx="194586" cy="18205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0" name="Tekstvak 59">
            <a:extLst>
              <a:ext uri="{FF2B5EF4-FFF2-40B4-BE49-F238E27FC236}">
                <a16:creationId xmlns:a16="http://schemas.microsoft.com/office/drawing/2014/main" id="{FD31EEC8-A413-6FE6-7CC5-7808438FC155}"/>
              </a:ext>
            </a:extLst>
          </p:cNvPr>
          <p:cNvSpPr txBox="1"/>
          <p:nvPr/>
        </p:nvSpPr>
        <p:spPr>
          <a:xfrm>
            <a:off x="16159201" y="1242922"/>
            <a:ext cx="1441450" cy="307777"/>
          </a:xfrm>
          <a:prstGeom prst="rect">
            <a:avLst/>
          </a:prstGeom>
          <a:noFill/>
        </p:spPr>
        <p:txBody>
          <a:bodyPr wrap="square" rtlCol="0">
            <a:spAutoFit/>
          </a:bodyPr>
          <a:lstStyle/>
          <a:p>
            <a:r>
              <a:rPr lang="nl-NL" sz="1400" b="1" dirty="0"/>
              <a:t>breed balkant</a:t>
            </a:r>
            <a:endParaRPr lang="nl-BE" sz="1400" b="1" dirty="0"/>
          </a:p>
        </p:txBody>
      </p:sp>
      <p:sp>
        <p:nvSpPr>
          <p:cNvPr id="62" name="Tekstvak 61">
            <a:extLst>
              <a:ext uri="{FF2B5EF4-FFF2-40B4-BE49-F238E27FC236}">
                <a16:creationId xmlns:a16="http://schemas.microsoft.com/office/drawing/2014/main" id="{5529BB84-6BD5-0CAB-8195-0ED0C0AC6056}"/>
              </a:ext>
            </a:extLst>
          </p:cNvPr>
          <p:cNvSpPr txBox="1"/>
          <p:nvPr/>
        </p:nvSpPr>
        <p:spPr>
          <a:xfrm>
            <a:off x="13619042" y="620461"/>
            <a:ext cx="597298" cy="307777"/>
          </a:xfrm>
          <a:prstGeom prst="rect">
            <a:avLst/>
          </a:prstGeom>
          <a:noFill/>
        </p:spPr>
        <p:txBody>
          <a:bodyPr wrap="square" rtlCol="0">
            <a:spAutoFit/>
          </a:bodyPr>
          <a:lstStyle/>
          <a:p>
            <a:r>
              <a:rPr lang="nl-NL" sz="1400" b="1" dirty="0"/>
              <a:t>diep</a:t>
            </a:r>
            <a:endParaRPr lang="nl-BE" sz="1400" b="1" dirty="0"/>
          </a:p>
        </p:txBody>
      </p:sp>
      <p:sp>
        <p:nvSpPr>
          <p:cNvPr id="64" name="Tekstvak 63">
            <a:extLst>
              <a:ext uri="{FF2B5EF4-FFF2-40B4-BE49-F238E27FC236}">
                <a16:creationId xmlns:a16="http://schemas.microsoft.com/office/drawing/2014/main" id="{E88C3720-C92B-469B-0678-14E2C68647EB}"/>
              </a:ext>
            </a:extLst>
          </p:cNvPr>
          <p:cNvSpPr txBox="1"/>
          <p:nvPr/>
        </p:nvSpPr>
        <p:spPr>
          <a:xfrm>
            <a:off x="13656970" y="2052885"/>
            <a:ext cx="963731" cy="307777"/>
          </a:xfrm>
          <a:prstGeom prst="rect">
            <a:avLst/>
          </a:prstGeom>
          <a:noFill/>
        </p:spPr>
        <p:txBody>
          <a:bodyPr wrap="square" rtlCol="0">
            <a:spAutoFit/>
          </a:bodyPr>
          <a:lstStyle/>
          <a:p>
            <a:r>
              <a:rPr lang="nl-NL" sz="1400" b="1" dirty="0"/>
              <a:t>contact</a:t>
            </a:r>
            <a:endParaRPr lang="nl-BE" sz="1400" b="1" dirty="0"/>
          </a:p>
        </p:txBody>
      </p:sp>
      <p:sp>
        <p:nvSpPr>
          <p:cNvPr id="66" name="Tekstvak 65">
            <a:extLst>
              <a:ext uri="{FF2B5EF4-FFF2-40B4-BE49-F238E27FC236}">
                <a16:creationId xmlns:a16="http://schemas.microsoft.com/office/drawing/2014/main" id="{118CCB6D-8D94-2C3E-58A3-B826D11105B1}"/>
              </a:ext>
            </a:extLst>
          </p:cNvPr>
          <p:cNvSpPr txBox="1"/>
          <p:nvPr/>
        </p:nvSpPr>
        <p:spPr>
          <a:xfrm>
            <a:off x="15180995" y="5495909"/>
            <a:ext cx="1065289" cy="523220"/>
          </a:xfrm>
          <a:prstGeom prst="rect">
            <a:avLst/>
          </a:prstGeom>
          <a:noFill/>
        </p:spPr>
        <p:txBody>
          <a:bodyPr wrap="square" rtlCol="0">
            <a:spAutoFit/>
          </a:bodyPr>
          <a:lstStyle/>
          <a:p>
            <a:r>
              <a:rPr lang="nl-NL" sz="1400" b="1" dirty="0"/>
              <a:t>diep </a:t>
            </a:r>
          </a:p>
          <a:p>
            <a:r>
              <a:rPr lang="nl-NL" sz="1400" b="1" dirty="0"/>
              <a:t>2</a:t>
            </a:r>
            <a:r>
              <a:rPr lang="nl-NL" sz="1400" b="1" baseline="30000" dirty="0"/>
              <a:t>de</a:t>
            </a:r>
            <a:r>
              <a:rPr lang="nl-NL" sz="1400" b="1" dirty="0"/>
              <a:t> paal</a:t>
            </a:r>
            <a:endParaRPr lang="nl-BE" sz="1400" b="1" dirty="0"/>
          </a:p>
        </p:txBody>
      </p:sp>
      <p:sp>
        <p:nvSpPr>
          <p:cNvPr id="68" name="Tekstvak 67">
            <a:extLst>
              <a:ext uri="{FF2B5EF4-FFF2-40B4-BE49-F238E27FC236}">
                <a16:creationId xmlns:a16="http://schemas.microsoft.com/office/drawing/2014/main" id="{C0401D2B-29D9-3D59-05BE-6855E0D33C34}"/>
              </a:ext>
            </a:extLst>
          </p:cNvPr>
          <p:cNvSpPr txBox="1"/>
          <p:nvPr/>
        </p:nvSpPr>
        <p:spPr>
          <a:xfrm>
            <a:off x="13240737" y="5403305"/>
            <a:ext cx="975603" cy="523220"/>
          </a:xfrm>
          <a:prstGeom prst="rect">
            <a:avLst/>
          </a:prstGeom>
          <a:noFill/>
        </p:spPr>
        <p:txBody>
          <a:bodyPr wrap="square" rtlCol="0">
            <a:spAutoFit/>
          </a:bodyPr>
          <a:lstStyle/>
          <a:p>
            <a:r>
              <a:rPr lang="nl-NL" sz="1400" b="1" dirty="0"/>
              <a:t>diep</a:t>
            </a:r>
          </a:p>
          <a:p>
            <a:r>
              <a:rPr lang="nl-NL" sz="1400" b="1" dirty="0"/>
              <a:t>1</a:t>
            </a:r>
            <a:r>
              <a:rPr lang="nl-NL" sz="1400" b="1" baseline="30000" dirty="0"/>
              <a:t>ste</a:t>
            </a:r>
            <a:r>
              <a:rPr lang="nl-NL" sz="1400" b="1" dirty="0"/>
              <a:t> paal</a:t>
            </a:r>
            <a:endParaRPr lang="nl-BE" sz="1400" b="1" dirty="0"/>
          </a:p>
        </p:txBody>
      </p:sp>
      <p:sp>
        <p:nvSpPr>
          <p:cNvPr id="70" name="Tekstvak 69">
            <a:extLst>
              <a:ext uri="{FF2B5EF4-FFF2-40B4-BE49-F238E27FC236}">
                <a16:creationId xmlns:a16="http://schemas.microsoft.com/office/drawing/2014/main" id="{6ADB6633-5F67-D156-6DF2-AEB73EBCEA06}"/>
              </a:ext>
            </a:extLst>
          </p:cNvPr>
          <p:cNvSpPr txBox="1"/>
          <p:nvPr/>
        </p:nvSpPr>
        <p:spPr>
          <a:xfrm>
            <a:off x="14388650" y="6431167"/>
            <a:ext cx="851350" cy="307777"/>
          </a:xfrm>
          <a:prstGeom prst="rect">
            <a:avLst/>
          </a:prstGeom>
          <a:noFill/>
        </p:spPr>
        <p:txBody>
          <a:bodyPr wrap="square" rtlCol="0">
            <a:spAutoFit/>
          </a:bodyPr>
          <a:lstStyle/>
          <a:p>
            <a:r>
              <a:rPr lang="nl-NL" sz="1400" b="1" dirty="0"/>
              <a:t>contact</a:t>
            </a:r>
            <a:endParaRPr lang="nl-BE" sz="1400" b="1" dirty="0"/>
          </a:p>
        </p:txBody>
      </p:sp>
      <p:sp>
        <p:nvSpPr>
          <p:cNvPr id="71" name="Ovaal 70">
            <a:extLst>
              <a:ext uri="{FF2B5EF4-FFF2-40B4-BE49-F238E27FC236}">
                <a16:creationId xmlns:a16="http://schemas.microsoft.com/office/drawing/2014/main" id="{75BB25A9-4610-D3B4-8766-FC042FF35F27}"/>
              </a:ext>
            </a:extLst>
          </p:cNvPr>
          <p:cNvSpPr/>
          <p:nvPr/>
        </p:nvSpPr>
        <p:spPr>
          <a:xfrm>
            <a:off x="15958856" y="465071"/>
            <a:ext cx="1575124" cy="1493618"/>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3" name="Ovaal 72">
            <a:extLst>
              <a:ext uri="{FF2B5EF4-FFF2-40B4-BE49-F238E27FC236}">
                <a16:creationId xmlns:a16="http://schemas.microsoft.com/office/drawing/2014/main" id="{8239758B-03E9-C0AD-D391-47BDB517A0AC}"/>
              </a:ext>
            </a:extLst>
          </p:cNvPr>
          <p:cNvSpPr/>
          <p:nvPr/>
        </p:nvSpPr>
        <p:spPr>
          <a:xfrm>
            <a:off x="13619138" y="522659"/>
            <a:ext cx="887808" cy="585408"/>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5" name="Ovaal 74">
            <a:extLst>
              <a:ext uri="{FF2B5EF4-FFF2-40B4-BE49-F238E27FC236}">
                <a16:creationId xmlns:a16="http://schemas.microsoft.com/office/drawing/2014/main" id="{B5C305DA-5A3F-7F75-D5E9-2651D2572F08}"/>
              </a:ext>
            </a:extLst>
          </p:cNvPr>
          <p:cNvSpPr/>
          <p:nvPr/>
        </p:nvSpPr>
        <p:spPr>
          <a:xfrm>
            <a:off x="13579622" y="1677542"/>
            <a:ext cx="2046866" cy="1314929"/>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7" name="Ovaal 76">
            <a:extLst>
              <a:ext uri="{FF2B5EF4-FFF2-40B4-BE49-F238E27FC236}">
                <a16:creationId xmlns:a16="http://schemas.microsoft.com/office/drawing/2014/main" id="{639B2077-0BB9-9612-5731-31468D5CE005}"/>
              </a:ext>
            </a:extLst>
          </p:cNvPr>
          <p:cNvSpPr/>
          <p:nvPr/>
        </p:nvSpPr>
        <p:spPr>
          <a:xfrm>
            <a:off x="13787800" y="5923157"/>
            <a:ext cx="1598114" cy="862845"/>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79" name="Ovaal 78">
            <a:extLst>
              <a:ext uri="{FF2B5EF4-FFF2-40B4-BE49-F238E27FC236}">
                <a16:creationId xmlns:a16="http://schemas.microsoft.com/office/drawing/2014/main" id="{9F0CC669-8955-7EFC-11C8-868DB0FCE00E}"/>
              </a:ext>
            </a:extLst>
          </p:cNvPr>
          <p:cNvSpPr/>
          <p:nvPr/>
        </p:nvSpPr>
        <p:spPr>
          <a:xfrm>
            <a:off x="13191064" y="5338206"/>
            <a:ext cx="1364510" cy="610169"/>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1" name="Ovaal 80">
            <a:extLst>
              <a:ext uri="{FF2B5EF4-FFF2-40B4-BE49-F238E27FC236}">
                <a16:creationId xmlns:a16="http://schemas.microsoft.com/office/drawing/2014/main" id="{4BA968FA-F664-5C6A-4487-FB0FF4E026D5}"/>
              </a:ext>
            </a:extLst>
          </p:cNvPr>
          <p:cNvSpPr/>
          <p:nvPr/>
        </p:nvSpPr>
        <p:spPr>
          <a:xfrm>
            <a:off x="14684150" y="5319676"/>
            <a:ext cx="1440448" cy="731876"/>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3" name="Ovaal 82">
            <a:extLst>
              <a:ext uri="{FF2B5EF4-FFF2-40B4-BE49-F238E27FC236}">
                <a16:creationId xmlns:a16="http://schemas.microsoft.com/office/drawing/2014/main" id="{2FEB0409-C9E8-A076-63FB-49058476A52C}"/>
              </a:ext>
            </a:extLst>
          </p:cNvPr>
          <p:cNvSpPr/>
          <p:nvPr/>
        </p:nvSpPr>
        <p:spPr>
          <a:xfrm>
            <a:off x="15217417" y="2680232"/>
            <a:ext cx="2113535" cy="1649929"/>
          </a:xfrm>
          <a:prstGeom prst="ellipse">
            <a:avLst/>
          </a:prstGeom>
          <a:solidFill>
            <a:schemeClr val="accent1">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5" name="Ovaal 84">
            <a:extLst>
              <a:ext uri="{FF2B5EF4-FFF2-40B4-BE49-F238E27FC236}">
                <a16:creationId xmlns:a16="http://schemas.microsoft.com/office/drawing/2014/main" id="{4D7041FC-D5B4-DDE3-124F-AEE3F14B1F3C}"/>
              </a:ext>
            </a:extLst>
          </p:cNvPr>
          <p:cNvSpPr/>
          <p:nvPr/>
        </p:nvSpPr>
        <p:spPr>
          <a:xfrm>
            <a:off x="13484042" y="7253432"/>
            <a:ext cx="2634284" cy="1255638"/>
          </a:xfrm>
          <a:prstGeom prst="ellipse">
            <a:avLst/>
          </a:prstGeom>
          <a:solidFill>
            <a:schemeClr val="accent1">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7" name="Cirkel">
            <a:extLst>
              <a:ext uri="{FF2B5EF4-FFF2-40B4-BE49-F238E27FC236}">
                <a16:creationId xmlns:a16="http://schemas.microsoft.com/office/drawing/2014/main" id="{81F93509-B852-A5CD-5C9D-1BB6B4214720}"/>
              </a:ext>
            </a:extLst>
          </p:cNvPr>
          <p:cNvSpPr/>
          <p:nvPr/>
        </p:nvSpPr>
        <p:spPr>
          <a:xfrm>
            <a:off x="14388650" y="5257052"/>
            <a:ext cx="194586" cy="182059"/>
          </a:xfrm>
          <a:prstGeom prst="ellipse">
            <a:avLst/>
          </a:prstGeom>
          <a:solidFill>
            <a:schemeClr val="accent4"/>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89" name="Cirkel">
            <a:extLst>
              <a:ext uri="{FF2B5EF4-FFF2-40B4-BE49-F238E27FC236}">
                <a16:creationId xmlns:a16="http://schemas.microsoft.com/office/drawing/2014/main" id="{504A6F89-DB9E-327D-EB5F-D9D087524383}"/>
              </a:ext>
            </a:extLst>
          </p:cNvPr>
          <p:cNvSpPr/>
          <p:nvPr/>
        </p:nvSpPr>
        <p:spPr>
          <a:xfrm>
            <a:off x="14385717" y="429175"/>
            <a:ext cx="194586" cy="182059"/>
          </a:xfrm>
          <a:prstGeom prst="ellipse">
            <a:avLst/>
          </a:prstGeom>
          <a:solidFill>
            <a:schemeClr val="accent4"/>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Tree>
    <p:extLst>
      <p:ext uri="{BB962C8B-B14F-4D97-AF65-F5344CB8AC3E}">
        <p14:creationId xmlns:p14="http://schemas.microsoft.com/office/powerpoint/2010/main" val="268024769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0C56F-1AF3-9F71-368E-99162D0AB4BD}"/>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C76B0A60-6F67-946F-E287-C101B1C5A3DC}"/>
              </a:ext>
            </a:extLst>
          </p:cNvPr>
          <p:cNvSpPr/>
          <p:nvPr/>
        </p:nvSpPr>
        <p:spPr>
          <a:xfrm>
            <a:off x="1143000" y="1165972"/>
            <a:ext cx="8750841" cy="323850"/>
          </a:xfrm>
          <a:prstGeom prst="rect">
            <a:avLst/>
          </a:prstGeom>
          <a:noFill/>
          <a:ln/>
        </p:spPr>
        <p:txBody>
          <a:bodyPr wrap="square" lIns="25400" tIns="25400" rIns="25400" bIns="25400" rtlCol="0" anchor="t">
            <a:normAutofit lnSpcReduction="10000"/>
          </a:bodyPr>
          <a:lstStyle/>
          <a:p>
            <a:pPr marL="0" indent="0" algn="l">
              <a:buNone/>
            </a:pPr>
            <a:r>
              <a:rPr lang="en-BE" b="1" kern="0" spc="360" noProof="1">
                <a:solidFill>
                  <a:srgbClr val="B62C17"/>
                </a:solidFill>
                <a:latin typeface="Outfit" pitchFamily="34" charset="0"/>
                <a:ea typeface="Outfit" pitchFamily="34" charset="-122"/>
              </a:rPr>
              <a:t>Balbezit – </a:t>
            </a:r>
            <a:r>
              <a:rPr lang="nl-NL" b="1" kern="0" spc="360" noProof="1">
                <a:solidFill>
                  <a:srgbClr val="B62C17"/>
                </a:solidFill>
                <a:latin typeface="Outfit" pitchFamily="34" charset="0"/>
                <a:ea typeface="Outfit" pitchFamily="34" charset="-122"/>
              </a:rPr>
              <a:t>aanvallende</a:t>
            </a:r>
            <a:r>
              <a:rPr lang="en-BE" b="1" kern="0" spc="360" noProof="1">
                <a:solidFill>
                  <a:srgbClr val="B62C17"/>
                </a:solidFill>
                <a:latin typeface="Outfit" pitchFamily="34" charset="0"/>
                <a:ea typeface="Outfit" pitchFamily="34" charset="-122"/>
              </a:rPr>
              <a:t> fase</a:t>
            </a:r>
            <a:endParaRPr lang="nl-NL" sz="1800" noProof="1"/>
          </a:p>
        </p:txBody>
      </p:sp>
      <p:sp>
        <p:nvSpPr>
          <p:cNvPr id="3" name="Text 1">
            <a:extLst>
              <a:ext uri="{FF2B5EF4-FFF2-40B4-BE49-F238E27FC236}">
                <a16:creationId xmlns:a16="http://schemas.microsoft.com/office/drawing/2014/main" id="{5E5791FC-BB59-DF10-454D-4838DEBDAF38}"/>
              </a:ext>
            </a:extLst>
          </p:cNvPr>
          <p:cNvSpPr/>
          <p:nvPr/>
        </p:nvSpPr>
        <p:spPr>
          <a:xfrm>
            <a:off x="990599" y="1661272"/>
            <a:ext cx="8750841" cy="1040597"/>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Cirkelposities baseline entry</a:t>
            </a:r>
            <a:endParaRPr lang="nl-NL" sz="5400" noProof="1"/>
          </a:p>
        </p:txBody>
      </p:sp>
      <p:sp>
        <p:nvSpPr>
          <p:cNvPr id="4" name="Text 2">
            <a:extLst>
              <a:ext uri="{FF2B5EF4-FFF2-40B4-BE49-F238E27FC236}">
                <a16:creationId xmlns:a16="http://schemas.microsoft.com/office/drawing/2014/main" id="{681ED501-411C-2DF3-B707-C33D5A632945}"/>
              </a:ext>
            </a:extLst>
          </p:cNvPr>
          <p:cNvSpPr/>
          <p:nvPr/>
        </p:nvSpPr>
        <p:spPr>
          <a:xfrm>
            <a:off x="1142999" y="2701869"/>
            <a:ext cx="7537683" cy="3716046"/>
          </a:xfrm>
          <a:prstGeom prst="rect">
            <a:avLst/>
          </a:prstGeom>
          <a:noFill/>
          <a:ln/>
        </p:spPr>
        <p:txBody>
          <a:bodyPr wrap="square" lIns="25400" tIns="25400" rIns="25400" bIns="25400" rtlCol="0" anchor="t">
            <a:normAutofit/>
          </a:bodyPr>
          <a:lstStyle/>
          <a:p>
            <a:pPr marL="0" indent="0" algn="l">
              <a:lnSpc>
                <a:spcPct val="160000"/>
              </a:lnSpc>
              <a:buNone/>
            </a:pPr>
            <a:endParaRPr lang="nl-NL" sz="1875" noProof="1"/>
          </a:p>
        </p:txBody>
      </p:sp>
      <p:sp>
        <p:nvSpPr>
          <p:cNvPr id="10" name="Shape 5">
            <a:extLst>
              <a:ext uri="{FF2B5EF4-FFF2-40B4-BE49-F238E27FC236}">
                <a16:creationId xmlns:a16="http://schemas.microsoft.com/office/drawing/2014/main" id="{42B9D676-4EDA-5B23-629E-581D830B6AA4}"/>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6943CC3C-BDA2-C2A8-1F73-C6DD4468A5D7}"/>
              </a:ext>
            </a:extLst>
          </p:cNvPr>
          <p:cNvSpPr/>
          <p:nvPr/>
        </p:nvSpPr>
        <p:spPr>
          <a:xfrm>
            <a:off x="10241310" y="5143500"/>
            <a:ext cx="133350" cy="5143500"/>
          </a:xfrm>
          <a:prstGeom prst="rect">
            <a:avLst/>
          </a:prstGeom>
          <a:solidFill>
            <a:srgbClr val="B62C17"/>
          </a:solidFill>
          <a:ln/>
        </p:spPr>
        <p:txBody>
          <a:bodyPr/>
          <a:lstStyle/>
          <a:p>
            <a:endParaRPr lang="nl-NL" noProof="1"/>
          </a:p>
        </p:txBody>
      </p:sp>
      <p:pic>
        <p:nvPicPr>
          <p:cNvPr id="12" name="Schermafbeelding 2023-05-26 om 19.41.04.png">
            <a:extLst>
              <a:ext uri="{FF2B5EF4-FFF2-40B4-BE49-F238E27FC236}">
                <a16:creationId xmlns:a16="http://schemas.microsoft.com/office/drawing/2014/main" id="{2DDC268C-2898-F000-0BD0-7E0BD0949040}"/>
              </a:ext>
            </a:extLst>
          </p:cNvPr>
          <p:cNvPicPr>
            <a:picLocks noChangeAspect="1"/>
          </p:cNvPicPr>
          <p:nvPr/>
        </p:nvPicPr>
        <p:blipFill>
          <a:blip r:embed="rId3"/>
          <a:srcRect b="12793"/>
          <a:stretch>
            <a:fillRect/>
          </a:stretch>
        </p:blipFill>
        <p:spPr>
          <a:xfrm>
            <a:off x="11432676" y="295219"/>
            <a:ext cx="6034633" cy="4492681"/>
          </a:xfrm>
          <a:prstGeom prst="rect">
            <a:avLst/>
          </a:prstGeom>
          <a:ln w="12700" cap="flat">
            <a:noFill/>
            <a:miter lim="400000"/>
          </a:ln>
          <a:effectLst/>
        </p:spPr>
      </p:pic>
      <p:sp>
        <p:nvSpPr>
          <p:cNvPr id="13" name="Cirkel">
            <a:extLst>
              <a:ext uri="{FF2B5EF4-FFF2-40B4-BE49-F238E27FC236}">
                <a16:creationId xmlns:a16="http://schemas.microsoft.com/office/drawing/2014/main" id="{494A30C5-D922-63D6-E08F-1E0E682747CF}"/>
              </a:ext>
            </a:extLst>
          </p:cNvPr>
          <p:cNvSpPr/>
          <p:nvPr/>
        </p:nvSpPr>
        <p:spPr>
          <a:xfrm>
            <a:off x="15637780" y="608114"/>
            <a:ext cx="194586" cy="182059"/>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6" name="Cirkel">
            <a:extLst>
              <a:ext uri="{FF2B5EF4-FFF2-40B4-BE49-F238E27FC236}">
                <a16:creationId xmlns:a16="http://schemas.microsoft.com/office/drawing/2014/main" id="{816E6335-39D9-8208-C86B-A42EAF0B8EF4}"/>
              </a:ext>
            </a:extLst>
          </p:cNvPr>
          <p:cNvSpPr/>
          <p:nvPr/>
        </p:nvSpPr>
        <p:spPr>
          <a:xfrm>
            <a:off x="15257338" y="1787827"/>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8" name="Cirkel">
            <a:extLst>
              <a:ext uri="{FF2B5EF4-FFF2-40B4-BE49-F238E27FC236}">
                <a16:creationId xmlns:a16="http://schemas.microsoft.com/office/drawing/2014/main" id="{6A6267F7-9AB1-32B0-FE5B-C56423E38D8D}"/>
              </a:ext>
            </a:extLst>
          </p:cNvPr>
          <p:cNvSpPr/>
          <p:nvPr/>
        </p:nvSpPr>
        <p:spPr>
          <a:xfrm>
            <a:off x="14395643" y="1037529"/>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0" name="Cirkel">
            <a:extLst>
              <a:ext uri="{FF2B5EF4-FFF2-40B4-BE49-F238E27FC236}">
                <a16:creationId xmlns:a16="http://schemas.microsoft.com/office/drawing/2014/main" id="{27789A4C-8AA3-BB34-856A-5CCE5602FC43}"/>
              </a:ext>
            </a:extLst>
          </p:cNvPr>
          <p:cNvSpPr/>
          <p:nvPr/>
        </p:nvSpPr>
        <p:spPr>
          <a:xfrm>
            <a:off x="14138836" y="700171"/>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E664381D-B5B7-2EFD-ACDD-E7F6C83FC26D}"/>
              </a:ext>
            </a:extLst>
          </p:cNvPr>
          <p:cNvSpPr/>
          <p:nvPr/>
        </p:nvSpPr>
        <p:spPr>
          <a:xfrm>
            <a:off x="14867196" y="1071019"/>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4" name="Cirkel">
            <a:extLst>
              <a:ext uri="{FF2B5EF4-FFF2-40B4-BE49-F238E27FC236}">
                <a16:creationId xmlns:a16="http://schemas.microsoft.com/office/drawing/2014/main" id="{C370CA3E-2BE0-8C2D-A377-4923C838DAC6}"/>
              </a:ext>
            </a:extLst>
          </p:cNvPr>
          <p:cNvSpPr/>
          <p:nvPr/>
        </p:nvSpPr>
        <p:spPr>
          <a:xfrm>
            <a:off x="13917691" y="1400690"/>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5BE7EEB0-72EE-C153-9044-E59859B4B69E}"/>
              </a:ext>
            </a:extLst>
          </p:cNvPr>
          <p:cNvSpPr/>
          <p:nvPr/>
        </p:nvSpPr>
        <p:spPr>
          <a:xfrm>
            <a:off x="15257338" y="690681"/>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0" name="Cirkel">
            <a:extLst>
              <a:ext uri="{FF2B5EF4-FFF2-40B4-BE49-F238E27FC236}">
                <a16:creationId xmlns:a16="http://schemas.microsoft.com/office/drawing/2014/main" id="{5FCB474F-57B4-A08C-EF09-DB5C1605F7E8}"/>
              </a:ext>
            </a:extLst>
          </p:cNvPr>
          <p:cNvSpPr/>
          <p:nvPr/>
        </p:nvSpPr>
        <p:spPr>
          <a:xfrm>
            <a:off x="14735173" y="1846819"/>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2" name="Cirkel">
            <a:extLst>
              <a:ext uri="{FF2B5EF4-FFF2-40B4-BE49-F238E27FC236}">
                <a16:creationId xmlns:a16="http://schemas.microsoft.com/office/drawing/2014/main" id="{E0832240-921E-89E7-679D-67BD181657B0}"/>
              </a:ext>
            </a:extLst>
          </p:cNvPr>
          <p:cNvSpPr/>
          <p:nvPr/>
        </p:nvSpPr>
        <p:spPr>
          <a:xfrm>
            <a:off x="15603518" y="782403"/>
            <a:ext cx="68523"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35" name="Text 2">
            <a:extLst>
              <a:ext uri="{FF2B5EF4-FFF2-40B4-BE49-F238E27FC236}">
                <a16:creationId xmlns:a16="http://schemas.microsoft.com/office/drawing/2014/main" id="{EFEEBF1D-674D-430D-059E-B9B0FDE5D70D}"/>
              </a:ext>
            </a:extLst>
          </p:cNvPr>
          <p:cNvSpPr/>
          <p:nvPr/>
        </p:nvSpPr>
        <p:spPr>
          <a:xfrm>
            <a:off x="1122583" y="2997791"/>
            <a:ext cx="7808523" cy="6497083"/>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solidFill>
                  <a:srgbClr val="35526F"/>
                </a:solidFill>
                <a:latin typeface="Barlow" pitchFamily="34" charset="0"/>
              </a:rPr>
              <a:t>Een </a:t>
            </a:r>
            <a:r>
              <a:rPr lang="nl-NL" sz="1875" i="1" noProof="1">
                <a:solidFill>
                  <a:srgbClr val="35526F"/>
                </a:solidFill>
                <a:latin typeface="Barlow" pitchFamily="34" charset="0"/>
              </a:rPr>
              <a:t>baseline entry </a:t>
            </a:r>
            <a:r>
              <a:rPr lang="nl-NL" sz="1875" noProof="1">
                <a:solidFill>
                  <a:srgbClr val="35526F"/>
                </a:solidFill>
                <a:latin typeface="Barlow" pitchFamily="34" charset="0"/>
              </a:rPr>
              <a:t>is een </a:t>
            </a:r>
            <a:r>
              <a:rPr lang="nl-NL" sz="1875" b="1" noProof="1">
                <a:solidFill>
                  <a:srgbClr val="35526F"/>
                </a:solidFill>
                <a:latin typeface="Barlow" pitchFamily="34" charset="0"/>
              </a:rPr>
              <a:t>aanval over de achterlijn</a:t>
            </a:r>
            <a:r>
              <a:rPr lang="nl-NL" sz="1875" noProof="1">
                <a:solidFill>
                  <a:srgbClr val="35526F"/>
                </a:solidFill>
                <a:latin typeface="Barlow" pitchFamily="34" charset="0"/>
              </a:rPr>
              <a:t>. Dit is een gevaarlijke zone omdat foute tackles sowieso PC opleveren, dus een verdediger moet voorzichtig zijn! Dat terwijl ze net makkelijker te bereiken is dan een centrale aanval</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Bij een baseline entry van een middenvelders staan de drie aanvallers steeds:</a:t>
            </a:r>
          </a:p>
          <a:p>
            <a:pPr marL="457200" indent="-457200" algn="l">
              <a:lnSpc>
                <a:spcPct val="160000"/>
              </a:lnSpc>
              <a:buFont typeface="+mj-lt"/>
              <a:buAutoNum type="arabicPeriod"/>
            </a:pPr>
            <a:r>
              <a:rPr lang="nl-NL" sz="1875" noProof="1">
                <a:solidFill>
                  <a:srgbClr val="35526F"/>
                </a:solidFill>
                <a:latin typeface="Barlow" pitchFamily="34" charset="0"/>
              </a:rPr>
              <a:t>aan </a:t>
            </a:r>
            <a:r>
              <a:rPr lang="nl-NL" sz="1875" b="1" noProof="1">
                <a:solidFill>
                  <a:srgbClr val="35526F"/>
                </a:solidFill>
                <a:latin typeface="Barlow" pitchFamily="34" charset="0"/>
              </a:rPr>
              <a:t>linkerpaal</a:t>
            </a:r>
          </a:p>
          <a:p>
            <a:pPr marL="457200" indent="-457200" algn="l">
              <a:lnSpc>
                <a:spcPct val="160000"/>
              </a:lnSpc>
              <a:buFont typeface="+mj-lt"/>
              <a:buAutoNum type="arabicPeriod"/>
            </a:pPr>
            <a:r>
              <a:rPr lang="nl-NL" sz="1875" noProof="1">
                <a:solidFill>
                  <a:srgbClr val="35526F"/>
                </a:solidFill>
                <a:latin typeface="Barlow" pitchFamily="34" charset="0"/>
              </a:rPr>
              <a:t>rond </a:t>
            </a:r>
            <a:r>
              <a:rPr lang="nl-NL" sz="1875" b="1" noProof="1">
                <a:solidFill>
                  <a:srgbClr val="35526F"/>
                </a:solidFill>
                <a:latin typeface="Barlow" pitchFamily="34" charset="0"/>
              </a:rPr>
              <a:t>strokepunt</a:t>
            </a:r>
          </a:p>
          <a:p>
            <a:pPr marL="457200" indent="-457200" algn="l">
              <a:lnSpc>
                <a:spcPct val="160000"/>
              </a:lnSpc>
              <a:buFont typeface="+mj-lt"/>
              <a:buAutoNum type="arabicPeriod"/>
            </a:pPr>
            <a:r>
              <a:rPr lang="nl-NL" sz="1875" noProof="1">
                <a:solidFill>
                  <a:srgbClr val="35526F"/>
                </a:solidFill>
                <a:latin typeface="Barlow" pitchFamily="34" charset="0"/>
              </a:rPr>
              <a:t>loodrecht als </a:t>
            </a:r>
            <a:r>
              <a:rPr lang="nl-NL" sz="1875" b="1" noProof="1">
                <a:solidFill>
                  <a:srgbClr val="35526F"/>
                </a:solidFill>
                <a:latin typeface="Barlow" pitchFamily="34" charset="0"/>
              </a:rPr>
              <a:t>guard</a:t>
            </a:r>
            <a:r>
              <a:rPr lang="nl-NL" sz="1875" noProof="1">
                <a:solidFill>
                  <a:srgbClr val="35526F"/>
                </a:solidFill>
                <a:latin typeface="Barlow" pitchFamily="34" charset="0"/>
              </a:rPr>
              <a:t> aan rand cirkel</a:t>
            </a:r>
          </a:p>
          <a:p>
            <a:pPr marL="457200" indent="-457200" algn="l">
              <a:lnSpc>
                <a:spcPct val="160000"/>
              </a:lnSpc>
              <a:buFont typeface="+mj-lt"/>
              <a:buAutoNum type="arabicPeriod"/>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Als een aanvaller dit doet dan zijn strokepunt en guard de belangrijkste hoeken (de keeper zit veelal tussen speler en 1</a:t>
            </a:r>
            <a:r>
              <a:rPr lang="nl-NL" sz="1875" baseline="30000" noProof="1">
                <a:solidFill>
                  <a:srgbClr val="35526F"/>
                </a:solidFill>
                <a:latin typeface="Barlow" pitchFamily="34" charset="0"/>
              </a:rPr>
              <a:t>ste</a:t>
            </a:r>
            <a:r>
              <a:rPr lang="nl-NL" sz="1875" noProof="1">
                <a:solidFill>
                  <a:srgbClr val="35526F"/>
                </a:solidFill>
                <a:latin typeface="Barlow" pitchFamily="34" charset="0"/>
              </a:rPr>
              <a:t> paal)</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endParaRPr lang="nl-NL" sz="1875" noProof="1"/>
          </a:p>
        </p:txBody>
      </p:sp>
      <p:sp>
        <p:nvSpPr>
          <p:cNvPr id="60" name="Tekstvak 59">
            <a:extLst>
              <a:ext uri="{FF2B5EF4-FFF2-40B4-BE49-F238E27FC236}">
                <a16:creationId xmlns:a16="http://schemas.microsoft.com/office/drawing/2014/main" id="{41B587C4-CF52-CE88-76FA-81BE9B7F6CBE}"/>
              </a:ext>
            </a:extLst>
          </p:cNvPr>
          <p:cNvSpPr txBox="1"/>
          <p:nvPr/>
        </p:nvSpPr>
        <p:spPr>
          <a:xfrm>
            <a:off x="13868343" y="1109042"/>
            <a:ext cx="1441450" cy="307777"/>
          </a:xfrm>
          <a:prstGeom prst="rect">
            <a:avLst/>
          </a:prstGeom>
          <a:noFill/>
        </p:spPr>
        <p:txBody>
          <a:bodyPr wrap="square" rtlCol="0">
            <a:spAutoFit/>
          </a:bodyPr>
          <a:lstStyle/>
          <a:p>
            <a:r>
              <a:rPr lang="nl-NL" sz="1400" b="1" dirty="0"/>
              <a:t>stroke</a:t>
            </a:r>
            <a:endParaRPr lang="nl-BE" sz="1400" b="1" dirty="0"/>
          </a:p>
        </p:txBody>
      </p:sp>
      <p:sp>
        <p:nvSpPr>
          <p:cNvPr id="62" name="Tekstvak 61">
            <a:extLst>
              <a:ext uri="{FF2B5EF4-FFF2-40B4-BE49-F238E27FC236}">
                <a16:creationId xmlns:a16="http://schemas.microsoft.com/office/drawing/2014/main" id="{4EDEC40E-EEF1-FA54-3ADD-DF9B3DBABECA}"/>
              </a:ext>
            </a:extLst>
          </p:cNvPr>
          <p:cNvSpPr txBox="1"/>
          <p:nvPr/>
        </p:nvSpPr>
        <p:spPr>
          <a:xfrm>
            <a:off x="13383393" y="627722"/>
            <a:ext cx="887808" cy="307777"/>
          </a:xfrm>
          <a:prstGeom prst="rect">
            <a:avLst/>
          </a:prstGeom>
          <a:noFill/>
        </p:spPr>
        <p:txBody>
          <a:bodyPr wrap="square" rtlCol="0">
            <a:spAutoFit/>
          </a:bodyPr>
          <a:lstStyle/>
          <a:p>
            <a:r>
              <a:rPr lang="nl-NL" sz="1400" b="1" dirty="0"/>
              <a:t>1</a:t>
            </a:r>
            <a:r>
              <a:rPr lang="nl-NL" sz="1400" b="1" baseline="30000" dirty="0"/>
              <a:t>ste</a:t>
            </a:r>
            <a:r>
              <a:rPr lang="nl-NL" sz="1400" b="1" dirty="0"/>
              <a:t> paal</a:t>
            </a:r>
            <a:endParaRPr lang="nl-BE" sz="1400" b="1" dirty="0"/>
          </a:p>
        </p:txBody>
      </p:sp>
      <p:sp>
        <p:nvSpPr>
          <p:cNvPr id="64" name="Tekstvak 63">
            <a:extLst>
              <a:ext uri="{FF2B5EF4-FFF2-40B4-BE49-F238E27FC236}">
                <a16:creationId xmlns:a16="http://schemas.microsoft.com/office/drawing/2014/main" id="{A2AA2780-6022-51C2-FA3F-0BF22D1726F0}"/>
              </a:ext>
            </a:extLst>
          </p:cNvPr>
          <p:cNvSpPr txBox="1"/>
          <p:nvPr/>
        </p:nvSpPr>
        <p:spPr>
          <a:xfrm>
            <a:off x="14555574" y="1585043"/>
            <a:ext cx="963731" cy="307777"/>
          </a:xfrm>
          <a:prstGeom prst="rect">
            <a:avLst/>
          </a:prstGeom>
          <a:noFill/>
        </p:spPr>
        <p:txBody>
          <a:bodyPr wrap="square" rtlCol="0">
            <a:spAutoFit/>
          </a:bodyPr>
          <a:lstStyle/>
          <a:p>
            <a:r>
              <a:rPr lang="nl-NL" sz="1400" b="1" dirty="0" err="1"/>
              <a:t>guard</a:t>
            </a:r>
            <a:endParaRPr lang="nl-BE" sz="1400" b="1" dirty="0"/>
          </a:p>
        </p:txBody>
      </p:sp>
      <p:sp>
        <p:nvSpPr>
          <p:cNvPr id="71" name="Ovaal 70">
            <a:extLst>
              <a:ext uri="{FF2B5EF4-FFF2-40B4-BE49-F238E27FC236}">
                <a16:creationId xmlns:a16="http://schemas.microsoft.com/office/drawing/2014/main" id="{195103CA-79F4-3AB1-641A-B4B0AC332CC8}"/>
              </a:ext>
            </a:extLst>
          </p:cNvPr>
          <p:cNvSpPr/>
          <p:nvPr/>
        </p:nvSpPr>
        <p:spPr>
          <a:xfrm>
            <a:off x="13955372" y="841471"/>
            <a:ext cx="1075128" cy="619004"/>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3" name="Ovaal 72">
            <a:extLst>
              <a:ext uri="{FF2B5EF4-FFF2-40B4-BE49-F238E27FC236}">
                <a16:creationId xmlns:a16="http://schemas.microsoft.com/office/drawing/2014/main" id="{53F0B729-0330-9231-2A54-F67C3017BCE2}"/>
              </a:ext>
            </a:extLst>
          </p:cNvPr>
          <p:cNvSpPr/>
          <p:nvPr/>
        </p:nvSpPr>
        <p:spPr>
          <a:xfrm>
            <a:off x="13445614" y="497469"/>
            <a:ext cx="887808" cy="585408"/>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dirty="0"/>
          </a:p>
        </p:txBody>
      </p:sp>
      <p:sp>
        <p:nvSpPr>
          <p:cNvPr id="75" name="Ovaal 74">
            <a:extLst>
              <a:ext uri="{FF2B5EF4-FFF2-40B4-BE49-F238E27FC236}">
                <a16:creationId xmlns:a16="http://schemas.microsoft.com/office/drawing/2014/main" id="{C3B54DD9-7F8C-1068-B182-B67B06E949C6}"/>
              </a:ext>
            </a:extLst>
          </p:cNvPr>
          <p:cNvSpPr/>
          <p:nvPr/>
        </p:nvSpPr>
        <p:spPr>
          <a:xfrm>
            <a:off x="14367163" y="1413832"/>
            <a:ext cx="1801911" cy="774364"/>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83" name="Ovaal 82">
            <a:extLst>
              <a:ext uri="{FF2B5EF4-FFF2-40B4-BE49-F238E27FC236}">
                <a16:creationId xmlns:a16="http://schemas.microsoft.com/office/drawing/2014/main" id="{40BDB8C7-347E-C10B-1719-2A25F45E06E3}"/>
              </a:ext>
            </a:extLst>
          </p:cNvPr>
          <p:cNvSpPr/>
          <p:nvPr/>
        </p:nvSpPr>
        <p:spPr>
          <a:xfrm>
            <a:off x="14819566" y="373244"/>
            <a:ext cx="2025600" cy="674678"/>
          </a:xfrm>
          <a:prstGeom prst="ellipse">
            <a:avLst/>
          </a:prstGeom>
          <a:solidFill>
            <a:schemeClr val="accent1">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7" name="Schermafbeelding 2023-05-26 om 19.41.04.png">
            <a:extLst>
              <a:ext uri="{FF2B5EF4-FFF2-40B4-BE49-F238E27FC236}">
                <a16:creationId xmlns:a16="http://schemas.microsoft.com/office/drawing/2014/main" id="{492FAF23-767F-89B4-E03C-1D2158E1C6A9}"/>
              </a:ext>
            </a:extLst>
          </p:cNvPr>
          <p:cNvPicPr>
            <a:picLocks noChangeAspect="1"/>
          </p:cNvPicPr>
          <p:nvPr/>
        </p:nvPicPr>
        <p:blipFill>
          <a:blip r:embed="rId3"/>
          <a:srcRect b="12793"/>
          <a:stretch>
            <a:fillRect/>
          </a:stretch>
        </p:blipFill>
        <p:spPr>
          <a:xfrm>
            <a:off x="11432676" y="5049676"/>
            <a:ext cx="6034633" cy="4492681"/>
          </a:xfrm>
          <a:prstGeom prst="rect">
            <a:avLst/>
          </a:prstGeom>
          <a:ln w="12700" cap="flat">
            <a:noFill/>
            <a:miter lim="400000"/>
          </a:ln>
          <a:effectLst/>
        </p:spPr>
      </p:pic>
      <p:sp>
        <p:nvSpPr>
          <p:cNvPr id="17" name="Cirkel">
            <a:extLst>
              <a:ext uri="{FF2B5EF4-FFF2-40B4-BE49-F238E27FC236}">
                <a16:creationId xmlns:a16="http://schemas.microsoft.com/office/drawing/2014/main" id="{0E7FE0E3-E858-61EF-51E6-1E8B51620317}"/>
              </a:ext>
            </a:extLst>
          </p:cNvPr>
          <p:cNvSpPr/>
          <p:nvPr/>
        </p:nvSpPr>
        <p:spPr>
          <a:xfrm>
            <a:off x="15257338" y="6542284"/>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1" name="Cirkel">
            <a:extLst>
              <a:ext uri="{FF2B5EF4-FFF2-40B4-BE49-F238E27FC236}">
                <a16:creationId xmlns:a16="http://schemas.microsoft.com/office/drawing/2014/main" id="{23154030-FD2E-ACAA-A712-5E0CD250C2F5}"/>
              </a:ext>
            </a:extLst>
          </p:cNvPr>
          <p:cNvSpPr/>
          <p:nvPr/>
        </p:nvSpPr>
        <p:spPr>
          <a:xfrm>
            <a:off x="14395643" y="5791986"/>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F326AE20-51C9-8EA0-A706-6CC8650927AB}"/>
              </a:ext>
            </a:extLst>
          </p:cNvPr>
          <p:cNvSpPr/>
          <p:nvPr/>
        </p:nvSpPr>
        <p:spPr>
          <a:xfrm>
            <a:off x="15751421" y="5378298"/>
            <a:ext cx="194586" cy="182059"/>
          </a:xfrm>
          <a:prstGeom prst="ellipse">
            <a:avLst/>
          </a:prstGeom>
          <a:solidFill>
            <a:srgbClr val="FF2600"/>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8" name="Cirkel">
            <a:extLst>
              <a:ext uri="{FF2B5EF4-FFF2-40B4-BE49-F238E27FC236}">
                <a16:creationId xmlns:a16="http://schemas.microsoft.com/office/drawing/2014/main" id="{1322B3A8-F6E4-B24A-291D-9A9AC4BDB5B4}"/>
              </a:ext>
            </a:extLst>
          </p:cNvPr>
          <p:cNvSpPr/>
          <p:nvPr/>
        </p:nvSpPr>
        <p:spPr>
          <a:xfrm>
            <a:off x="14867196" y="5825476"/>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CCEF8B70-11C0-9D97-FD45-C31D31F5879F}"/>
              </a:ext>
            </a:extLst>
          </p:cNvPr>
          <p:cNvSpPr/>
          <p:nvPr/>
        </p:nvSpPr>
        <p:spPr>
          <a:xfrm>
            <a:off x="13917691" y="6155147"/>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8" name="Cirkel">
            <a:extLst>
              <a:ext uri="{FF2B5EF4-FFF2-40B4-BE49-F238E27FC236}">
                <a16:creationId xmlns:a16="http://schemas.microsoft.com/office/drawing/2014/main" id="{E5DBDFAD-DCDF-B42B-0B48-93AA1E0963A2}"/>
              </a:ext>
            </a:extLst>
          </p:cNvPr>
          <p:cNvSpPr/>
          <p:nvPr/>
        </p:nvSpPr>
        <p:spPr>
          <a:xfrm>
            <a:off x="15257338" y="5445138"/>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2" name="Cirkel">
            <a:extLst>
              <a:ext uri="{FF2B5EF4-FFF2-40B4-BE49-F238E27FC236}">
                <a16:creationId xmlns:a16="http://schemas.microsoft.com/office/drawing/2014/main" id="{12E3FE24-ECC3-76A9-4651-726E421180D3}"/>
              </a:ext>
            </a:extLst>
          </p:cNvPr>
          <p:cNvSpPr/>
          <p:nvPr/>
        </p:nvSpPr>
        <p:spPr>
          <a:xfrm>
            <a:off x="14735173" y="6601276"/>
            <a:ext cx="132023" cy="122569"/>
          </a:xfrm>
          <a:prstGeom prst="ellipse">
            <a:avLst/>
          </a:prstGeom>
          <a:solidFill>
            <a:schemeClr val="accent3"/>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6" name="Cirkel">
            <a:extLst>
              <a:ext uri="{FF2B5EF4-FFF2-40B4-BE49-F238E27FC236}">
                <a16:creationId xmlns:a16="http://schemas.microsoft.com/office/drawing/2014/main" id="{163C85DC-08D4-5A9E-6CBB-8EEE5E592B95}"/>
              </a:ext>
            </a:extLst>
          </p:cNvPr>
          <p:cNvSpPr/>
          <p:nvPr/>
        </p:nvSpPr>
        <p:spPr>
          <a:xfrm>
            <a:off x="15603518" y="5536860"/>
            <a:ext cx="68523"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50" name="Tekstvak 49">
            <a:extLst>
              <a:ext uri="{FF2B5EF4-FFF2-40B4-BE49-F238E27FC236}">
                <a16:creationId xmlns:a16="http://schemas.microsoft.com/office/drawing/2014/main" id="{ED570149-190F-F603-1109-DDC4D5985D23}"/>
              </a:ext>
            </a:extLst>
          </p:cNvPr>
          <p:cNvSpPr txBox="1"/>
          <p:nvPr/>
        </p:nvSpPr>
        <p:spPr>
          <a:xfrm>
            <a:off x="13868343" y="5863499"/>
            <a:ext cx="1441450" cy="307777"/>
          </a:xfrm>
          <a:prstGeom prst="rect">
            <a:avLst/>
          </a:prstGeom>
          <a:noFill/>
        </p:spPr>
        <p:txBody>
          <a:bodyPr wrap="square" rtlCol="0">
            <a:spAutoFit/>
          </a:bodyPr>
          <a:lstStyle/>
          <a:p>
            <a:r>
              <a:rPr lang="nl-NL" sz="1400" b="1" dirty="0"/>
              <a:t>stroke</a:t>
            </a:r>
            <a:endParaRPr lang="nl-BE" sz="1400" b="1" dirty="0"/>
          </a:p>
        </p:txBody>
      </p:sp>
      <p:sp>
        <p:nvSpPr>
          <p:cNvPr id="58" name="Tekstvak 57">
            <a:extLst>
              <a:ext uri="{FF2B5EF4-FFF2-40B4-BE49-F238E27FC236}">
                <a16:creationId xmlns:a16="http://schemas.microsoft.com/office/drawing/2014/main" id="{6363971C-7FA5-87B1-FDD1-AA3E07F38E26}"/>
              </a:ext>
            </a:extLst>
          </p:cNvPr>
          <p:cNvSpPr txBox="1"/>
          <p:nvPr/>
        </p:nvSpPr>
        <p:spPr>
          <a:xfrm>
            <a:off x="14555574" y="6339500"/>
            <a:ext cx="963731" cy="307777"/>
          </a:xfrm>
          <a:prstGeom prst="rect">
            <a:avLst/>
          </a:prstGeom>
          <a:noFill/>
        </p:spPr>
        <p:txBody>
          <a:bodyPr wrap="square" rtlCol="0">
            <a:spAutoFit/>
          </a:bodyPr>
          <a:lstStyle/>
          <a:p>
            <a:r>
              <a:rPr lang="nl-NL" sz="1400" b="1" dirty="0" err="1"/>
              <a:t>guard</a:t>
            </a:r>
            <a:endParaRPr lang="nl-BE" sz="1400" b="1" dirty="0"/>
          </a:p>
        </p:txBody>
      </p:sp>
      <p:sp>
        <p:nvSpPr>
          <p:cNvPr id="63" name="Ovaal 62">
            <a:extLst>
              <a:ext uri="{FF2B5EF4-FFF2-40B4-BE49-F238E27FC236}">
                <a16:creationId xmlns:a16="http://schemas.microsoft.com/office/drawing/2014/main" id="{C0E38811-EEAF-89A2-0D55-130065BC2D4E}"/>
              </a:ext>
            </a:extLst>
          </p:cNvPr>
          <p:cNvSpPr/>
          <p:nvPr/>
        </p:nvSpPr>
        <p:spPr>
          <a:xfrm>
            <a:off x="13955372" y="5595928"/>
            <a:ext cx="1075128" cy="619004"/>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2" name="Ovaal 71">
            <a:extLst>
              <a:ext uri="{FF2B5EF4-FFF2-40B4-BE49-F238E27FC236}">
                <a16:creationId xmlns:a16="http://schemas.microsoft.com/office/drawing/2014/main" id="{910A4E53-8934-428D-3691-0D73EF6206BE}"/>
              </a:ext>
            </a:extLst>
          </p:cNvPr>
          <p:cNvSpPr/>
          <p:nvPr/>
        </p:nvSpPr>
        <p:spPr>
          <a:xfrm>
            <a:off x="14367163" y="6168289"/>
            <a:ext cx="1801911" cy="774364"/>
          </a:xfrm>
          <a:prstGeom prst="ellipse">
            <a:avLst/>
          </a:prstGeom>
          <a:solidFill>
            <a:schemeClr val="accent5">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6" name="Ovaal 75">
            <a:extLst>
              <a:ext uri="{FF2B5EF4-FFF2-40B4-BE49-F238E27FC236}">
                <a16:creationId xmlns:a16="http://schemas.microsoft.com/office/drawing/2014/main" id="{0BD1AA87-CDDF-F467-A13F-729C9B370DB7}"/>
              </a:ext>
            </a:extLst>
          </p:cNvPr>
          <p:cNvSpPr/>
          <p:nvPr/>
        </p:nvSpPr>
        <p:spPr>
          <a:xfrm>
            <a:off x="14665541" y="5146591"/>
            <a:ext cx="2025600" cy="674678"/>
          </a:xfrm>
          <a:prstGeom prst="ellipse">
            <a:avLst/>
          </a:prstGeom>
          <a:solidFill>
            <a:schemeClr val="accent1">
              <a:alpha val="16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7" name="Cirkel">
            <a:extLst>
              <a:ext uri="{FF2B5EF4-FFF2-40B4-BE49-F238E27FC236}">
                <a16:creationId xmlns:a16="http://schemas.microsoft.com/office/drawing/2014/main" id="{C35522A1-D943-C8B8-F97D-D9028B3AFC20}"/>
              </a:ext>
            </a:extLst>
          </p:cNvPr>
          <p:cNvSpPr/>
          <p:nvPr/>
        </p:nvSpPr>
        <p:spPr>
          <a:xfrm>
            <a:off x="14519812" y="5287083"/>
            <a:ext cx="194586" cy="182059"/>
          </a:xfrm>
          <a:prstGeom prst="ellipse">
            <a:avLst/>
          </a:prstGeom>
          <a:solidFill>
            <a:schemeClr val="accent4"/>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19" name="Cirkel">
            <a:extLst>
              <a:ext uri="{FF2B5EF4-FFF2-40B4-BE49-F238E27FC236}">
                <a16:creationId xmlns:a16="http://schemas.microsoft.com/office/drawing/2014/main" id="{C663B1A6-ED89-A09B-005A-86205F06D49C}"/>
              </a:ext>
            </a:extLst>
          </p:cNvPr>
          <p:cNvSpPr/>
          <p:nvPr/>
        </p:nvSpPr>
        <p:spPr>
          <a:xfrm>
            <a:off x="14511339" y="474903"/>
            <a:ext cx="194586" cy="182059"/>
          </a:xfrm>
          <a:prstGeom prst="ellipse">
            <a:avLst/>
          </a:prstGeom>
          <a:solidFill>
            <a:schemeClr val="accent4"/>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Tree>
    <p:extLst>
      <p:ext uri="{BB962C8B-B14F-4D97-AF65-F5344CB8AC3E}">
        <p14:creationId xmlns:p14="http://schemas.microsoft.com/office/powerpoint/2010/main" val="37136763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4">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1238250" y="0"/>
            <a:ext cx="1143000" cy="133350"/>
          </a:xfrm>
          <a:prstGeom prst="rect">
            <a:avLst/>
          </a:prstGeom>
          <a:solidFill>
            <a:srgbClr val="B62C17"/>
          </a:solidFill>
          <a:ln/>
        </p:spPr>
        <p:txBody>
          <a:bodyPr/>
          <a:lstStyle/>
          <a:p>
            <a:endParaRPr lang="nl-NL" noProof="1"/>
          </a:p>
        </p:txBody>
      </p:sp>
      <p:sp>
        <p:nvSpPr>
          <p:cNvPr id="3" name="Shape 1"/>
          <p:cNvSpPr/>
          <p:nvPr/>
        </p:nvSpPr>
        <p:spPr>
          <a:xfrm>
            <a:off x="2381250" y="0"/>
            <a:ext cx="1143000" cy="133350"/>
          </a:xfrm>
          <a:prstGeom prst="rect">
            <a:avLst/>
          </a:prstGeom>
          <a:solidFill>
            <a:srgbClr val="BD9D64"/>
          </a:solidFill>
          <a:ln/>
        </p:spPr>
        <p:txBody>
          <a:bodyPr/>
          <a:lstStyle/>
          <a:p>
            <a:endParaRPr lang="nl-NL" noProof="1"/>
          </a:p>
        </p:txBody>
      </p:sp>
      <p:sp>
        <p:nvSpPr>
          <p:cNvPr id="4" name="Text 2"/>
          <p:cNvSpPr/>
          <p:nvPr/>
        </p:nvSpPr>
        <p:spPr>
          <a:xfrm>
            <a:off x="1238250" y="2908995"/>
            <a:ext cx="17392650"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Balbezit</a:t>
            </a:r>
            <a:endParaRPr lang="nl-NL" sz="1800" noProof="1"/>
          </a:p>
        </p:txBody>
      </p:sp>
      <p:sp>
        <p:nvSpPr>
          <p:cNvPr id="5" name="Text 3"/>
          <p:cNvSpPr/>
          <p:nvPr/>
        </p:nvSpPr>
        <p:spPr>
          <a:xfrm>
            <a:off x="1238250" y="3404295"/>
            <a:ext cx="13620750" cy="798165"/>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300" b="1" kern="0" spc="-126" noProof="1">
                <a:solidFill>
                  <a:srgbClr val="06478D"/>
                </a:solidFill>
                <a:latin typeface="Outfit" pitchFamily="34" charset="0"/>
                <a:ea typeface="Outfit" pitchFamily="34" charset="-122"/>
              </a:rPr>
              <a:t>PCA – PC aanval</a:t>
            </a:r>
            <a:endParaRPr lang="nl-NL" sz="6300" noProof="1"/>
          </a:p>
        </p:txBody>
      </p:sp>
      <p:sp>
        <p:nvSpPr>
          <p:cNvPr id="6" name="Text 4"/>
          <p:cNvSpPr/>
          <p:nvPr/>
        </p:nvSpPr>
        <p:spPr>
          <a:xfrm>
            <a:off x="1238251" y="4697760"/>
            <a:ext cx="6705600" cy="3766790"/>
          </a:xfrm>
          <a:prstGeom prst="rect">
            <a:avLst/>
          </a:prstGeom>
          <a:noFill/>
          <a:ln/>
        </p:spPr>
        <p:txBody>
          <a:bodyPr wrap="square" lIns="25400" tIns="25400" rIns="25400" bIns="25400" rtlCol="0" anchor="t">
            <a:normAutofit/>
          </a:bodyPr>
          <a:lstStyle/>
          <a:p>
            <a:pPr marL="0" indent="0" algn="l">
              <a:lnSpc>
                <a:spcPct val="170000"/>
              </a:lnSpc>
              <a:buNone/>
            </a:pPr>
            <a:r>
              <a:rPr lang="nl-NL" noProof="1">
                <a:solidFill>
                  <a:srgbClr val="35526F"/>
                </a:solidFill>
                <a:latin typeface="Barlow" pitchFamily="34" charset="0"/>
              </a:rPr>
              <a:t>Bij PC aanval spelen we steeds met 7 spelers rond de cirkel, en 3 spelers iets voor de middenlijn.</a:t>
            </a:r>
          </a:p>
          <a:p>
            <a:pPr marL="0" indent="0" algn="l">
              <a:lnSpc>
                <a:spcPct val="170000"/>
              </a:lnSpc>
              <a:buNone/>
            </a:pPr>
            <a:r>
              <a:rPr lang="nl-NL" sz="1800" noProof="1"/>
              <a:t>We spelen met </a:t>
            </a:r>
            <a:r>
              <a:rPr lang="nl-NL" sz="1800" b="1" noProof="1"/>
              <a:t>castles</a:t>
            </a:r>
            <a:r>
              <a:rPr lang="nl-NL" sz="1800" noProof="1"/>
              <a:t> (1 stopper en 1 shotter) zodat meer tactische opties openblijven en aangeleerd kunnen worden doorheen het seizoen.</a:t>
            </a:r>
          </a:p>
          <a:p>
            <a:pPr marL="0" indent="0" algn="l">
              <a:lnSpc>
                <a:spcPct val="170000"/>
              </a:lnSpc>
              <a:buNone/>
            </a:pPr>
            <a:r>
              <a:rPr lang="nl-NL" noProof="1"/>
              <a:t>Dit seizoen zullen we ook 2 castles inzetten indien we een goede dragflick in het team hebben.</a:t>
            </a:r>
            <a:endParaRPr lang="nl-NL" sz="1800" noProof="1"/>
          </a:p>
        </p:txBody>
      </p:sp>
      <p:sp>
        <p:nvSpPr>
          <p:cNvPr id="7" name="Text 5"/>
          <p:cNvSpPr/>
          <p:nvPr/>
        </p:nvSpPr>
        <p:spPr>
          <a:xfrm>
            <a:off x="9042400" y="4697760"/>
            <a:ext cx="6946011" cy="3671540"/>
          </a:xfrm>
          <a:prstGeom prst="rect">
            <a:avLst/>
          </a:prstGeom>
          <a:noFill/>
          <a:ln/>
        </p:spPr>
        <p:txBody>
          <a:bodyPr wrap="square" lIns="25400" tIns="25400" rIns="25400" bIns="25400" rtlCol="0" anchor="t">
            <a:normAutofit/>
          </a:bodyPr>
          <a:lstStyle/>
          <a:p>
            <a:pPr marL="0" indent="0" algn="l">
              <a:lnSpc>
                <a:spcPct val="170000"/>
              </a:lnSpc>
              <a:buNone/>
            </a:pPr>
            <a:r>
              <a:rPr lang="nl-NL" sz="1800" noProof="1">
                <a:solidFill>
                  <a:srgbClr val="35526F"/>
                </a:solidFill>
                <a:latin typeface="Barlow" pitchFamily="34" charset="0"/>
                <a:ea typeface="Barlow" pitchFamily="34" charset="-122"/>
                <a:cs typeface="Barlow" pitchFamily="34" charset="-120"/>
              </a:rPr>
              <a:t>Er zijn als team verschillende opties mogelijk:</a:t>
            </a:r>
          </a:p>
          <a:p>
            <a:pPr marL="285750" indent="-285750" algn="l">
              <a:lnSpc>
                <a:spcPct val="170000"/>
              </a:lnSpc>
              <a:buFontTx/>
              <a:buChar char="-"/>
            </a:pPr>
            <a:r>
              <a:rPr lang="nl-NL" noProof="1">
                <a:solidFill>
                  <a:srgbClr val="35526F"/>
                </a:solidFill>
                <a:latin typeface="Barlow" pitchFamily="34" charset="0"/>
              </a:rPr>
              <a:t>Direct shot nemen (shot, flick of flats)</a:t>
            </a:r>
          </a:p>
          <a:p>
            <a:pPr marL="285750" indent="-285750" algn="l">
              <a:lnSpc>
                <a:spcPct val="170000"/>
              </a:lnSpc>
              <a:buFontTx/>
              <a:buChar char="-"/>
            </a:pPr>
            <a:r>
              <a:rPr lang="nl-NL" noProof="1">
                <a:solidFill>
                  <a:srgbClr val="35526F"/>
                </a:solidFill>
                <a:latin typeface="Barlow" pitchFamily="34" charset="0"/>
              </a:rPr>
              <a:t>Hard shot met deflectie (shot of flats)</a:t>
            </a:r>
          </a:p>
          <a:p>
            <a:pPr marL="285750" indent="-285750" algn="l">
              <a:lnSpc>
                <a:spcPct val="170000"/>
              </a:lnSpc>
              <a:buFontTx/>
              <a:buChar char="-"/>
            </a:pPr>
            <a:r>
              <a:rPr lang="nl-NL" noProof="1">
                <a:solidFill>
                  <a:srgbClr val="35526F"/>
                </a:solidFill>
                <a:latin typeface="Barlow" pitchFamily="34" charset="0"/>
              </a:rPr>
              <a:t>Een combinatie (pass)</a:t>
            </a:r>
          </a:p>
          <a:p>
            <a:pPr marL="285750" indent="-285750" algn="l">
              <a:lnSpc>
                <a:spcPct val="170000"/>
              </a:lnSpc>
              <a:buFontTx/>
              <a:buChar char="-"/>
            </a:pPr>
            <a:endParaRPr lang="nl-NL" noProof="1">
              <a:solidFill>
                <a:srgbClr val="35526F"/>
              </a:solidFill>
              <a:latin typeface="Barlow" pitchFamily="34" charset="0"/>
            </a:endParaRPr>
          </a:p>
          <a:p>
            <a:pPr algn="l">
              <a:lnSpc>
                <a:spcPct val="170000"/>
              </a:lnSpc>
            </a:pPr>
            <a:r>
              <a:rPr lang="nl-NL" noProof="1">
                <a:solidFill>
                  <a:srgbClr val="35526F"/>
                </a:solidFill>
                <a:latin typeface="Barlow" pitchFamily="34" charset="0"/>
              </a:rPr>
              <a:t>Het is aangeraden de opties te beperken om ze zo beter in te studeren.</a:t>
            </a:r>
          </a:p>
          <a:p>
            <a:pPr marL="285750" indent="-285750" algn="l">
              <a:lnSpc>
                <a:spcPct val="170000"/>
              </a:lnSpc>
              <a:buFontTx/>
              <a:buChar char="-"/>
            </a:pPr>
            <a:endParaRPr lang="nl-NL" sz="1800" noProof="1"/>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28863E-7089-383B-35E0-6612A5E5116B}"/>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64FBA568-D9DF-1F86-054C-B34288BD2AF4}"/>
              </a:ext>
            </a:extLst>
          </p:cNvPr>
          <p:cNvSpPr/>
          <p:nvPr/>
        </p:nvSpPr>
        <p:spPr>
          <a:xfrm>
            <a:off x="1143000" y="1165972"/>
            <a:ext cx="8750841"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rPr>
              <a:t>BALBEZIT</a:t>
            </a:r>
            <a:endParaRPr lang="nl-NL" sz="1800" noProof="1"/>
          </a:p>
        </p:txBody>
      </p:sp>
      <p:sp>
        <p:nvSpPr>
          <p:cNvPr id="3" name="Text 1">
            <a:extLst>
              <a:ext uri="{FF2B5EF4-FFF2-40B4-BE49-F238E27FC236}">
                <a16:creationId xmlns:a16="http://schemas.microsoft.com/office/drawing/2014/main" id="{5B3C91E6-CE65-3768-21EC-D9483533F5A2}"/>
              </a:ext>
            </a:extLst>
          </p:cNvPr>
          <p:cNvSpPr/>
          <p:nvPr/>
        </p:nvSpPr>
        <p:spPr>
          <a:xfrm>
            <a:off x="1143000" y="1661272"/>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PCA – 1 CASTLE</a:t>
            </a:r>
            <a:r>
              <a:rPr lang="en-BE" sz="5400" b="1" kern="0" spc="-108" noProof="1">
                <a:solidFill>
                  <a:srgbClr val="06478D"/>
                </a:solidFill>
                <a:latin typeface="Outfit" pitchFamily="34" charset="0"/>
                <a:ea typeface="Outfit" pitchFamily="34" charset="-122"/>
              </a:rPr>
              <a:t> - direct</a:t>
            </a:r>
            <a:endParaRPr lang="nl-NL" sz="5400" noProof="1"/>
          </a:p>
        </p:txBody>
      </p:sp>
      <p:sp>
        <p:nvSpPr>
          <p:cNvPr id="4" name="Text 2">
            <a:extLst>
              <a:ext uri="{FF2B5EF4-FFF2-40B4-BE49-F238E27FC236}">
                <a16:creationId xmlns:a16="http://schemas.microsoft.com/office/drawing/2014/main" id="{874CF370-F7FD-CA34-7632-FB335F2A2E38}"/>
              </a:ext>
            </a:extLst>
          </p:cNvPr>
          <p:cNvSpPr/>
          <p:nvPr/>
        </p:nvSpPr>
        <p:spPr>
          <a:xfrm>
            <a:off x="1142999" y="2701869"/>
            <a:ext cx="7537683" cy="3716046"/>
          </a:xfrm>
          <a:prstGeom prst="rect">
            <a:avLst/>
          </a:prstGeom>
          <a:noFill/>
          <a:ln/>
        </p:spPr>
        <p:txBody>
          <a:bodyPr wrap="square" lIns="25400" tIns="25400" rIns="25400" bIns="25400" rtlCol="0" anchor="t">
            <a:normAutofit/>
          </a:bodyPr>
          <a:lstStyle/>
          <a:p>
            <a:pPr marL="0" indent="0" algn="l">
              <a:lnSpc>
                <a:spcPct val="160000"/>
              </a:lnSpc>
              <a:buNone/>
            </a:pPr>
            <a:endParaRPr lang="nl-NL" sz="1875" noProof="1"/>
          </a:p>
        </p:txBody>
      </p:sp>
      <p:sp>
        <p:nvSpPr>
          <p:cNvPr id="10" name="Shape 5">
            <a:extLst>
              <a:ext uri="{FF2B5EF4-FFF2-40B4-BE49-F238E27FC236}">
                <a16:creationId xmlns:a16="http://schemas.microsoft.com/office/drawing/2014/main" id="{3FD29E55-260D-A6E4-ED76-8D53B18E0EDB}"/>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2F8D01AD-BD44-68D0-320E-DD5A55C9C8EB}"/>
              </a:ext>
            </a:extLst>
          </p:cNvPr>
          <p:cNvSpPr/>
          <p:nvPr/>
        </p:nvSpPr>
        <p:spPr>
          <a:xfrm>
            <a:off x="10241310" y="5143500"/>
            <a:ext cx="133350" cy="5143500"/>
          </a:xfrm>
          <a:prstGeom prst="rect">
            <a:avLst/>
          </a:prstGeom>
          <a:solidFill>
            <a:srgbClr val="B62C17"/>
          </a:solidFill>
          <a:ln/>
        </p:spPr>
        <p:txBody>
          <a:bodyPr/>
          <a:lstStyle/>
          <a:p>
            <a:endParaRPr lang="nl-NL" noProof="1"/>
          </a:p>
        </p:txBody>
      </p:sp>
      <p:sp>
        <p:nvSpPr>
          <p:cNvPr id="35" name="Text 2">
            <a:extLst>
              <a:ext uri="{FF2B5EF4-FFF2-40B4-BE49-F238E27FC236}">
                <a16:creationId xmlns:a16="http://schemas.microsoft.com/office/drawing/2014/main" id="{8EC0106D-939E-757A-FDF6-7A9D74B8AF35}"/>
              </a:ext>
            </a:extLst>
          </p:cNvPr>
          <p:cNvSpPr/>
          <p:nvPr/>
        </p:nvSpPr>
        <p:spPr>
          <a:xfrm>
            <a:off x="1122583" y="2997791"/>
            <a:ext cx="7808523" cy="6497083"/>
          </a:xfrm>
          <a:prstGeom prst="rect">
            <a:avLst/>
          </a:prstGeom>
          <a:noFill/>
          <a:ln/>
        </p:spPr>
        <p:txBody>
          <a:bodyPr wrap="square" lIns="25400" tIns="25400" rIns="25400" bIns="25400" rtlCol="0" anchor="t">
            <a:normAutofit fontScale="92500" lnSpcReduction="20000"/>
          </a:bodyPr>
          <a:lstStyle/>
          <a:p>
            <a:pPr marL="0" indent="0" algn="l">
              <a:lnSpc>
                <a:spcPct val="160000"/>
              </a:lnSpc>
              <a:buNone/>
            </a:pPr>
            <a:r>
              <a:rPr lang="nl-NL" sz="1875" noProof="1">
                <a:solidFill>
                  <a:srgbClr val="35526F"/>
                </a:solidFill>
                <a:latin typeface="Barlow" pitchFamily="34" charset="0"/>
              </a:rPr>
              <a:t>Als we spelen </a:t>
            </a:r>
            <a:r>
              <a:rPr lang="nl-NL" sz="1875" b="1" noProof="1">
                <a:solidFill>
                  <a:srgbClr val="35526F"/>
                </a:solidFill>
                <a:latin typeface="Barlow" pitchFamily="34" charset="0"/>
              </a:rPr>
              <a:t>zonder dragflicker </a:t>
            </a:r>
            <a:r>
              <a:rPr lang="nl-NL" sz="1875" noProof="1">
                <a:solidFill>
                  <a:srgbClr val="35526F"/>
                </a:solidFill>
                <a:latin typeface="Barlow" pitchFamily="34" charset="0"/>
              </a:rPr>
              <a:t>dan kiezen we steeds voor </a:t>
            </a:r>
            <a:r>
              <a:rPr lang="nl-NL" sz="1875" b="1" noProof="1">
                <a:solidFill>
                  <a:srgbClr val="35526F"/>
                </a:solidFill>
                <a:latin typeface="Barlow" pitchFamily="34" charset="0"/>
              </a:rPr>
              <a:t>1 castle</a:t>
            </a:r>
            <a:r>
              <a:rPr lang="nl-NL" sz="1875" noProof="1">
                <a:solidFill>
                  <a:srgbClr val="35526F"/>
                </a:solidFill>
                <a:latin typeface="Barlow" pitchFamily="34" charset="0"/>
              </a:rPr>
              <a:t>.</a:t>
            </a:r>
          </a:p>
          <a:p>
            <a:pPr marL="0" indent="0" algn="l">
              <a:lnSpc>
                <a:spcPct val="160000"/>
              </a:lnSpc>
              <a:buNone/>
            </a:pPr>
            <a:r>
              <a:rPr lang="nl-NL" sz="1875" noProof="1">
                <a:solidFill>
                  <a:srgbClr val="35526F"/>
                </a:solidFill>
                <a:latin typeface="Barlow" pitchFamily="34" charset="0"/>
              </a:rPr>
              <a:t>De castle bestaat uit: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Stopper</a:t>
            </a:r>
            <a:r>
              <a:rPr lang="nl-NL" sz="1875" noProof="1">
                <a:solidFill>
                  <a:srgbClr val="35526F"/>
                </a:solidFill>
                <a:latin typeface="Barlow" pitchFamily="34" charset="0"/>
              </a:rPr>
              <a:t> (speler 2)</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Shotter</a:t>
            </a:r>
            <a:r>
              <a:rPr lang="nl-NL" sz="1875" noProof="1">
                <a:solidFill>
                  <a:srgbClr val="35526F"/>
                </a:solidFill>
                <a:latin typeface="Barlow" pitchFamily="34" charset="0"/>
              </a:rPr>
              <a:t> (speler 3)</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Elke speler in de 7-speler setup (3 verdedigers blijven rond middenveld) heeft zijn/haar </a:t>
            </a:r>
            <a:r>
              <a:rPr lang="nl-NL" sz="1875" b="1" noProof="1">
                <a:solidFill>
                  <a:srgbClr val="35526F"/>
                </a:solidFill>
                <a:latin typeface="Barlow" pitchFamily="34" charset="0"/>
              </a:rPr>
              <a:t>specifieke taak en positie</a:t>
            </a:r>
            <a:r>
              <a:rPr lang="nl-NL" sz="1875" noProof="1">
                <a:solidFill>
                  <a:srgbClr val="35526F"/>
                </a:solidFill>
                <a:latin typeface="Barlow" pitchFamily="34" charset="0"/>
              </a:rPr>
              <a:t>. </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In de directe PC zal de aangever (1) aan de stopper (2) geven. De shotter (3) zal op doel schieten (flick, shot of flats).</a:t>
            </a:r>
          </a:p>
          <a:p>
            <a:pPr algn="l">
              <a:lnSpc>
                <a:spcPct val="160000"/>
              </a:lnSpc>
            </a:pPr>
            <a:r>
              <a:rPr lang="nl-NL" sz="1875" noProof="1">
                <a:solidFill>
                  <a:srgbClr val="35526F"/>
                </a:solidFill>
                <a:latin typeface="Barlow" pitchFamily="34" charset="0"/>
              </a:rPr>
              <a:t>Aangever (1) gaat naar eerste paal, speler uiterst rechts (7) naar tweede paal, speler rechts (6) gaat voor rebound rond stroke net als speler links (5).</a:t>
            </a:r>
          </a:p>
          <a:p>
            <a:pPr algn="l">
              <a:lnSpc>
                <a:spcPct val="160000"/>
              </a:lnSpc>
            </a:pPr>
            <a:r>
              <a:rPr lang="nl-NL" sz="1875" noProof="1">
                <a:solidFill>
                  <a:srgbClr val="35526F"/>
                </a:solidFill>
                <a:latin typeface="Barlow" pitchFamily="34" charset="0"/>
              </a:rPr>
              <a:t>Spelers rond de castle gaan breed staan voor bal-recuperatie centraal.</a:t>
            </a:r>
          </a:p>
          <a:p>
            <a:pPr algn="l">
              <a:lnSpc>
                <a:spcPct val="160000"/>
              </a:lnSpc>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Bij 1 castle zal de uitloper vaak central op de shotter komen. </a:t>
            </a:r>
            <a:r>
              <a:rPr lang="nl-NL" sz="1875" b="1" noProof="1">
                <a:solidFill>
                  <a:srgbClr val="35526F"/>
                </a:solidFill>
                <a:latin typeface="Barlow" pitchFamily="34" charset="0"/>
              </a:rPr>
              <a:t>Hard</a:t>
            </a:r>
            <a:r>
              <a:rPr lang="nl-NL" sz="1875" noProof="1">
                <a:solidFill>
                  <a:srgbClr val="35526F"/>
                </a:solidFill>
                <a:latin typeface="Barlow" pitchFamily="34" charset="0"/>
              </a:rPr>
              <a:t> </a:t>
            </a:r>
            <a:r>
              <a:rPr lang="nl-NL" sz="1875" b="1" noProof="1">
                <a:solidFill>
                  <a:srgbClr val="35526F"/>
                </a:solidFill>
                <a:latin typeface="Barlow" pitchFamily="34" charset="0"/>
              </a:rPr>
              <a:t>laag shot </a:t>
            </a:r>
            <a:r>
              <a:rPr lang="nl-NL" sz="1875" noProof="1">
                <a:solidFill>
                  <a:srgbClr val="35526F"/>
                </a:solidFill>
                <a:latin typeface="Barlow" pitchFamily="34" charset="0"/>
              </a:rPr>
              <a:t>is daarom steeds een sterke optie in beide hoeken.</a:t>
            </a:r>
          </a:p>
          <a:p>
            <a:pPr marL="0" indent="0" algn="l">
              <a:lnSpc>
                <a:spcPct val="160000"/>
              </a:lnSpc>
              <a:buNone/>
            </a:pPr>
            <a:r>
              <a:rPr lang="nl-NL" sz="1875" noProof="1">
                <a:solidFill>
                  <a:srgbClr val="35526F"/>
                </a:solidFill>
                <a:latin typeface="Barlow" pitchFamily="34" charset="0"/>
              </a:rPr>
              <a:t> </a:t>
            </a:r>
          </a:p>
          <a:p>
            <a:pPr marL="0" indent="0" algn="l">
              <a:lnSpc>
                <a:spcPct val="160000"/>
              </a:lnSpc>
              <a:buNone/>
            </a:pPr>
            <a:endParaRPr lang="nl-NL" sz="1875" noProof="1"/>
          </a:p>
        </p:txBody>
      </p:sp>
      <p:pic>
        <p:nvPicPr>
          <p:cNvPr id="49" name="Schermafbeelding 2023-05-26 om 21.04.45.png">
            <a:extLst>
              <a:ext uri="{FF2B5EF4-FFF2-40B4-BE49-F238E27FC236}">
                <a16:creationId xmlns:a16="http://schemas.microsoft.com/office/drawing/2014/main" id="{252674D4-2647-472F-7CD9-697771A1C34E}"/>
              </a:ext>
            </a:extLst>
          </p:cNvPr>
          <p:cNvPicPr>
            <a:picLocks noChangeAspect="1"/>
          </p:cNvPicPr>
          <p:nvPr/>
        </p:nvPicPr>
        <p:blipFill>
          <a:blip r:embed="rId3"/>
          <a:stretch>
            <a:fillRect/>
          </a:stretch>
        </p:blipFill>
        <p:spPr>
          <a:xfrm>
            <a:off x="11179450" y="1327166"/>
            <a:ext cx="6348446" cy="2899576"/>
          </a:xfrm>
          <a:prstGeom prst="rect">
            <a:avLst/>
          </a:prstGeom>
          <a:ln w="12700" cap="flat">
            <a:noFill/>
            <a:miter lim="400000"/>
          </a:ln>
          <a:effectLst/>
        </p:spPr>
      </p:pic>
      <p:sp>
        <p:nvSpPr>
          <p:cNvPr id="53" name="Cirkel">
            <a:extLst>
              <a:ext uri="{FF2B5EF4-FFF2-40B4-BE49-F238E27FC236}">
                <a16:creationId xmlns:a16="http://schemas.microsoft.com/office/drawing/2014/main" id="{3E37E4AA-BECF-C1C2-BE88-49A946469C24}"/>
              </a:ext>
            </a:extLst>
          </p:cNvPr>
          <p:cNvSpPr/>
          <p:nvPr/>
        </p:nvSpPr>
        <p:spPr>
          <a:xfrm>
            <a:off x="13015330" y="1613932"/>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67" name="Graphic 66" descr="Badge 1 with solid fill">
            <a:extLst>
              <a:ext uri="{FF2B5EF4-FFF2-40B4-BE49-F238E27FC236}">
                <a16:creationId xmlns:a16="http://schemas.microsoft.com/office/drawing/2014/main" id="{95F34CC8-5223-BF66-BE15-E19648D5860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66827" y="1143851"/>
            <a:ext cx="366629" cy="366629"/>
          </a:xfrm>
          <a:prstGeom prst="rect">
            <a:avLst/>
          </a:prstGeom>
        </p:spPr>
      </p:pic>
      <p:pic>
        <p:nvPicPr>
          <p:cNvPr id="69" name="Graphic 68" descr="Badge with solid fill">
            <a:extLst>
              <a:ext uri="{FF2B5EF4-FFF2-40B4-BE49-F238E27FC236}">
                <a16:creationId xmlns:a16="http://schemas.microsoft.com/office/drawing/2014/main" id="{81BB5648-5F81-2A25-7F80-A27A432E144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145809" y="3055732"/>
            <a:ext cx="415728" cy="415728"/>
          </a:xfrm>
          <a:prstGeom prst="rect">
            <a:avLst/>
          </a:prstGeom>
        </p:spPr>
      </p:pic>
      <p:pic>
        <p:nvPicPr>
          <p:cNvPr id="71" name="Graphic 70" descr="Badge 3 with solid fill">
            <a:extLst>
              <a:ext uri="{FF2B5EF4-FFF2-40B4-BE49-F238E27FC236}">
                <a16:creationId xmlns:a16="http://schemas.microsoft.com/office/drawing/2014/main" id="{7C33D0A6-6884-D620-06E6-66A22C06665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975094" y="3375204"/>
            <a:ext cx="378579" cy="378579"/>
          </a:xfrm>
          <a:prstGeom prst="rect">
            <a:avLst/>
          </a:prstGeom>
        </p:spPr>
      </p:pic>
      <p:pic>
        <p:nvPicPr>
          <p:cNvPr id="73" name="Graphic 72" descr="Badge 4 with solid fill">
            <a:extLst>
              <a:ext uri="{FF2B5EF4-FFF2-40B4-BE49-F238E27FC236}">
                <a16:creationId xmlns:a16="http://schemas.microsoft.com/office/drawing/2014/main" id="{3FEF157D-AF31-EEDE-CAE5-6830946D95A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44126" y="3715238"/>
            <a:ext cx="378579" cy="378579"/>
          </a:xfrm>
          <a:prstGeom prst="rect">
            <a:avLst/>
          </a:prstGeom>
        </p:spPr>
      </p:pic>
      <p:pic>
        <p:nvPicPr>
          <p:cNvPr id="75" name="Graphic 74" descr="Badge 5 with solid fill">
            <a:extLst>
              <a:ext uri="{FF2B5EF4-FFF2-40B4-BE49-F238E27FC236}">
                <a16:creationId xmlns:a16="http://schemas.microsoft.com/office/drawing/2014/main" id="{5DED1715-933F-DC6B-88F5-D94E75F32BCA}"/>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992686" y="2972729"/>
            <a:ext cx="348333" cy="348333"/>
          </a:xfrm>
          <a:prstGeom prst="rect">
            <a:avLst/>
          </a:prstGeom>
        </p:spPr>
      </p:pic>
      <p:pic>
        <p:nvPicPr>
          <p:cNvPr id="77" name="Graphic 76" descr="Badge 6 with solid fill">
            <a:extLst>
              <a:ext uri="{FF2B5EF4-FFF2-40B4-BE49-F238E27FC236}">
                <a16:creationId xmlns:a16="http://schemas.microsoft.com/office/drawing/2014/main" id="{B20E7231-4A7B-E6F4-BA71-441AE1F0E8E3}"/>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176829" y="2972729"/>
            <a:ext cx="378995" cy="378995"/>
          </a:xfrm>
          <a:prstGeom prst="rect">
            <a:avLst/>
          </a:prstGeom>
        </p:spPr>
      </p:pic>
      <p:pic>
        <p:nvPicPr>
          <p:cNvPr id="79" name="Graphic 78" descr="Badge 7 with solid fill">
            <a:extLst>
              <a:ext uri="{FF2B5EF4-FFF2-40B4-BE49-F238E27FC236}">
                <a16:creationId xmlns:a16="http://schemas.microsoft.com/office/drawing/2014/main" id="{B7D1308D-D5DF-D235-413B-6EF242522CC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39717" y="2521520"/>
            <a:ext cx="348333" cy="348333"/>
          </a:xfrm>
          <a:prstGeom prst="rect">
            <a:avLst/>
          </a:prstGeom>
        </p:spPr>
      </p:pic>
      <p:pic>
        <p:nvPicPr>
          <p:cNvPr id="81" name="Schermafbeelding 2023-05-26 om 21.04.45.png">
            <a:extLst>
              <a:ext uri="{FF2B5EF4-FFF2-40B4-BE49-F238E27FC236}">
                <a16:creationId xmlns:a16="http://schemas.microsoft.com/office/drawing/2014/main" id="{31F8E0BC-7632-495D-40A8-D44E1D46C469}"/>
              </a:ext>
            </a:extLst>
          </p:cNvPr>
          <p:cNvPicPr>
            <a:picLocks noChangeAspect="1"/>
          </p:cNvPicPr>
          <p:nvPr/>
        </p:nvPicPr>
        <p:blipFill>
          <a:blip r:embed="rId3"/>
          <a:stretch>
            <a:fillRect/>
          </a:stretch>
        </p:blipFill>
        <p:spPr>
          <a:xfrm>
            <a:off x="11701089" y="5528986"/>
            <a:ext cx="5388121" cy="2460959"/>
          </a:xfrm>
          <a:prstGeom prst="rect">
            <a:avLst/>
          </a:prstGeom>
          <a:ln w="12700" cap="flat">
            <a:noFill/>
            <a:miter lim="400000"/>
          </a:ln>
          <a:effectLst/>
        </p:spPr>
      </p:pic>
      <p:sp>
        <p:nvSpPr>
          <p:cNvPr id="115" name="Oval 114">
            <a:extLst>
              <a:ext uri="{FF2B5EF4-FFF2-40B4-BE49-F238E27FC236}">
                <a16:creationId xmlns:a16="http://schemas.microsoft.com/office/drawing/2014/main" id="{CD799C01-F319-28DE-8A8E-1128BF33ED1E}"/>
              </a:ext>
            </a:extLst>
          </p:cNvPr>
          <p:cNvSpPr/>
          <p:nvPr/>
        </p:nvSpPr>
        <p:spPr>
          <a:xfrm>
            <a:off x="13832291" y="5827314"/>
            <a:ext cx="532091" cy="369405"/>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3" name="Cirkel">
            <a:extLst>
              <a:ext uri="{FF2B5EF4-FFF2-40B4-BE49-F238E27FC236}">
                <a16:creationId xmlns:a16="http://schemas.microsoft.com/office/drawing/2014/main" id="{817960E4-011C-BB7D-C655-61963A11281F}"/>
              </a:ext>
            </a:extLst>
          </p:cNvPr>
          <p:cNvSpPr/>
          <p:nvPr/>
        </p:nvSpPr>
        <p:spPr>
          <a:xfrm>
            <a:off x="14353672" y="5846716"/>
            <a:ext cx="184103" cy="181707"/>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85" name="Graphic 84" descr="Badge 1 with solid fill">
            <a:extLst>
              <a:ext uri="{FF2B5EF4-FFF2-40B4-BE49-F238E27FC236}">
                <a16:creationId xmlns:a16="http://schemas.microsoft.com/office/drawing/2014/main" id="{4733F9EE-DFBE-357D-D2C1-F810771823D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918253" y="5874917"/>
            <a:ext cx="311169" cy="311169"/>
          </a:xfrm>
          <a:prstGeom prst="rect">
            <a:avLst/>
          </a:prstGeom>
        </p:spPr>
      </p:pic>
      <p:sp>
        <p:nvSpPr>
          <p:cNvPr id="125" name="Oval 124">
            <a:extLst>
              <a:ext uri="{FF2B5EF4-FFF2-40B4-BE49-F238E27FC236}">
                <a16:creationId xmlns:a16="http://schemas.microsoft.com/office/drawing/2014/main" id="{F6D5495D-1DC7-DAFA-93B2-21996947EE74}"/>
              </a:ext>
            </a:extLst>
          </p:cNvPr>
          <p:cNvSpPr/>
          <p:nvPr/>
        </p:nvSpPr>
        <p:spPr>
          <a:xfrm>
            <a:off x="14101089" y="6783327"/>
            <a:ext cx="678410" cy="925573"/>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87" name="Graphic 86" descr="Badge with solid fill">
            <a:extLst>
              <a:ext uri="{FF2B5EF4-FFF2-40B4-BE49-F238E27FC236}">
                <a16:creationId xmlns:a16="http://schemas.microsoft.com/office/drawing/2014/main" id="{5C569049-E754-A335-B3B4-D7DA9B0B8BC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241541" y="6948013"/>
            <a:ext cx="352841" cy="352841"/>
          </a:xfrm>
          <a:prstGeom prst="rect">
            <a:avLst/>
          </a:prstGeom>
        </p:spPr>
      </p:pic>
      <p:sp>
        <p:nvSpPr>
          <p:cNvPr id="123" name="Oval 122">
            <a:extLst>
              <a:ext uri="{FF2B5EF4-FFF2-40B4-BE49-F238E27FC236}">
                <a16:creationId xmlns:a16="http://schemas.microsoft.com/office/drawing/2014/main" id="{7FE28ECF-179A-21C5-6ACC-DF79BD9485C8}"/>
              </a:ext>
            </a:extLst>
          </p:cNvPr>
          <p:cNvSpPr/>
          <p:nvPr/>
        </p:nvSpPr>
        <p:spPr>
          <a:xfrm>
            <a:off x="12926412" y="6793762"/>
            <a:ext cx="1072264" cy="66134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89" name="Graphic 88" descr="Badge 3 with solid fill">
            <a:extLst>
              <a:ext uri="{FF2B5EF4-FFF2-40B4-BE49-F238E27FC236}">
                <a16:creationId xmlns:a16="http://schemas.microsoft.com/office/drawing/2014/main" id="{B3105DE4-9DCD-0EFC-6991-2A6AF1B75739}"/>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431788" y="6890863"/>
            <a:ext cx="321312" cy="321312"/>
          </a:xfrm>
          <a:prstGeom prst="rect">
            <a:avLst/>
          </a:prstGeom>
        </p:spPr>
      </p:pic>
      <p:sp>
        <p:nvSpPr>
          <p:cNvPr id="127" name="Oval 126">
            <a:extLst>
              <a:ext uri="{FF2B5EF4-FFF2-40B4-BE49-F238E27FC236}">
                <a16:creationId xmlns:a16="http://schemas.microsoft.com/office/drawing/2014/main" id="{ADC0AE3A-374E-1BC6-0D8E-CB5C51B6FE30}"/>
              </a:ext>
            </a:extLst>
          </p:cNvPr>
          <p:cNvSpPr/>
          <p:nvPr/>
        </p:nvSpPr>
        <p:spPr>
          <a:xfrm>
            <a:off x="14873424" y="6736001"/>
            <a:ext cx="1060930" cy="62307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91" name="Graphic 90" descr="Badge 4 with solid fill">
            <a:extLst>
              <a:ext uri="{FF2B5EF4-FFF2-40B4-BE49-F238E27FC236}">
                <a16:creationId xmlns:a16="http://schemas.microsoft.com/office/drawing/2014/main" id="{C860A5F9-CBD5-C416-17D2-1FD8E778F74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036411" y="6890863"/>
            <a:ext cx="321312" cy="321312"/>
          </a:xfrm>
          <a:prstGeom prst="rect">
            <a:avLst/>
          </a:prstGeom>
        </p:spPr>
      </p:pic>
      <p:sp>
        <p:nvSpPr>
          <p:cNvPr id="119" name="Oval 118">
            <a:extLst>
              <a:ext uri="{FF2B5EF4-FFF2-40B4-BE49-F238E27FC236}">
                <a16:creationId xmlns:a16="http://schemas.microsoft.com/office/drawing/2014/main" id="{2D121E76-1A5D-7687-3274-032FDEC35FF0}"/>
              </a:ext>
            </a:extLst>
          </p:cNvPr>
          <p:cNvSpPr/>
          <p:nvPr/>
        </p:nvSpPr>
        <p:spPr>
          <a:xfrm>
            <a:off x="13753100" y="6285520"/>
            <a:ext cx="678410" cy="497807"/>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93" name="Graphic 92" descr="Badge 5 with solid fill">
            <a:extLst>
              <a:ext uri="{FF2B5EF4-FFF2-40B4-BE49-F238E27FC236}">
                <a16:creationId xmlns:a16="http://schemas.microsoft.com/office/drawing/2014/main" id="{352F2BC5-4163-CDAF-2ECC-5ED6A8D27D89}"/>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3933781" y="6348733"/>
            <a:ext cx="295641" cy="295641"/>
          </a:xfrm>
          <a:prstGeom prst="rect">
            <a:avLst/>
          </a:prstGeom>
        </p:spPr>
      </p:pic>
      <p:sp>
        <p:nvSpPr>
          <p:cNvPr id="121" name="Oval 120">
            <a:extLst>
              <a:ext uri="{FF2B5EF4-FFF2-40B4-BE49-F238E27FC236}">
                <a16:creationId xmlns:a16="http://schemas.microsoft.com/office/drawing/2014/main" id="{CA6FE036-AA11-A9D7-26B3-6885A06C7D20}"/>
              </a:ext>
            </a:extLst>
          </p:cNvPr>
          <p:cNvSpPr/>
          <p:nvPr/>
        </p:nvSpPr>
        <p:spPr>
          <a:xfrm>
            <a:off x="14473189" y="6241042"/>
            <a:ext cx="678410" cy="497807"/>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95" name="Graphic 94" descr="Badge 6 with solid fill">
            <a:extLst>
              <a:ext uri="{FF2B5EF4-FFF2-40B4-BE49-F238E27FC236}">
                <a16:creationId xmlns:a16="http://schemas.microsoft.com/office/drawing/2014/main" id="{6244D152-17E2-F151-01BE-CEC13EAB11AF}"/>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553277" y="6322321"/>
            <a:ext cx="321664" cy="321664"/>
          </a:xfrm>
          <a:prstGeom prst="rect">
            <a:avLst/>
          </a:prstGeom>
        </p:spPr>
      </p:pic>
      <p:sp>
        <p:nvSpPr>
          <p:cNvPr id="117" name="Oval 116">
            <a:extLst>
              <a:ext uri="{FF2B5EF4-FFF2-40B4-BE49-F238E27FC236}">
                <a16:creationId xmlns:a16="http://schemas.microsoft.com/office/drawing/2014/main" id="{0CB5F371-DE72-50CC-1964-35096943B7BD}"/>
              </a:ext>
            </a:extLst>
          </p:cNvPr>
          <p:cNvSpPr/>
          <p:nvPr/>
        </p:nvSpPr>
        <p:spPr>
          <a:xfrm>
            <a:off x="14475778" y="5841562"/>
            <a:ext cx="532091" cy="369405"/>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97" name="Graphic 96" descr="Badge 7 with solid fill">
            <a:extLst>
              <a:ext uri="{FF2B5EF4-FFF2-40B4-BE49-F238E27FC236}">
                <a16:creationId xmlns:a16="http://schemas.microsoft.com/office/drawing/2014/main" id="{EC64CEA1-9AE3-F3AA-CE75-3A9C731BC639}"/>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537775" y="5897204"/>
            <a:ext cx="295641" cy="295641"/>
          </a:xfrm>
          <a:prstGeom prst="rect">
            <a:avLst/>
          </a:prstGeom>
        </p:spPr>
      </p:pic>
      <p:cxnSp>
        <p:nvCxnSpPr>
          <p:cNvPr id="99" name="Straight Arrow Connector 98">
            <a:extLst>
              <a:ext uri="{FF2B5EF4-FFF2-40B4-BE49-F238E27FC236}">
                <a16:creationId xmlns:a16="http://schemas.microsoft.com/office/drawing/2014/main" id="{BAB2E443-5E12-BD49-714F-7D0CADC1C350}"/>
              </a:ext>
            </a:extLst>
          </p:cNvPr>
          <p:cNvCxnSpPr/>
          <p:nvPr/>
        </p:nvCxnSpPr>
        <p:spPr>
          <a:xfrm flipV="1">
            <a:off x="14833415" y="7300854"/>
            <a:ext cx="202996" cy="1827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484A7245-5F23-473E-2581-F38BE2F23E1F}"/>
              </a:ext>
            </a:extLst>
          </p:cNvPr>
          <p:cNvCxnSpPr>
            <a:cxnSpLocks/>
          </p:cNvCxnSpPr>
          <p:nvPr/>
        </p:nvCxnSpPr>
        <p:spPr>
          <a:xfrm flipH="1" flipV="1">
            <a:off x="13753100" y="7212175"/>
            <a:ext cx="392709" cy="13261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7C2053A7-00F4-C07A-6B46-4B348B292D37}"/>
              </a:ext>
            </a:extLst>
          </p:cNvPr>
          <p:cNvCxnSpPr>
            <a:cxnSpLocks/>
          </p:cNvCxnSpPr>
          <p:nvPr/>
        </p:nvCxnSpPr>
        <p:spPr>
          <a:xfrm>
            <a:off x="13543840" y="5913535"/>
            <a:ext cx="374413" cy="772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21BEBF98-7768-990F-7CD0-A7D2C5E5AB35}"/>
              </a:ext>
            </a:extLst>
          </p:cNvPr>
          <p:cNvCxnSpPr>
            <a:cxnSpLocks/>
          </p:cNvCxnSpPr>
          <p:nvPr/>
        </p:nvCxnSpPr>
        <p:spPr>
          <a:xfrm flipV="1">
            <a:off x="13753100" y="6613794"/>
            <a:ext cx="136962" cy="1444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29DE181F-6EEB-F8A5-121F-E96A7E667E1D}"/>
              </a:ext>
            </a:extLst>
          </p:cNvPr>
          <p:cNvCxnSpPr>
            <a:cxnSpLocks/>
          </p:cNvCxnSpPr>
          <p:nvPr/>
        </p:nvCxnSpPr>
        <p:spPr>
          <a:xfrm flipH="1" flipV="1">
            <a:off x="14847107" y="6621369"/>
            <a:ext cx="149601" cy="161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98BDEF52-9DFA-5FAD-CD83-DA1390DB8360}"/>
              </a:ext>
            </a:extLst>
          </p:cNvPr>
          <p:cNvCxnSpPr>
            <a:cxnSpLocks/>
          </p:cNvCxnSpPr>
          <p:nvPr/>
        </p:nvCxnSpPr>
        <p:spPr>
          <a:xfrm flipH="1" flipV="1">
            <a:off x="14921907" y="6128946"/>
            <a:ext cx="633917" cy="2889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124457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FD48A-F2B0-647A-C2F8-CCA4D513696F}"/>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BC41CAE7-9418-2CBA-E84D-E0A0FFD2C0B6}"/>
              </a:ext>
            </a:extLst>
          </p:cNvPr>
          <p:cNvSpPr/>
          <p:nvPr/>
        </p:nvSpPr>
        <p:spPr>
          <a:xfrm>
            <a:off x="1143000" y="1165972"/>
            <a:ext cx="8750841"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rPr>
              <a:t>BALBEZIT</a:t>
            </a:r>
            <a:endParaRPr lang="nl-NL" sz="1800" noProof="1"/>
          </a:p>
        </p:txBody>
      </p:sp>
      <p:sp>
        <p:nvSpPr>
          <p:cNvPr id="3" name="Text 1">
            <a:extLst>
              <a:ext uri="{FF2B5EF4-FFF2-40B4-BE49-F238E27FC236}">
                <a16:creationId xmlns:a16="http://schemas.microsoft.com/office/drawing/2014/main" id="{7EA6327E-7782-FCD0-FCF2-CC04C9E74753}"/>
              </a:ext>
            </a:extLst>
          </p:cNvPr>
          <p:cNvSpPr/>
          <p:nvPr/>
        </p:nvSpPr>
        <p:spPr>
          <a:xfrm>
            <a:off x="1143000" y="1661272"/>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PCA – 1 CASTLE - deflectie</a:t>
            </a:r>
            <a:endParaRPr lang="nl-NL" sz="5400" noProof="1"/>
          </a:p>
        </p:txBody>
      </p:sp>
      <p:sp>
        <p:nvSpPr>
          <p:cNvPr id="4" name="Text 2">
            <a:extLst>
              <a:ext uri="{FF2B5EF4-FFF2-40B4-BE49-F238E27FC236}">
                <a16:creationId xmlns:a16="http://schemas.microsoft.com/office/drawing/2014/main" id="{0C695BE8-6445-6AA6-3817-A89663D20206}"/>
              </a:ext>
            </a:extLst>
          </p:cNvPr>
          <p:cNvSpPr/>
          <p:nvPr/>
        </p:nvSpPr>
        <p:spPr>
          <a:xfrm>
            <a:off x="1142999" y="2701869"/>
            <a:ext cx="7537683" cy="3716046"/>
          </a:xfrm>
          <a:prstGeom prst="rect">
            <a:avLst/>
          </a:prstGeom>
          <a:noFill/>
          <a:ln/>
        </p:spPr>
        <p:txBody>
          <a:bodyPr wrap="square" lIns="25400" tIns="25400" rIns="25400" bIns="25400" rtlCol="0" anchor="t">
            <a:normAutofit/>
          </a:bodyPr>
          <a:lstStyle/>
          <a:p>
            <a:pPr marL="0" indent="0" algn="l">
              <a:lnSpc>
                <a:spcPct val="160000"/>
              </a:lnSpc>
              <a:buNone/>
            </a:pPr>
            <a:endParaRPr lang="nl-NL" sz="1875" noProof="1"/>
          </a:p>
        </p:txBody>
      </p:sp>
      <p:sp>
        <p:nvSpPr>
          <p:cNvPr id="10" name="Shape 5">
            <a:extLst>
              <a:ext uri="{FF2B5EF4-FFF2-40B4-BE49-F238E27FC236}">
                <a16:creationId xmlns:a16="http://schemas.microsoft.com/office/drawing/2014/main" id="{99A8706E-BD67-5E37-FA78-D8951A4194A3}"/>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1F04DAD2-2062-2761-36E7-9213119908D7}"/>
              </a:ext>
            </a:extLst>
          </p:cNvPr>
          <p:cNvSpPr/>
          <p:nvPr/>
        </p:nvSpPr>
        <p:spPr>
          <a:xfrm>
            <a:off x="10241310" y="5143500"/>
            <a:ext cx="133350" cy="5143500"/>
          </a:xfrm>
          <a:prstGeom prst="rect">
            <a:avLst/>
          </a:prstGeom>
          <a:solidFill>
            <a:srgbClr val="B62C17"/>
          </a:solidFill>
          <a:ln/>
        </p:spPr>
        <p:txBody>
          <a:bodyPr/>
          <a:lstStyle/>
          <a:p>
            <a:endParaRPr lang="nl-NL" noProof="1"/>
          </a:p>
        </p:txBody>
      </p:sp>
      <p:sp>
        <p:nvSpPr>
          <p:cNvPr id="35" name="Text 2">
            <a:extLst>
              <a:ext uri="{FF2B5EF4-FFF2-40B4-BE49-F238E27FC236}">
                <a16:creationId xmlns:a16="http://schemas.microsoft.com/office/drawing/2014/main" id="{1A974570-10EB-A97A-C38D-C5C206FC4899}"/>
              </a:ext>
            </a:extLst>
          </p:cNvPr>
          <p:cNvSpPr/>
          <p:nvPr/>
        </p:nvSpPr>
        <p:spPr>
          <a:xfrm>
            <a:off x="1122583" y="2997791"/>
            <a:ext cx="7808523" cy="6497083"/>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solidFill>
                  <a:srgbClr val="35526F"/>
                </a:solidFill>
                <a:latin typeface="Barlow" pitchFamily="34" charset="0"/>
              </a:rPr>
              <a:t>In deze variatie gebruiken we een speler om de verdediging weg te trekken, en een speler om een deflectie te spelen.</a:t>
            </a:r>
          </a:p>
          <a:p>
            <a:pPr marL="0" indent="0" algn="l">
              <a:lnSpc>
                <a:spcPct val="160000"/>
              </a:lnSpc>
              <a:buNone/>
            </a:pPr>
            <a:endParaRPr lang="nl-NL" sz="1875" noProof="1">
              <a:solidFill>
                <a:srgbClr val="35526F"/>
              </a:solidFill>
              <a:latin typeface="Barlow" pitchFamily="34" charset="0"/>
            </a:endParaRP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Speler 6 gaat </a:t>
            </a:r>
            <a:r>
              <a:rPr lang="nl-NL" sz="1875" b="1" noProof="1">
                <a:solidFill>
                  <a:srgbClr val="35526F"/>
                </a:solidFill>
                <a:latin typeface="Barlow" pitchFamily="34" charset="0"/>
              </a:rPr>
              <a:t>centraler dan normaal</a:t>
            </a:r>
            <a:r>
              <a:rPr lang="nl-NL" sz="1875" noProof="1">
                <a:solidFill>
                  <a:srgbClr val="35526F"/>
                </a:solidFill>
                <a:latin typeface="Barlow" pitchFamily="34" charset="0"/>
              </a:rPr>
              <a:t>, om uitloper 2 mee te nemen</a:t>
            </a:r>
          </a:p>
          <a:p>
            <a:pPr marL="342900" indent="-342900" algn="l">
              <a:lnSpc>
                <a:spcPct val="160000"/>
              </a:lnSpc>
              <a:buFont typeface="Arial" panose="020B0604020202020204" pitchFamily="34" charset="0"/>
              <a:buChar char="•"/>
            </a:pPr>
            <a:r>
              <a:rPr lang="en-BE" sz="1875" noProof="1">
                <a:solidFill>
                  <a:srgbClr val="35526F"/>
                </a:solidFill>
                <a:latin typeface="Barlow" pitchFamily="34" charset="0"/>
              </a:rPr>
              <a:t>Speler 7 loopt 2de paal zoals in de directe variant</a:t>
            </a:r>
          </a:p>
          <a:p>
            <a:pPr marL="342900" indent="-342900" algn="l">
              <a:lnSpc>
                <a:spcPct val="160000"/>
              </a:lnSpc>
              <a:buFont typeface="Arial" panose="020B0604020202020204" pitchFamily="34" charset="0"/>
              <a:buChar char="•"/>
            </a:pPr>
            <a:r>
              <a:rPr lang="en-BE" sz="1875" noProof="1">
                <a:solidFill>
                  <a:srgbClr val="35526F"/>
                </a:solidFill>
                <a:latin typeface="Barlow" pitchFamily="34" charset="0"/>
              </a:rPr>
              <a:t>De shotter doet een shot of flats naar speler 7</a:t>
            </a:r>
          </a:p>
          <a:p>
            <a:pPr marL="342900" indent="-342900" algn="l">
              <a:lnSpc>
                <a:spcPct val="160000"/>
              </a:lnSpc>
              <a:buFont typeface="Arial" panose="020B0604020202020204" pitchFamily="34" charset="0"/>
              <a:buChar char="•"/>
            </a:pPr>
            <a:endParaRPr lang="en-BE" sz="1875" noProof="1">
              <a:solidFill>
                <a:srgbClr val="35526F"/>
              </a:solidFill>
              <a:latin typeface="Barlow" pitchFamily="34" charset="0"/>
            </a:endParaRPr>
          </a:p>
          <a:p>
            <a:pPr algn="l">
              <a:lnSpc>
                <a:spcPct val="160000"/>
              </a:lnSpc>
            </a:pPr>
            <a:r>
              <a:rPr lang="en-BE" sz="1875" noProof="1">
                <a:solidFill>
                  <a:srgbClr val="35526F"/>
                </a:solidFill>
                <a:latin typeface="Barlow" pitchFamily="34" charset="0"/>
              </a:rPr>
              <a:t>De andere spelers nemen positie in zoals voorheen.</a:t>
            </a:r>
          </a:p>
          <a:p>
            <a:pPr algn="l">
              <a:lnSpc>
                <a:spcPct val="160000"/>
              </a:lnSpc>
            </a:pPr>
            <a:r>
              <a:rPr lang="en-BE" sz="1875" noProof="1">
                <a:solidFill>
                  <a:srgbClr val="35526F"/>
                </a:solidFill>
                <a:latin typeface="Barlow" pitchFamily="34" charset="0"/>
              </a:rPr>
              <a:t>Dit is eff</a:t>
            </a:r>
            <a:r>
              <a:rPr lang="nl-NL" sz="1875" noProof="1">
                <a:solidFill>
                  <a:srgbClr val="35526F"/>
                </a:solidFill>
                <a:latin typeface="Barlow" pitchFamily="34" charset="0"/>
              </a:rPr>
              <a:t>ic</a:t>
            </a:r>
            <a:r>
              <a:rPr lang="en-BE" sz="1875" noProof="1">
                <a:solidFill>
                  <a:srgbClr val="35526F"/>
                </a:solidFill>
                <a:latin typeface="Barlow" pitchFamily="34" charset="0"/>
              </a:rPr>
              <a:t>ient omdat dit </a:t>
            </a:r>
            <a:r>
              <a:rPr lang="en-BE" sz="1875" b="1" noProof="1">
                <a:solidFill>
                  <a:srgbClr val="35526F"/>
                </a:solidFill>
                <a:latin typeface="Barlow" pitchFamily="34" charset="0"/>
              </a:rPr>
              <a:t>een lijn opent voor deflectie </a:t>
            </a:r>
            <a:r>
              <a:rPr lang="en-BE" sz="1875" noProof="1">
                <a:solidFill>
                  <a:srgbClr val="35526F"/>
                </a:solidFill>
                <a:latin typeface="Barlow" pitchFamily="34" charset="0"/>
              </a:rPr>
              <a:t>en omdat de deflectie hoog mag, waar doorgaan een lijnstopper staat</a:t>
            </a:r>
            <a:r>
              <a:rPr lang="nl-NL" sz="1875" noProof="1">
                <a:solidFill>
                  <a:srgbClr val="35526F"/>
                </a:solidFill>
                <a:latin typeface="Barlow" pitchFamily="34" charset="0"/>
              </a:rPr>
              <a:t>!</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marL="0" indent="0" algn="l">
              <a:lnSpc>
                <a:spcPct val="160000"/>
              </a:lnSpc>
              <a:buNone/>
            </a:pPr>
            <a:endParaRPr lang="nl-NL" sz="1875" noProof="1"/>
          </a:p>
        </p:txBody>
      </p:sp>
      <p:pic>
        <p:nvPicPr>
          <p:cNvPr id="49" name="Schermafbeelding 2023-05-26 om 21.04.45.png">
            <a:extLst>
              <a:ext uri="{FF2B5EF4-FFF2-40B4-BE49-F238E27FC236}">
                <a16:creationId xmlns:a16="http://schemas.microsoft.com/office/drawing/2014/main" id="{FF42FD0C-CAEE-1E7A-68C6-3206D17EDF6E}"/>
              </a:ext>
            </a:extLst>
          </p:cNvPr>
          <p:cNvPicPr>
            <a:picLocks noChangeAspect="1"/>
          </p:cNvPicPr>
          <p:nvPr/>
        </p:nvPicPr>
        <p:blipFill>
          <a:blip r:embed="rId3"/>
          <a:stretch>
            <a:fillRect/>
          </a:stretch>
        </p:blipFill>
        <p:spPr>
          <a:xfrm>
            <a:off x="11179450" y="1327166"/>
            <a:ext cx="6348446" cy="2899576"/>
          </a:xfrm>
          <a:prstGeom prst="rect">
            <a:avLst/>
          </a:prstGeom>
          <a:ln w="12700" cap="flat">
            <a:noFill/>
            <a:miter lim="400000"/>
          </a:ln>
          <a:effectLst/>
        </p:spPr>
      </p:pic>
      <p:sp>
        <p:nvSpPr>
          <p:cNvPr id="53" name="Cirkel">
            <a:extLst>
              <a:ext uri="{FF2B5EF4-FFF2-40B4-BE49-F238E27FC236}">
                <a16:creationId xmlns:a16="http://schemas.microsoft.com/office/drawing/2014/main" id="{4A32D802-D18D-E053-A4DE-F5E7C7BD2E69}"/>
              </a:ext>
            </a:extLst>
          </p:cNvPr>
          <p:cNvSpPr/>
          <p:nvPr/>
        </p:nvSpPr>
        <p:spPr>
          <a:xfrm>
            <a:off x="13015330" y="1613932"/>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67" name="Graphic 66" descr="Badge 1 with solid fill">
            <a:extLst>
              <a:ext uri="{FF2B5EF4-FFF2-40B4-BE49-F238E27FC236}">
                <a16:creationId xmlns:a16="http://schemas.microsoft.com/office/drawing/2014/main" id="{F2FAC262-7533-E254-EB48-54011A98E1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66827" y="1143851"/>
            <a:ext cx="366629" cy="366629"/>
          </a:xfrm>
          <a:prstGeom prst="rect">
            <a:avLst/>
          </a:prstGeom>
        </p:spPr>
      </p:pic>
      <p:pic>
        <p:nvPicPr>
          <p:cNvPr id="69" name="Graphic 68" descr="Badge with solid fill">
            <a:extLst>
              <a:ext uri="{FF2B5EF4-FFF2-40B4-BE49-F238E27FC236}">
                <a16:creationId xmlns:a16="http://schemas.microsoft.com/office/drawing/2014/main" id="{9F12C903-D2C2-F830-5327-BC64B0191BB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145809" y="3055732"/>
            <a:ext cx="415728" cy="415728"/>
          </a:xfrm>
          <a:prstGeom prst="rect">
            <a:avLst/>
          </a:prstGeom>
        </p:spPr>
      </p:pic>
      <p:pic>
        <p:nvPicPr>
          <p:cNvPr id="71" name="Graphic 70" descr="Badge 3 with solid fill">
            <a:extLst>
              <a:ext uri="{FF2B5EF4-FFF2-40B4-BE49-F238E27FC236}">
                <a16:creationId xmlns:a16="http://schemas.microsoft.com/office/drawing/2014/main" id="{818FB549-F97A-0D4B-E487-A5CE48473BB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975094" y="3375204"/>
            <a:ext cx="378579" cy="378579"/>
          </a:xfrm>
          <a:prstGeom prst="rect">
            <a:avLst/>
          </a:prstGeom>
        </p:spPr>
      </p:pic>
      <p:pic>
        <p:nvPicPr>
          <p:cNvPr id="73" name="Graphic 72" descr="Badge 4 with solid fill">
            <a:extLst>
              <a:ext uri="{FF2B5EF4-FFF2-40B4-BE49-F238E27FC236}">
                <a16:creationId xmlns:a16="http://schemas.microsoft.com/office/drawing/2014/main" id="{52601AB6-AD0E-A96B-5E8C-97E1323087F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44126" y="3715238"/>
            <a:ext cx="378579" cy="378579"/>
          </a:xfrm>
          <a:prstGeom prst="rect">
            <a:avLst/>
          </a:prstGeom>
        </p:spPr>
      </p:pic>
      <p:pic>
        <p:nvPicPr>
          <p:cNvPr id="75" name="Graphic 74" descr="Badge 5 with solid fill">
            <a:extLst>
              <a:ext uri="{FF2B5EF4-FFF2-40B4-BE49-F238E27FC236}">
                <a16:creationId xmlns:a16="http://schemas.microsoft.com/office/drawing/2014/main" id="{B22FF217-330D-19E7-9C21-08BE1AE50FE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992686" y="2972729"/>
            <a:ext cx="348333" cy="348333"/>
          </a:xfrm>
          <a:prstGeom prst="rect">
            <a:avLst/>
          </a:prstGeom>
        </p:spPr>
      </p:pic>
      <p:pic>
        <p:nvPicPr>
          <p:cNvPr id="77" name="Graphic 76" descr="Badge 6 with solid fill">
            <a:extLst>
              <a:ext uri="{FF2B5EF4-FFF2-40B4-BE49-F238E27FC236}">
                <a16:creationId xmlns:a16="http://schemas.microsoft.com/office/drawing/2014/main" id="{6E72381C-16F8-FB0F-DDC0-75802C1D8690}"/>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176829" y="2972729"/>
            <a:ext cx="378995" cy="378995"/>
          </a:xfrm>
          <a:prstGeom prst="rect">
            <a:avLst/>
          </a:prstGeom>
        </p:spPr>
      </p:pic>
      <p:pic>
        <p:nvPicPr>
          <p:cNvPr id="79" name="Graphic 78" descr="Badge 7 with solid fill">
            <a:extLst>
              <a:ext uri="{FF2B5EF4-FFF2-40B4-BE49-F238E27FC236}">
                <a16:creationId xmlns:a16="http://schemas.microsoft.com/office/drawing/2014/main" id="{0C2DB9B7-C783-A4E7-76CD-34E0CC96E59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39717" y="2521520"/>
            <a:ext cx="348333" cy="348333"/>
          </a:xfrm>
          <a:prstGeom prst="rect">
            <a:avLst/>
          </a:prstGeom>
        </p:spPr>
      </p:pic>
      <p:pic>
        <p:nvPicPr>
          <p:cNvPr id="6" name="Schermafbeelding 2023-05-26 om 21.04.45.png">
            <a:extLst>
              <a:ext uri="{FF2B5EF4-FFF2-40B4-BE49-F238E27FC236}">
                <a16:creationId xmlns:a16="http://schemas.microsoft.com/office/drawing/2014/main" id="{F1C35062-FEA7-1796-3B8D-E253FA91B067}"/>
              </a:ext>
            </a:extLst>
          </p:cNvPr>
          <p:cNvPicPr>
            <a:picLocks noChangeAspect="1"/>
          </p:cNvPicPr>
          <p:nvPr/>
        </p:nvPicPr>
        <p:blipFill>
          <a:blip r:embed="rId3"/>
          <a:stretch>
            <a:fillRect/>
          </a:stretch>
        </p:blipFill>
        <p:spPr>
          <a:xfrm>
            <a:off x="11179450" y="5257925"/>
            <a:ext cx="6348446" cy="2899576"/>
          </a:xfrm>
          <a:prstGeom prst="rect">
            <a:avLst/>
          </a:prstGeom>
          <a:ln w="12700" cap="flat">
            <a:noFill/>
            <a:miter lim="400000"/>
          </a:ln>
          <a:effectLst/>
        </p:spPr>
      </p:pic>
      <p:sp>
        <p:nvSpPr>
          <p:cNvPr id="8" name="Cirkel">
            <a:extLst>
              <a:ext uri="{FF2B5EF4-FFF2-40B4-BE49-F238E27FC236}">
                <a16:creationId xmlns:a16="http://schemas.microsoft.com/office/drawing/2014/main" id="{5E062555-487C-4B67-41CE-6DD46AD3E509}"/>
              </a:ext>
            </a:extLst>
          </p:cNvPr>
          <p:cNvSpPr/>
          <p:nvPr/>
        </p:nvSpPr>
        <p:spPr>
          <a:xfrm>
            <a:off x="14353673" y="5448128"/>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12" name="Graphic 11" descr="Badge 1 with solid fill">
            <a:extLst>
              <a:ext uri="{FF2B5EF4-FFF2-40B4-BE49-F238E27FC236}">
                <a16:creationId xmlns:a16="http://schemas.microsoft.com/office/drawing/2014/main" id="{A11880A5-1327-F8BF-43CA-6E0D74CAC6B7}"/>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608465" y="5605975"/>
            <a:ext cx="366629" cy="366629"/>
          </a:xfrm>
          <a:prstGeom prst="rect">
            <a:avLst/>
          </a:prstGeom>
        </p:spPr>
      </p:pic>
      <p:pic>
        <p:nvPicPr>
          <p:cNvPr id="14" name="Graphic 13" descr="Badge with solid fill">
            <a:extLst>
              <a:ext uri="{FF2B5EF4-FFF2-40B4-BE49-F238E27FC236}">
                <a16:creationId xmlns:a16="http://schemas.microsoft.com/office/drawing/2014/main" id="{6840894C-A2EC-3627-D48F-D02DCBB4AAD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145809" y="6986491"/>
            <a:ext cx="415728" cy="415728"/>
          </a:xfrm>
          <a:prstGeom prst="rect">
            <a:avLst/>
          </a:prstGeom>
        </p:spPr>
      </p:pic>
      <p:pic>
        <p:nvPicPr>
          <p:cNvPr id="16" name="Graphic 15" descr="Badge 3 with solid fill">
            <a:extLst>
              <a:ext uri="{FF2B5EF4-FFF2-40B4-BE49-F238E27FC236}">
                <a16:creationId xmlns:a16="http://schemas.microsoft.com/office/drawing/2014/main" id="{145208E0-4693-A013-6C7A-4E589112D598}"/>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975094" y="7305963"/>
            <a:ext cx="378579" cy="378579"/>
          </a:xfrm>
          <a:prstGeom prst="rect">
            <a:avLst/>
          </a:prstGeom>
        </p:spPr>
      </p:pic>
      <p:pic>
        <p:nvPicPr>
          <p:cNvPr id="18" name="Graphic 17" descr="Badge 4 with solid fill">
            <a:extLst>
              <a:ext uri="{FF2B5EF4-FFF2-40B4-BE49-F238E27FC236}">
                <a16:creationId xmlns:a16="http://schemas.microsoft.com/office/drawing/2014/main" id="{5B2F04C8-10A7-C57A-AB8A-DF9BF147303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44126" y="7645997"/>
            <a:ext cx="378579" cy="378579"/>
          </a:xfrm>
          <a:prstGeom prst="rect">
            <a:avLst/>
          </a:prstGeom>
        </p:spPr>
      </p:pic>
      <p:pic>
        <p:nvPicPr>
          <p:cNvPr id="20" name="Graphic 19" descr="Badge 5 with solid fill">
            <a:extLst>
              <a:ext uri="{FF2B5EF4-FFF2-40B4-BE49-F238E27FC236}">
                <a16:creationId xmlns:a16="http://schemas.microsoft.com/office/drawing/2014/main" id="{05D6A378-2617-B7CB-6022-F27D6A2B78B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992686" y="6903488"/>
            <a:ext cx="348333" cy="348333"/>
          </a:xfrm>
          <a:prstGeom prst="rect">
            <a:avLst/>
          </a:prstGeom>
        </p:spPr>
      </p:pic>
      <p:pic>
        <p:nvPicPr>
          <p:cNvPr id="22" name="Graphic 21" descr="Badge 6 with solid fill">
            <a:extLst>
              <a:ext uri="{FF2B5EF4-FFF2-40B4-BE49-F238E27FC236}">
                <a16:creationId xmlns:a16="http://schemas.microsoft.com/office/drawing/2014/main" id="{65EE6A33-7C8C-3B6E-149E-F1E44F024A6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197372" y="6126630"/>
            <a:ext cx="378995" cy="378995"/>
          </a:xfrm>
          <a:prstGeom prst="rect">
            <a:avLst/>
          </a:prstGeom>
        </p:spPr>
      </p:pic>
      <p:pic>
        <p:nvPicPr>
          <p:cNvPr id="24" name="Graphic 23" descr="Badge 7 with solid fill">
            <a:extLst>
              <a:ext uri="{FF2B5EF4-FFF2-40B4-BE49-F238E27FC236}">
                <a16:creationId xmlns:a16="http://schemas.microsoft.com/office/drawing/2014/main" id="{2F97655A-7EB8-888E-3220-7A9F0805E85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561537" y="5660078"/>
            <a:ext cx="348333" cy="348333"/>
          </a:xfrm>
          <a:prstGeom prst="rect">
            <a:avLst/>
          </a:prstGeom>
        </p:spPr>
      </p:pic>
      <p:cxnSp>
        <p:nvCxnSpPr>
          <p:cNvPr id="26" name="Straight Arrow Connector 25">
            <a:extLst>
              <a:ext uri="{FF2B5EF4-FFF2-40B4-BE49-F238E27FC236}">
                <a16:creationId xmlns:a16="http://schemas.microsoft.com/office/drawing/2014/main" id="{313157BF-4B23-0025-B4E9-F72A0AF53356}"/>
              </a:ext>
            </a:extLst>
          </p:cNvPr>
          <p:cNvCxnSpPr>
            <a:cxnSpLocks/>
          </p:cNvCxnSpPr>
          <p:nvPr/>
        </p:nvCxnSpPr>
        <p:spPr>
          <a:xfrm flipH="1" flipV="1">
            <a:off x="14909870" y="5972604"/>
            <a:ext cx="1055631" cy="73510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82FEE96C-D630-026D-219F-6B250EB59B74}"/>
              </a:ext>
            </a:extLst>
          </p:cNvPr>
          <p:cNvCxnSpPr>
            <a:cxnSpLocks/>
          </p:cNvCxnSpPr>
          <p:nvPr/>
        </p:nvCxnSpPr>
        <p:spPr>
          <a:xfrm flipH="1" flipV="1">
            <a:off x="14670044" y="6562346"/>
            <a:ext cx="696282" cy="53878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9874C34A-28A0-0EBB-00DC-A6B09702C3BA}"/>
              </a:ext>
            </a:extLst>
          </p:cNvPr>
          <p:cNvCxnSpPr>
            <a:cxnSpLocks/>
          </p:cNvCxnSpPr>
          <p:nvPr/>
        </p:nvCxnSpPr>
        <p:spPr>
          <a:xfrm flipV="1">
            <a:off x="14254316" y="6088980"/>
            <a:ext cx="421328" cy="897511"/>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33">
            <a:extLst>
              <a:ext uri="{FF2B5EF4-FFF2-40B4-BE49-F238E27FC236}">
                <a16:creationId xmlns:a16="http://schemas.microsoft.com/office/drawing/2014/main" id="{AD731FA3-A954-017C-83CD-F0617790C29C}"/>
              </a:ext>
            </a:extLst>
          </p:cNvPr>
          <p:cNvCxnSpPr>
            <a:cxnSpLocks/>
          </p:cNvCxnSpPr>
          <p:nvPr/>
        </p:nvCxnSpPr>
        <p:spPr>
          <a:xfrm flipH="1" flipV="1">
            <a:off x="14419684" y="5605975"/>
            <a:ext cx="160986" cy="108644"/>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43" name="Graphic 42" descr="Harvey Balls 100% with solid fill">
            <a:extLst>
              <a:ext uri="{FF2B5EF4-FFF2-40B4-BE49-F238E27FC236}">
                <a16:creationId xmlns:a16="http://schemas.microsoft.com/office/drawing/2014/main" id="{CDE2BE6E-4B00-5E71-69D0-0F3965D8B9C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118280" y="6634167"/>
            <a:ext cx="235393" cy="235393"/>
          </a:xfrm>
          <a:prstGeom prst="rect">
            <a:avLst/>
          </a:prstGeom>
        </p:spPr>
      </p:pic>
      <p:pic>
        <p:nvPicPr>
          <p:cNvPr id="45" name="Graphic 44" descr="Harvey Balls 100% with solid fill">
            <a:extLst>
              <a:ext uri="{FF2B5EF4-FFF2-40B4-BE49-F238E27FC236}">
                <a16:creationId xmlns:a16="http://schemas.microsoft.com/office/drawing/2014/main" id="{A49318F2-7B3E-F854-EF42-DBE1493C1E7A}"/>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353673" y="5939573"/>
            <a:ext cx="235393" cy="235393"/>
          </a:xfrm>
          <a:prstGeom prst="rect">
            <a:avLst/>
          </a:prstGeom>
        </p:spPr>
      </p:pic>
      <p:pic>
        <p:nvPicPr>
          <p:cNvPr id="47" name="Graphic 46" descr="Harvey Balls 100% with solid fill">
            <a:extLst>
              <a:ext uri="{FF2B5EF4-FFF2-40B4-BE49-F238E27FC236}">
                <a16:creationId xmlns:a16="http://schemas.microsoft.com/office/drawing/2014/main" id="{9DDC12D0-C9D9-1D55-9E6B-5946E5E69606}"/>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406545" y="5368703"/>
            <a:ext cx="235393" cy="235393"/>
          </a:xfrm>
          <a:prstGeom prst="rect">
            <a:avLst/>
          </a:prstGeom>
        </p:spPr>
      </p:pic>
      <p:pic>
        <p:nvPicPr>
          <p:cNvPr id="52" name="Graphic 51" descr="Harvey Balls 100% with solid fill">
            <a:extLst>
              <a:ext uri="{FF2B5EF4-FFF2-40B4-BE49-F238E27FC236}">
                <a16:creationId xmlns:a16="http://schemas.microsoft.com/office/drawing/2014/main" id="{873618F3-4437-5156-0036-0A61C86A294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3942755" y="5714619"/>
            <a:ext cx="235393" cy="235393"/>
          </a:xfrm>
          <a:prstGeom prst="rect">
            <a:avLst/>
          </a:prstGeom>
        </p:spPr>
      </p:pic>
    </p:spTree>
    <p:extLst>
      <p:ext uri="{BB962C8B-B14F-4D97-AF65-F5344CB8AC3E}">
        <p14:creationId xmlns:p14="http://schemas.microsoft.com/office/powerpoint/2010/main" val="30858877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D15EC-DEF7-86B6-A832-F95D9D09CFD5}"/>
            </a:ext>
          </a:extLst>
        </p:cNvPr>
        <p:cNvGrpSpPr/>
        <p:nvPr/>
      </p:nvGrpSpPr>
      <p:grpSpPr>
        <a:xfrm>
          <a:off x="0" y="0"/>
          <a:ext cx="0" cy="0"/>
          <a:chOff x="0" y="0"/>
          <a:chExt cx="0" cy="0"/>
        </a:xfrm>
      </p:grpSpPr>
      <p:pic>
        <p:nvPicPr>
          <p:cNvPr id="49" name="Schermafbeelding 2023-05-26 om 21.04.45.png">
            <a:extLst>
              <a:ext uri="{FF2B5EF4-FFF2-40B4-BE49-F238E27FC236}">
                <a16:creationId xmlns:a16="http://schemas.microsoft.com/office/drawing/2014/main" id="{95585E99-F66A-CC8C-3E41-35A93B71DD16}"/>
              </a:ext>
            </a:extLst>
          </p:cNvPr>
          <p:cNvPicPr>
            <a:picLocks noChangeAspect="1"/>
          </p:cNvPicPr>
          <p:nvPr/>
        </p:nvPicPr>
        <p:blipFill>
          <a:blip r:embed="rId3"/>
          <a:stretch>
            <a:fillRect/>
          </a:stretch>
        </p:blipFill>
        <p:spPr>
          <a:xfrm>
            <a:off x="11179450" y="1327166"/>
            <a:ext cx="6348446" cy="2899576"/>
          </a:xfrm>
          <a:prstGeom prst="rect">
            <a:avLst/>
          </a:prstGeom>
          <a:ln w="12700" cap="flat">
            <a:noFill/>
            <a:miter lim="400000"/>
          </a:ln>
          <a:effectLst/>
        </p:spPr>
      </p:pic>
      <p:sp>
        <p:nvSpPr>
          <p:cNvPr id="2" name="Text 0">
            <a:extLst>
              <a:ext uri="{FF2B5EF4-FFF2-40B4-BE49-F238E27FC236}">
                <a16:creationId xmlns:a16="http://schemas.microsoft.com/office/drawing/2014/main" id="{A7DB3406-E83A-02BE-444C-AA71EDDCCEED}"/>
              </a:ext>
            </a:extLst>
          </p:cNvPr>
          <p:cNvSpPr/>
          <p:nvPr/>
        </p:nvSpPr>
        <p:spPr>
          <a:xfrm>
            <a:off x="1143000" y="1165972"/>
            <a:ext cx="8750841"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rPr>
              <a:t>BALBEZIT</a:t>
            </a:r>
            <a:endParaRPr lang="nl-NL" sz="1800" noProof="1"/>
          </a:p>
        </p:txBody>
      </p:sp>
      <p:sp>
        <p:nvSpPr>
          <p:cNvPr id="3" name="Text 1">
            <a:extLst>
              <a:ext uri="{FF2B5EF4-FFF2-40B4-BE49-F238E27FC236}">
                <a16:creationId xmlns:a16="http://schemas.microsoft.com/office/drawing/2014/main" id="{D55F278F-8E57-D512-B6A4-AC2D8A4DFA55}"/>
              </a:ext>
            </a:extLst>
          </p:cNvPr>
          <p:cNvSpPr/>
          <p:nvPr/>
        </p:nvSpPr>
        <p:spPr>
          <a:xfrm>
            <a:off x="1143000" y="1661272"/>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PCA – 2 CASTLES </a:t>
            </a:r>
            <a:endParaRPr lang="nl-NL" sz="5400" noProof="1"/>
          </a:p>
        </p:txBody>
      </p:sp>
      <p:sp>
        <p:nvSpPr>
          <p:cNvPr id="4" name="Text 2">
            <a:extLst>
              <a:ext uri="{FF2B5EF4-FFF2-40B4-BE49-F238E27FC236}">
                <a16:creationId xmlns:a16="http://schemas.microsoft.com/office/drawing/2014/main" id="{159A1661-C170-C5DC-E012-F1A4F0CC582D}"/>
              </a:ext>
            </a:extLst>
          </p:cNvPr>
          <p:cNvSpPr/>
          <p:nvPr/>
        </p:nvSpPr>
        <p:spPr>
          <a:xfrm>
            <a:off x="1142999" y="2701869"/>
            <a:ext cx="7537683" cy="3716046"/>
          </a:xfrm>
          <a:prstGeom prst="rect">
            <a:avLst/>
          </a:prstGeom>
          <a:noFill/>
          <a:ln/>
        </p:spPr>
        <p:txBody>
          <a:bodyPr wrap="square" lIns="25400" tIns="25400" rIns="25400" bIns="25400" rtlCol="0" anchor="t">
            <a:normAutofit/>
          </a:bodyPr>
          <a:lstStyle/>
          <a:p>
            <a:pPr marL="0" indent="0" algn="l">
              <a:lnSpc>
                <a:spcPct val="160000"/>
              </a:lnSpc>
              <a:buNone/>
            </a:pPr>
            <a:endParaRPr lang="nl-NL" sz="1875" noProof="1"/>
          </a:p>
        </p:txBody>
      </p:sp>
      <p:sp>
        <p:nvSpPr>
          <p:cNvPr id="10" name="Shape 5">
            <a:extLst>
              <a:ext uri="{FF2B5EF4-FFF2-40B4-BE49-F238E27FC236}">
                <a16:creationId xmlns:a16="http://schemas.microsoft.com/office/drawing/2014/main" id="{EADB0FE0-0440-6D8F-1FF5-F5EDD3136731}"/>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22A133A6-9401-BA6C-830C-460BA45DF949}"/>
              </a:ext>
            </a:extLst>
          </p:cNvPr>
          <p:cNvSpPr/>
          <p:nvPr/>
        </p:nvSpPr>
        <p:spPr>
          <a:xfrm>
            <a:off x="10241310" y="5143500"/>
            <a:ext cx="133350" cy="5143500"/>
          </a:xfrm>
          <a:prstGeom prst="rect">
            <a:avLst/>
          </a:prstGeom>
          <a:solidFill>
            <a:srgbClr val="B62C17"/>
          </a:solidFill>
          <a:ln/>
        </p:spPr>
        <p:txBody>
          <a:bodyPr/>
          <a:lstStyle/>
          <a:p>
            <a:endParaRPr lang="nl-NL" noProof="1"/>
          </a:p>
        </p:txBody>
      </p:sp>
      <p:sp>
        <p:nvSpPr>
          <p:cNvPr id="35" name="Text 2">
            <a:extLst>
              <a:ext uri="{FF2B5EF4-FFF2-40B4-BE49-F238E27FC236}">
                <a16:creationId xmlns:a16="http://schemas.microsoft.com/office/drawing/2014/main" id="{653E34F7-D1EF-2EEF-4627-A43A8B52F814}"/>
              </a:ext>
            </a:extLst>
          </p:cNvPr>
          <p:cNvSpPr/>
          <p:nvPr/>
        </p:nvSpPr>
        <p:spPr>
          <a:xfrm>
            <a:off x="1122583" y="2997791"/>
            <a:ext cx="7808523" cy="6497083"/>
          </a:xfrm>
          <a:prstGeom prst="rect">
            <a:avLst/>
          </a:prstGeom>
          <a:noFill/>
          <a:ln/>
        </p:spPr>
        <p:txBody>
          <a:bodyPr wrap="square" lIns="25400" tIns="25400" rIns="25400" bIns="25400" rtlCol="0" anchor="t">
            <a:normAutofit fontScale="92500" lnSpcReduction="20000"/>
          </a:bodyPr>
          <a:lstStyle/>
          <a:p>
            <a:pPr marL="0" indent="0" algn="l">
              <a:lnSpc>
                <a:spcPct val="160000"/>
              </a:lnSpc>
              <a:buNone/>
            </a:pPr>
            <a:r>
              <a:rPr lang="nl-NL" sz="1875" noProof="1">
                <a:solidFill>
                  <a:srgbClr val="35526F"/>
                </a:solidFill>
                <a:latin typeface="Barlow" pitchFamily="34" charset="0"/>
              </a:rPr>
              <a:t>Als we spelen </a:t>
            </a:r>
            <a:r>
              <a:rPr lang="nl-NL" sz="1875" b="1" noProof="1">
                <a:solidFill>
                  <a:srgbClr val="35526F"/>
                </a:solidFill>
                <a:latin typeface="Barlow" pitchFamily="34" charset="0"/>
              </a:rPr>
              <a:t>met dragflicker </a:t>
            </a:r>
            <a:r>
              <a:rPr lang="nl-NL" sz="1875" noProof="1">
                <a:solidFill>
                  <a:srgbClr val="35526F"/>
                </a:solidFill>
                <a:latin typeface="Barlow" pitchFamily="34" charset="0"/>
              </a:rPr>
              <a:t>dan kiezen we steeds voor </a:t>
            </a:r>
            <a:r>
              <a:rPr lang="nl-NL" sz="1875" b="1" noProof="1">
                <a:solidFill>
                  <a:srgbClr val="35526F"/>
                </a:solidFill>
                <a:latin typeface="Barlow" pitchFamily="34" charset="0"/>
              </a:rPr>
              <a:t>2 castles</a:t>
            </a:r>
            <a:r>
              <a:rPr lang="nl-NL" sz="1875" noProof="1">
                <a:solidFill>
                  <a:srgbClr val="35526F"/>
                </a:solidFill>
                <a:latin typeface="Barlow" pitchFamily="34" charset="0"/>
              </a:rPr>
              <a:t>.</a:t>
            </a:r>
          </a:p>
          <a:p>
            <a:pPr marL="0" indent="0" algn="l">
              <a:lnSpc>
                <a:spcPct val="160000"/>
              </a:lnSpc>
              <a:buNone/>
            </a:pPr>
            <a:r>
              <a:rPr lang="nl-NL" sz="1875" noProof="1">
                <a:solidFill>
                  <a:srgbClr val="35526F"/>
                </a:solidFill>
                <a:latin typeface="Barlow" pitchFamily="34" charset="0"/>
              </a:rPr>
              <a:t>De castles bestaan uit: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Stopper</a:t>
            </a:r>
            <a:r>
              <a:rPr lang="nl-NL" sz="1875" noProof="1">
                <a:solidFill>
                  <a:srgbClr val="35526F"/>
                </a:solidFill>
                <a:latin typeface="Barlow" pitchFamily="34" charset="0"/>
              </a:rPr>
              <a:t> (speler 2 en speler 4)</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Flicker of shotter </a:t>
            </a:r>
            <a:r>
              <a:rPr lang="nl-NL" sz="1875" noProof="1">
                <a:solidFill>
                  <a:srgbClr val="35526F"/>
                </a:solidFill>
                <a:latin typeface="Barlow" pitchFamily="34" charset="0"/>
              </a:rPr>
              <a:t> (speler 3 en speler 5)</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Elke speler in de 7-speler setup (3 verdedigers blijven rond middenveld) heeft zijn/haar </a:t>
            </a:r>
            <a:r>
              <a:rPr lang="nl-NL" sz="1875" b="1" noProof="1">
                <a:solidFill>
                  <a:srgbClr val="35526F"/>
                </a:solidFill>
                <a:latin typeface="Barlow" pitchFamily="34" charset="0"/>
              </a:rPr>
              <a:t>specifieke taak en positie</a:t>
            </a:r>
            <a:r>
              <a:rPr lang="nl-NL" sz="1875" noProof="1">
                <a:solidFill>
                  <a:srgbClr val="35526F"/>
                </a:solidFill>
                <a:latin typeface="Barlow" pitchFamily="34" charset="0"/>
              </a:rPr>
              <a:t>. </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In de directe PC zal de aangever (1) aan de stopper (2) geven. De flicker (3) zal op doel flicken.</a:t>
            </a:r>
          </a:p>
          <a:p>
            <a:pPr algn="l">
              <a:lnSpc>
                <a:spcPct val="160000"/>
              </a:lnSpc>
            </a:pPr>
            <a:r>
              <a:rPr lang="nl-NL" sz="1875" noProof="1">
                <a:solidFill>
                  <a:srgbClr val="35526F"/>
                </a:solidFill>
                <a:latin typeface="Barlow" pitchFamily="34" charset="0"/>
              </a:rPr>
              <a:t>Aangever (1) gaat naar eerste paal, speler uiterst rechts (7) naar tweede paal, speler 2de castle (5) gaat voor rebound rond stroke net als speler links (6).</a:t>
            </a:r>
          </a:p>
          <a:p>
            <a:pPr algn="l">
              <a:lnSpc>
                <a:spcPct val="160000"/>
              </a:lnSpc>
            </a:pPr>
            <a:r>
              <a:rPr lang="nl-NL" sz="1875" noProof="1">
                <a:solidFill>
                  <a:srgbClr val="35526F"/>
                </a:solidFill>
                <a:latin typeface="Barlow" pitchFamily="34" charset="0"/>
              </a:rPr>
              <a:t>Spelers van de castle gaan breed staan voor bal-recuperatie centraal.</a:t>
            </a:r>
          </a:p>
          <a:p>
            <a:pPr algn="l">
              <a:lnSpc>
                <a:spcPct val="160000"/>
              </a:lnSpc>
            </a:pPr>
            <a:endParaRPr lang="nl-NL" sz="1875" noProof="1">
              <a:solidFill>
                <a:srgbClr val="35526F"/>
              </a:solidFill>
              <a:latin typeface="Barlow" pitchFamily="34" charset="0"/>
            </a:endParaRPr>
          </a:p>
          <a:p>
            <a:pPr>
              <a:lnSpc>
                <a:spcPct val="160000"/>
              </a:lnSpc>
            </a:pPr>
            <a:r>
              <a:rPr lang="nl-NL" sz="1875" noProof="1">
                <a:solidFill>
                  <a:srgbClr val="35526F"/>
                </a:solidFill>
                <a:latin typeface="Barlow" pitchFamily="34" charset="0"/>
              </a:rPr>
              <a:t>Door het gebruik van 2 castles is er voor de </a:t>
            </a:r>
            <a:r>
              <a:rPr lang="nl-NL" sz="1875" b="1" noProof="1">
                <a:solidFill>
                  <a:srgbClr val="35526F"/>
                </a:solidFill>
                <a:latin typeface="Barlow" pitchFamily="34" charset="0"/>
              </a:rPr>
              <a:t>eerste</a:t>
            </a:r>
            <a:r>
              <a:rPr lang="nl-NL" sz="1875" noProof="1">
                <a:solidFill>
                  <a:srgbClr val="35526F"/>
                </a:solidFill>
                <a:latin typeface="Barlow" pitchFamily="34" charset="0"/>
              </a:rPr>
              <a:t> castle iets meer ruimte aan de linkerkant van de goal aangezien uitloper centraler zal starten. Ons doel zal dan ook de linkerhoek zijn.</a:t>
            </a:r>
          </a:p>
          <a:p>
            <a:pPr algn="l">
              <a:lnSpc>
                <a:spcPct val="160000"/>
              </a:lnSpc>
            </a:pPr>
            <a:endParaRPr lang="nl-NL" sz="1875" noProof="1">
              <a:solidFill>
                <a:srgbClr val="35526F"/>
              </a:solidFill>
              <a:latin typeface="Barlow" pitchFamily="34" charset="0"/>
            </a:endParaRPr>
          </a:p>
        </p:txBody>
      </p:sp>
      <p:sp>
        <p:nvSpPr>
          <p:cNvPr id="53" name="Cirkel">
            <a:extLst>
              <a:ext uri="{FF2B5EF4-FFF2-40B4-BE49-F238E27FC236}">
                <a16:creationId xmlns:a16="http://schemas.microsoft.com/office/drawing/2014/main" id="{5F2EAF74-5135-CEAB-BD58-1C2ECDB8D226}"/>
              </a:ext>
            </a:extLst>
          </p:cNvPr>
          <p:cNvSpPr/>
          <p:nvPr/>
        </p:nvSpPr>
        <p:spPr>
          <a:xfrm>
            <a:off x="13015330" y="1613932"/>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67" name="Graphic 66" descr="Badge 1 with solid fill">
            <a:extLst>
              <a:ext uri="{FF2B5EF4-FFF2-40B4-BE49-F238E27FC236}">
                <a16:creationId xmlns:a16="http://schemas.microsoft.com/office/drawing/2014/main" id="{46ED19B8-52E1-C3E5-03A5-6B55DD771F76}"/>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66827" y="1143851"/>
            <a:ext cx="366629" cy="366629"/>
          </a:xfrm>
          <a:prstGeom prst="rect">
            <a:avLst/>
          </a:prstGeom>
        </p:spPr>
      </p:pic>
      <p:pic>
        <p:nvPicPr>
          <p:cNvPr id="69" name="Graphic 68" descr="Badge with solid fill">
            <a:extLst>
              <a:ext uri="{FF2B5EF4-FFF2-40B4-BE49-F238E27FC236}">
                <a16:creationId xmlns:a16="http://schemas.microsoft.com/office/drawing/2014/main" id="{5E53C3DB-DEBC-A880-5C76-89ACD8FCA88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994175" y="3100759"/>
            <a:ext cx="415728" cy="415728"/>
          </a:xfrm>
          <a:prstGeom prst="rect">
            <a:avLst/>
          </a:prstGeom>
        </p:spPr>
      </p:pic>
      <p:pic>
        <p:nvPicPr>
          <p:cNvPr id="71" name="Graphic 70" descr="Badge 3 with solid fill">
            <a:extLst>
              <a:ext uri="{FF2B5EF4-FFF2-40B4-BE49-F238E27FC236}">
                <a16:creationId xmlns:a16="http://schemas.microsoft.com/office/drawing/2014/main" id="{E9AEC1BC-413D-A0E6-6326-C08EA1EE9EA0}"/>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785804" y="3437171"/>
            <a:ext cx="378579" cy="378579"/>
          </a:xfrm>
          <a:prstGeom prst="rect">
            <a:avLst/>
          </a:prstGeom>
        </p:spPr>
      </p:pic>
      <p:pic>
        <p:nvPicPr>
          <p:cNvPr id="73" name="Graphic 72" descr="Badge 4 with solid fill">
            <a:extLst>
              <a:ext uri="{FF2B5EF4-FFF2-40B4-BE49-F238E27FC236}">
                <a16:creationId xmlns:a16="http://schemas.microsoft.com/office/drawing/2014/main" id="{C2441421-A257-536C-CADC-450F284CD7B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76516" y="3074306"/>
            <a:ext cx="378579" cy="378579"/>
          </a:xfrm>
          <a:prstGeom prst="rect">
            <a:avLst/>
          </a:prstGeom>
        </p:spPr>
      </p:pic>
      <p:pic>
        <p:nvPicPr>
          <p:cNvPr id="75" name="Graphic 74" descr="Badge 5 with solid fill">
            <a:extLst>
              <a:ext uri="{FF2B5EF4-FFF2-40B4-BE49-F238E27FC236}">
                <a16:creationId xmlns:a16="http://schemas.microsoft.com/office/drawing/2014/main" id="{85EFEDEC-87FD-21BB-C952-A1746E43BFD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498774" y="3443404"/>
            <a:ext cx="348333" cy="348333"/>
          </a:xfrm>
          <a:prstGeom prst="rect">
            <a:avLst/>
          </a:prstGeom>
        </p:spPr>
      </p:pic>
      <p:pic>
        <p:nvPicPr>
          <p:cNvPr id="77" name="Graphic 76" descr="Badge 6 with solid fill">
            <a:extLst>
              <a:ext uri="{FF2B5EF4-FFF2-40B4-BE49-F238E27FC236}">
                <a16:creationId xmlns:a16="http://schemas.microsoft.com/office/drawing/2014/main" id="{7DA0E9AF-1C6F-89F9-F86E-F7BC4DEAA34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2942255" y="2898823"/>
            <a:ext cx="378995" cy="378995"/>
          </a:xfrm>
          <a:prstGeom prst="rect">
            <a:avLst/>
          </a:prstGeom>
        </p:spPr>
      </p:pic>
      <p:pic>
        <p:nvPicPr>
          <p:cNvPr id="79" name="Graphic 78" descr="Badge 7 with solid fill">
            <a:extLst>
              <a:ext uri="{FF2B5EF4-FFF2-40B4-BE49-F238E27FC236}">
                <a16:creationId xmlns:a16="http://schemas.microsoft.com/office/drawing/2014/main" id="{68FBAC4A-B50B-87C6-A466-DACE3BEDAC3A}"/>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39717" y="2521520"/>
            <a:ext cx="348333" cy="348333"/>
          </a:xfrm>
          <a:prstGeom prst="rect">
            <a:avLst/>
          </a:prstGeom>
        </p:spPr>
      </p:pic>
      <p:pic>
        <p:nvPicPr>
          <p:cNvPr id="81" name="Schermafbeelding 2023-05-26 om 21.04.45.png">
            <a:extLst>
              <a:ext uri="{FF2B5EF4-FFF2-40B4-BE49-F238E27FC236}">
                <a16:creationId xmlns:a16="http://schemas.microsoft.com/office/drawing/2014/main" id="{83CB9C46-D935-9CE0-D28C-55987DD3A39F}"/>
              </a:ext>
            </a:extLst>
          </p:cNvPr>
          <p:cNvPicPr>
            <a:picLocks noChangeAspect="1"/>
          </p:cNvPicPr>
          <p:nvPr/>
        </p:nvPicPr>
        <p:blipFill>
          <a:blip r:embed="rId3"/>
          <a:stretch>
            <a:fillRect/>
          </a:stretch>
        </p:blipFill>
        <p:spPr>
          <a:xfrm>
            <a:off x="11701089" y="5528986"/>
            <a:ext cx="5388121" cy="2460959"/>
          </a:xfrm>
          <a:prstGeom prst="rect">
            <a:avLst/>
          </a:prstGeom>
          <a:ln w="12700" cap="flat">
            <a:noFill/>
            <a:miter lim="400000"/>
          </a:ln>
          <a:effectLst/>
        </p:spPr>
      </p:pic>
      <p:sp>
        <p:nvSpPr>
          <p:cNvPr id="115" name="Oval 114">
            <a:extLst>
              <a:ext uri="{FF2B5EF4-FFF2-40B4-BE49-F238E27FC236}">
                <a16:creationId xmlns:a16="http://schemas.microsoft.com/office/drawing/2014/main" id="{46446E2A-765E-A183-F91A-A6689DDA72A3}"/>
              </a:ext>
            </a:extLst>
          </p:cNvPr>
          <p:cNvSpPr/>
          <p:nvPr/>
        </p:nvSpPr>
        <p:spPr>
          <a:xfrm>
            <a:off x="13832291" y="5827314"/>
            <a:ext cx="532091" cy="369405"/>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3" name="Cirkel">
            <a:extLst>
              <a:ext uri="{FF2B5EF4-FFF2-40B4-BE49-F238E27FC236}">
                <a16:creationId xmlns:a16="http://schemas.microsoft.com/office/drawing/2014/main" id="{95ABEB53-4D65-8858-5C6C-90C62DBFDC11}"/>
              </a:ext>
            </a:extLst>
          </p:cNvPr>
          <p:cNvSpPr/>
          <p:nvPr/>
        </p:nvSpPr>
        <p:spPr>
          <a:xfrm>
            <a:off x="14353672" y="5846716"/>
            <a:ext cx="184103" cy="181707"/>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85" name="Graphic 84" descr="Badge 1 with solid fill">
            <a:extLst>
              <a:ext uri="{FF2B5EF4-FFF2-40B4-BE49-F238E27FC236}">
                <a16:creationId xmlns:a16="http://schemas.microsoft.com/office/drawing/2014/main" id="{83F0049F-A870-D53F-28DC-B1E404671D1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918253" y="5874917"/>
            <a:ext cx="311169" cy="311169"/>
          </a:xfrm>
          <a:prstGeom prst="rect">
            <a:avLst/>
          </a:prstGeom>
        </p:spPr>
      </p:pic>
      <p:sp>
        <p:nvSpPr>
          <p:cNvPr id="125" name="Oval 124">
            <a:extLst>
              <a:ext uri="{FF2B5EF4-FFF2-40B4-BE49-F238E27FC236}">
                <a16:creationId xmlns:a16="http://schemas.microsoft.com/office/drawing/2014/main" id="{68B26611-FB61-FBF5-6A02-206DAAE9B097}"/>
              </a:ext>
            </a:extLst>
          </p:cNvPr>
          <p:cNvSpPr/>
          <p:nvPr/>
        </p:nvSpPr>
        <p:spPr>
          <a:xfrm>
            <a:off x="14101089" y="6783327"/>
            <a:ext cx="678410" cy="925573"/>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87" name="Graphic 86" descr="Badge with solid fill">
            <a:extLst>
              <a:ext uri="{FF2B5EF4-FFF2-40B4-BE49-F238E27FC236}">
                <a16:creationId xmlns:a16="http://schemas.microsoft.com/office/drawing/2014/main" id="{505AFC9F-272D-89D4-B8BF-5FDD565894F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255089" y="6977146"/>
            <a:ext cx="352841" cy="352841"/>
          </a:xfrm>
          <a:prstGeom prst="rect">
            <a:avLst/>
          </a:prstGeom>
        </p:spPr>
      </p:pic>
      <p:sp>
        <p:nvSpPr>
          <p:cNvPr id="123" name="Oval 122">
            <a:extLst>
              <a:ext uri="{FF2B5EF4-FFF2-40B4-BE49-F238E27FC236}">
                <a16:creationId xmlns:a16="http://schemas.microsoft.com/office/drawing/2014/main" id="{A51DDADE-BCC7-E3AD-0C5E-A9160240395A}"/>
              </a:ext>
            </a:extLst>
          </p:cNvPr>
          <p:cNvSpPr/>
          <p:nvPr/>
        </p:nvSpPr>
        <p:spPr>
          <a:xfrm>
            <a:off x="12926412" y="6793762"/>
            <a:ext cx="1072264" cy="66134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89" name="Graphic 88" descr="Badge 3 with solid fill">
            <a:extLst>
              <a:ext uri="{FF2B5EF4-FFF2-40B4-BE49-F238E27FC236}">
                <a16:creationId xmlns:a16="http://schemas.microsoft.com/office/drawing/2014/main" id="{D91E0B82-010E-4BB8-A02F-E73EFD05FE5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431788" y="6890863"/>
            <a:ext cx="321312" cy="321312"/>
          </a:xfrm>
          <a:prstGeom prst="rect">
            <a:avLst/>
          </a:prstGeom>
        </p:spPr>
      </p:pic>
      <p:sp>
        <p:nvSpPr>
          <p:cNvPr id="127" name="Oval 126">
            <a:extLst>
              <a:ext uri="{FF2B5EF4-FFF2-40B4-BE49-F238E27FC236}">
                <a16:creationId xmlns:a16="http://schemas.microsoft.com/office/drawing/2014/main" id="{029662BD-01F0-F622-14A1-09EB9798D499}"/>
              </a:ext>
            </a:extLst>
          </p:cNvPr>
          <p:cNvSpPr/>
          <p:nvPr/>
        </p:nvSpPr>
        <p:spPr>
          <a:xfrm>
            <a:off x="14873424" y="6736001"/>
            <a:ext cx="1060930" cy="62307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91" name="Graphic 90" descr="Badge 4 with solid fill">
            <a:extLst>
              <a:ext uri="{FF2B5EF4-FFF2-40B4-BE49-F238E27FC236}">
                <a16:creationId xmlns:a16="http://schemas.microsoft.com/office/drawing/2014/main" id="{B44E9120-0D7C-EBE2-5083-2FC1C85FCC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5036411" y="6890863"/>
            <a:ext cx="321312" cy="321312"/>
          </a:xfrm>
          <a:prstGeom prst="rect">
            <a:avLst/>
          </a:prstGeom>
        </p:spPr>
      </p:pic>
      <p:sp>
        <p:nvSpPr>
          <p:cNvPr id="119" name="Oval 118">
            <a:extLst>
              <a:ext uri="{FF2B5EF4-FFF2-40B4-BE49-F238E27FC236}">
                <a16:creationId xmlns:a16="http://schemas.microsoft.com/office/drawing/2014/main" id="{A24E29C5-9969-4855-4280-6142C1F1AE04}"/>
              </a:ext>
            </a:extLst>
          </p:cNvPr>
          <p:cNvSpPr/>
          <p:nvPr/>
        </p:nvSpPr>
        <p:spPr>
          <a:xfrm>
            <a:off x="13753100" y="6285520"/>
            <a:ext cx="678410" cy="497807"/>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121" name="Oval 120">
            <a:extLst>
              <a:ext uri="{FF2B5EF4-FFF2-40B4-BE49-F238E27FC236}">
                <a16:creationId xmlns:a16="http://schemas.microsoft.com/office/drawing/2014/main" id="{07B471C6-112F-7735-9C1A-4A1B5223D656}"/>
              </a:ext>
            </a:extLst>
          </p:cNvPr>
          <p:cNvSpPr/>
          <p:nvPr/>
        </p:nvSpPr>
        <p:spPr>
          <a:xfrm>
            <a:off x="14473189" y="6241042"/>
            <a:ext cx="678410" cy="497807"/>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93" name="Graphic 92" descr="Badge 5 with solid fill">
            <a:extLst>
              <a:ext uri="{FF2B5EF4-FFF2-40B4-BE49-F238E27FC236}">
                <a16:creationId xmlns:a16="http://schemas.microsoft.com/office/drawing/2014/main" id="{D3AD8DDE-09FD-0CD0-3357-8641032A1E80}"/>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626266" y="6364754"/>
            <a:ext cx="295641" cy="295641"/>
          </a:xfrm>
          <a:prstGeom prst="rect">
            <a:avLst/>
          </a:prstGeom>
        </p:spPr>
      </p:pic>
      <p:pic>
        <p:nvPicPr>
          <p:cNvPr id="95" name="Graphic 94" descr="Badge 6 with solid fill">
            <a:extLst>
              <a:ext uri="{FF2B5EF4-FFF2-40B4-BE49-F238E27FC236}">
                <a16:creationId xmlns:a16="http://schemas.microsoft.com/office/drawing/2014/main" id="{F200ECEF-9BA5-BB4A-64DF-DEAEE4783FD7}"/>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3923931" y="6364754"/>
            <a:ext cx="321664" cy="321664"/>
          </a:xfrm>
          <a:prstGeom prst="rect">
            <a:avLst/>
          </a:prstGeom>
        </p:spPr>
      </p:pic>
      <p:sp>
        <p:nvSpPr>
          <p:cNvPr id="117" name="Oval 116">
            <a:extLst>
              <a:ext uri="{FF2B5EF4-FFF2-40B4-BE49-F238E27FC236}">
                <a16:creationId xmlns:a16="http://schemas.microsoft.com/office/drawing/2014/main" id="{7143F8E4-EA3F-6189-C596-F23ECD9444FB}"/>
              </a:ext>
            </a:extLst>
          </p:cNvPr>
          <p:cNvSpPr/>
          <p:nvPr/>
        </p:nvSpPr>
        <p:spPr>
          <a:xfrm>
            <a:off x="14475778" y="5841562"/>
            <a:ext cx="532091" cy="369405"/>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pic>
        <p:nvPicPr>
          <p:cNvPr id="97" name="Graphic 96" descr="Badge 7 with solid fill">
            <a:extLst>
              <a:ext uri="{FF2B5EF4-FFF2-40B4-BE49-F238E27FC236}">
                <a16:creationId xmlns:a16="http://schemas.microsoft.com/office/drawing/2014/main" id="{25999596-D8F6-B987-6FA9-EF412DA0F06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537775" y="5897204"/>
            <a:ext cx="295641" cy="295641"/>
          </a:xfrm>
          <a:prstGeom prst="rect">
            <a:avLst/>
          </a:prstGeom>
        </p:spPr>
      </p:pic>
      <p:cxnSp>
        <p:nvCxnSpPr>
          <p:cNvPr id="99" name="Straight Arrow Connector 98">
            <a:extLst>
              <a:ext uri="{FF2B5EF4-FFF2-40B4-BE49-F238E27FC236}">
                <a16:creationId xmlns:a16="http://schemas.microsoft.com/office/drawing/2014/main" id="{3CABBCC4-77C8-91E9-6A47-8DCFCDE964F3}"/>
              </a:ext>
            </a:extLst>
          </p:cNvPr>
          <p:cNvCxnSpPr>
            <a:cxnSpLocks/>
          </p:cNvCxnSpPr>
          <p:nvPr/>
        </p:nvCxnSpPr>
        <p:spPr>
          <a:xfrm flipV="1">
            <a:off x="14300200" y="7329987"/>
            <a:ext cx="94949" cy="6369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0" name="Straight Arrow Connector 99">
            <a:extLst>
              <a:ext uri="{FF2B5EF4-FFF2-40B4-BE49-F238E27FC236}">
                <a16:creationId xmlns:a16="http://schemas.microsoft.com/office/drawing/2014/main" id="{1A5395C3-57A6-124B-2302-591622984799}"/>
              </a:ext>
            </a:extLst>
          </p:cNvPr>
          <p:cNvCxnSpPr>
            <a:cxnSpLocks/>
          </p:cNvCxnSpPr>
          <p:nvPr/>
        </p:nvCxnSpPr>
        <p:spPr>
          <a:xfrm flipH="1" flipV="1">
            <a:off x="13753100" y="7212175"/>
            <a:ext cx="252617" cy="1081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3" name="Straight Arrow Connector 102">
            <a:extLst>
              <a:ext uri="{FF2B5EF4-FFF2-40B4-BE49-F238E27FC236}">
                <a16:creationId xmlns:a16="http://schemas.microsoft.com/office/drawing/2014/main" id="{DD04E8CF-7B67-90A0-9383-166997B0D93B}"/>
              </a:ext>
            </a:extLst>
          </p:cNvPr>
          <p:cNvCxnSpPr>
            <a:cxnSpLocks/>
          </p:cNvCxnSpPr>
          <p:nvPr/>
        </p:nvCxnSpPr>
        <p:spPr>
          <a:xfrm>
            <a:off x="13543840" y="5913535"/>
            <a:ext cx="374413" cy="772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7" name="Straight Arrow Connector 106">
            <a:extLst>
              <a:ext uri="{FF2B5EF4-FFF2-40B4-BE49-F238E27FC236}">
                <a16:creationId xmlns:a16="http://schemas.microsoft.com/office/drawing/2014/main" id="{CF953A6E-73A4-D664-9A5B-594819BB7FFE}"/>
              </a:ext>
            </a:extLst>
          </p:cNvPr>
          <p:cNvCxnSpPr>
            <a:cxnSpLocks/>
          </p:cNvCxnSpPr>
          <p:nvPr/>
        </p:nvCxnSpPr>
        <p:spPr>
          <a:xfrm flipV="1">
            <a:off x="13753100" y="6613794"/>
            <a:ext cx="136962" cy="14445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9" name="Straight Arrow Connector 108">
            <a:extLst>
              <a:ext uri="{FF2B5EF4-FFF2-40B4-BE49-F238E27FC236}">
                <a16:creationId xmlns:a16="http://schemas.microsoft.com/office/drawing/2014/main" id="{B95EB3A2-6BBD-808B-6DF7-534EAD3BCA11}"/>
              </a:ext>
            </a:extLst>
          </p:cNvPr>
          <p:cNvCxnSpPr>
            <a:cxnSpLocks/>
          </p:cNvCxnSpPr>
          <p:nvPr/>
        </p:nvCxnSpPr>
        <p:spPr>
          <a:xfrm flipH="1" flipV="1">
            <a:off x="14847107" y="6621369"/>
            <a:ext cx="149601" cy="16195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3" name="Straight Arrow Connector 112">
            <a:extLst>
              <a:ext uri="{FF2B5EF4-FFF2-40B4-BE49-F238E27FC236}">
                <a16:creationId xmlns:a16="http://schemas.microsoft.com/office/drawing/2014/main" id="{0524A278-EE85-E51D-CE78-D699BCE0BC1D}"/>
              </a:ext>
            </a:extLst>
          </p:cNvPr>
          <p:cNvCxnSpPr>
            <a:cxnSpLocks/>
          </p:cNvCxnSpPr>
          <p:nvPr/>
        </p:nvCxnSpPr>
        <p:spPr>
          <a:xfrm flipH="1" flipV="1">
            <a:off x="14921907" y="6128946"/>
            <a:ext cx="633917" cy="28896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4660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2E404-4E03-B936-5EB9-D92328B57F89}"/>
            </a:ext>
          </a:extLst>
        </p:cNvPr>
        <p:cNvGrpSpPr/>
        <p:nvPr/>
      </p:nvGrpSpPr>
      <p:grpSpPr>
        <a:xfrm>
          <a:off x="0" y="0"/>
          <a:ext cx="0" cy="0"/>
          <a:chOff x="0" y="0"/>
          <a:chExt cx="0" cy="0"/>
        </a:xfrm>
      </p:grpSpPr>
      <p:pic>
        <p:nvPicPr>
          <p:cNvPr id="6" name="Schermafbeelding 2023-05-26 om 21.04.45.png">
            <a:extLst>
              <a:ext uri="{FF2B5EF4-FFF2-40B4-BE49-F238E27FC236}">
                <a16:creationId xmlns:a16="http://schemas.microsoft.com/office/drawing/2014/main" id="{FF8780D4-F5D6-3712-2BCC-16CA1E08809C}"/>
              </a:ext>
            </a:extLst>
          </p:cNvPr>
          <p:cNvPicPr>
            <a:picLocks noChangeAspect="1"/>
          </p:cNvPicPr>
          <p:nvPr/>
        </p:nvPicPr>
        <p:blipFill>
          <a:blip r:embed="rId3"/>
          <a:stretch>
            <a:fillRect/>
          </a:stretch>
        </p:blipFill>
        <p:spPr>
          <a:xfrm>
            <a:off x="11179450" y="5195243"/>
            <a:ext cx="6348446" cy="2899576"/>
          </a:xfrm>
          <a:prstGeom prst="rect">
            <a:avLst/>
          </a:prstGeom>
          <a:ln w="12700" cap="flat">
            <a:noFill/>
            <a:miter lim="400000"/>
          </a:ln>
          <a:effectLst/>
        </p:spPr>
      </p:pic>
      <p:pic>
        <p:nvPicPr>
          <p:cNvPr id="49" name="Schermafbeelding 2023-05-26 om 21.04.45.png">
            <a:extLst>
              <a:ext uri="{FF2B5EF4-FFF2-40B4-BE49-F238E27FC236}">
                <a16:creationId xmlns:a16="http://schemas.microsoft.com/office/drawing/2014/main" id="{BD6C8EA2-E7E0-2EC2-B110-066275596DA8}"/>
              </a:ext>
            </a:extLst>
          </p:cNvPr>
          <p:cNvPicPr>
            <a:picLocks noChangeAspect="1"/>
          </p:cNvPicPr>
          <p:nvPr/>
        </p:nvPicPr>
        <p:blipFill>
          <a:blip r:embed="rId3"/>
          <a:stretch>
            <a:fillRect/>
          </a:stretch>
        </p:blipFill>
        <p:spPr>
          <a:xfrm>
            <a:off x="11179450" y="1327166"/>
            <a:ext cx="6348446" cy="2899576"/>
          </a:xfrm>
          <a:prstGeom prst="rect">
            <a:avLst/>
          </a:prstGeom>
          <a:ln w="12700" cap="flat">
            <a:noFill/>
            <a:miter lim="400000"/>
          </a:ln>
          <a:effectLst/>
        </p:spPr>
      </p:pic>
      <p:sp>
        <p:nvSpPr>
          <p:cNvPr id="2" name="Text 0">
            <a:extLst>
              <a:ext uri="{FF2B5EF4-FFF2-40B4-BE49-F238E27FC236}">
                <a16:creationId xmlns:a16="http://schemas.microsoft.com/office/drawing/2014/main" id="{C66044C6-3B07-C652-F121-72AA2032EFEE}"/>
              </a:ext>
            </a:extLst>
          </p:cNvPr>
          <p:cNvSpPr/>
          <p:nvPr/>
        </p:nvSpPr>
        <p:spPr>
          <a:xfrm>
            <a:off x="1143000" y="1165972"/>
            <a:ext cx="8750841"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rPr>
              <a:t>BALBEZIT</a:t>
            </a:r>
            <a:endParaRPr lang="nl-NL" sz="1800" noProof="1"/>
          </a:p>
        </p:txBody>
      </p:sp>
      <p:sp>
        <p:nvSpPr>
          <p:cNvPr id="3" name="Text 1">
            <a:extLst>
              <a:ext uri="{FF2B5EF4-FFF2-40B4-BE49-F238E27FC236}">
                <a16:creationId xmlns:a16="http://schemas.microsoft.com/office/drawing/2014/main" id="{D52219F5-60E0-8925-DED6-47374E28C21C}"/>
              </a:ext>
            </a:extLst>
          </p:cNvPr>
          <p:cNvSpPr/>
          <p:nvPr/>
        </p:nvSpPr>
        <p:spPr>
          <a:xfrm>
            <a:off x="1143000" y="1661272"/>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PCA – 2 CASTLES </a:t>
            </a:r>
            <a:r>
              <a:rPr lang="en-BE" sz="5400" b="1" kern="0" spc="-108" noProof="1">
                <a:solidFill>
                  <a:srgbClr val="06478D"/>
                </a:solidFill>
                <a:latin typeface="Outfit" pitchFamily="34" charset="0"/>
                <a:ea typeface="Outfit" pitchFamily="34" charset="-122"/>
              </a:rPr>
              <a:t>– deflectie</a:t>
            </a:r>
            <a:r>
              <a:rPr lang="nl-NL" sz="5400" b="1" kern="0" spc="-108" noProof="1">
                <a:solidFill>
                  <a:srgbClr val="06478D"/>
                </a:solidFill>
                <a:latin typeface="Outfit" pitchFamily="34" charset="0"/>
                <a:ea typeface="Outfit" pitchFamily="34" charset="-122"/>
              </a:rPr>
              <a:t> 1</a:t>
            </a:r>
            <a:endParaRPr lang="nl-NL" sz="5400" noProof="1"/>
          </a:p>
        </p:txBody>
      </p:sp>
      <p:sp>
        <p:nvSpPr>
          <p:cNvPr id="4" name="Text 2">
            <a:extLst>
              <a:ext uri="{FF2B5EF4-FFF2-40B4-BE49-F238E27FC236}">
                <a16:creationId xmlns:a16="http://schemas.microsoft.com/office/drawing/2014/main" id="{D085FDE8-2221-2549-E9B2-EED543D4173E}"/>
              </a:ext>
            </a:extLst>
          </p:cNvPr>
          <p:cNvSpPr/>
          <p:nvPr/>
        </p:nvSpPr>
        <p:spPr>
          <a:xfrm>
            <a:off x="1142999" y="2701869"/>
            <a:ext cx="7537683" cy="3716046"/>
          </a:xfrm>
          <a:prstGeom prst="rect">
            <a:avLst/>
          </a:prstGeom>
          <a:noFill/>
          <a:ln/>
        </p:spPr>
        <p:txBody>
          <a:bodyPr wrap="square" lIns="25400" tIns="25400" rIns="25400" bIns="25400" rtlCol="0" anchor="t">
            <a:normAutofit/>
          </a:bodyPr>
          <a:lstStyle/>
          <a:p>
            <a:pPr marL="0" indent="0" algn="l">
              <a:lnSpc>
                <a:spcPct val="160000"/>
              </a:lnSpc>
              <a:buNone/>
            </a:pPr>
            <a:endParaRPr lang="nl-NL" sz="1875" noProof="1"/>
          </a:p>
        </p:txBody>
      </p:sp>
      <p:sp>
        <p:nvSpPr>
          <p:cNvPr id="10" name="Shape 5">
            <a:extLst>
              <a:ext uri="{FF2B5EF4-FFF2-40B4-BE49-F238E27FC236}">
                <a16:creationId xmlns:a16="http://schemas.microsoft.com/office/drawing/2014/main" id="{C5138638-8635-9208-C4E4-11BFF0A6DA04}"/>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C0CD8CBF-0554-BDC6-A967-91E5FE7DC670}"/>
              </a:ext>
            </a:extLst>
          </p:cNvPr>
          <p:cNvSpPr/>
          <p:nvPr/>
        </p:nvSpPr>
        <p:spPr>
          <a:xfrm>
            <a:off x="10241310" y="5143500"/>
            <a:ext cx="133350" cy="5143500"/>
          </a:xfrm>
          <a:prstGeom prst="rect">
            <a:avLst/>
          </a:prstGeom>
          <a:solidFill>
            <a:srgbClr val="B62C17"/>
          </a:solidFill>
          <a:ln/>
        </p:spPr>
        <p:txBody>
          <a:bodyPr/>
          <a:lstStyle/>
          <a:p>
            <a:endParaRPr lang="nl-NL" noProof="1"/>
          </a:p>
        </p:txBody>
      </p:sp>
      <p:sp>
        <p:nvSpPr>
          <p:cNvPr id="35" name="Text 2">
            <a:extLst>
              <a:ext uri="{FF2B5EF4-FFF2-40B4-BE49-F238E27FC236}">
                <a16:creationId xmlns:a16="http://schemas.microsoft.com/office/drawing/2014/main" id="{6A844CB1-8E04-9C53-415F-EE79C6E95760}"/>
              </a:ext>
            </a:extLst>
          </p:cNvPr>
          <p:cNvSpPr/>
          <p:nvPr/>
        </p:nvSpPr>
        <p:spPr>
          <a:xfrm>
            <a:off x="1122583" y="2997791"/>
            <a:ext cx="7808523" cy="6497083"/>
          </a:xfrm>
          <a:prstGeom prst="rect">
            <a:avLst/>
          </a:prstGeom>
          <a:noFill/>
          <a:ln/>
        </p:spPr>
        <p:txBody>
          <a:bodyPr wrap="square" lIns="25400" tIns="25400" rIns="25400" bIns="25400" rtlCol="0" anchor="t">
            <a:normAutofit/>
          </a:bodyPr>
          <a:lstStyle/>
          <a:p>
            <a:pPr algn="l">
              <a:lnSpc>
                <a:spcPct val="160000"/>
              </a:lnSpc>
            </a:pPr>
            <a:r>
              <a:rPr lang="en-BE" sz="1875" noProof="1">
                <a:solidFill>
                  <a:srgbClr val="35526F"/>
                </a:solidFill>
                <a:latin typeface="Barlow" pitchFamily="34" charset="0"/>
              </a:rPr>
              <a:t>In deze variatie gebruiken we de linkse positie van de eerste castle om de aangever te bereiken. Speler 6 speelt een b</a:t>
            </a:r>
            <a:r>
              <a:rPr lang="nl-NL" sz="1875" noProof="1">
                <a:solidFill>
                  <a:srgbClr val="35526F"/>
                </a:solidFill>
                <a:latin typeface="Barlow" pitchFamily="34" charset="0"/>
              </a:rPr>
              <a:t>e</a:t>
            </a:r>
            <a:r>
              <a:rPr lang="en-BE" sz="1875" noProof="1">
                <a:solidFill>
                  <a:srgbClr val="35526F"/>
                </a:solidFill>
                <a:latin typeface="Barlow" pitchFamily="34" charset="0"/>
              </a:rPr>
              <a:t>l</a:t>
            </a:r>
            <a:r>
              <a:rPr lang="nl-NL" sz="1875" noProof="1">
                <a:solidFill>
                  <a:srgbClr val="35526F"/>
                </a:solidFill>
                <a:latin typeface="Barlow" pitchFamily="34" charset="0"/>
              </a:rPr>
              <a:t>a</a:t>
            </a:r>
            <a:r>
              <a:rPr lang="en-BE" sz="1875" noProof="1">
                <a:solidFill>
                  <a:srgbClr val="35526F"/>
                </a:solidFill>
                <a:latin typeface="Barlow" pitchFamily="34" charset="0"/>
              </a:rPr>
              <a:t>ngrijke rol door centraler te gaan dan normaal, en zo de uitloper aan aangever kant mee te trekken</a:t>
            </a:r>
          </a:p>
          <a:p>
            <a:pPr algn="l">
              <a:lnSpc>
                <a:spcPct val="160000"/>
              </a:lnSpc>
            </a:pPr>
            <a:endParaRPr lang="en-BE" sz="1875" noProof="1">
              <a:solidFill>
                <a:srgbClr val="35526F"/>
              </a:solidFill>
              <a:latin typeface="Barlow" pitchFamily="34" charset="0"/>
            </a:endParaRP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A</a:t>
            </a:r>
            <a:r>
              <a:rPr lang="en-BE" sz="1875" noProof="1">
                <a:solidFill>
                  <a:srgbClr val="35526F"/>
                </a:solidFill>
                <a:latin typeface="Barlow" pitchFamily="34" charset="0"/>
              </a:rPr>
              <a:t>angever (1) gaat naar eerste paal</a:t>
            </a:r>
          </a:p>
          <a:p>
            <a:pPr marL="342900" indent="-342900" algn="l">
              <a:lnSpc>
                <a:spcPct val="160000"/>
              </a:lnSpc>
              <a:buFont typeface="Arial" panose="020B0604020202020204" pitchFamily="34" charset="0"/>
              <a:buChar char="•"/>
            </a:pPr>
            <a:r>
              <a:rPr lang="en-BE" sz="1875" noProof="1">
                <a:solidFill>
                  <a:srgbClr val="35526F"/>
                </a:solidFill>
                <a:latin typeface="Barlow" pitchFamily="34" charset="0"/>
              </a:rPr>
              <a:t>Speler links (6) gaat naar strokepunt</a:t>
            </a:r>
          </a:p>
          <a:p>
            <a:pPr marL="342900" indent="-342900" algn="l">
              <a:lnSpc>
                <a:spcPct val="160000"/>
              </a:lnSpc>
              <a:buFont typeface="Arial" panose="020B0604020202020204" pitchFamily="34" charset="0"/>
              <a:buChar char="•"/>
            </a:pPr>
            <a:r>
              <a:rPr lang="en-BE" sz="1875" noProof="1">
                <a:solidFill>
                  <a:srgbClr val="35526F"/>
                </a:solidFill>
                <a:latin typeface="Barlow" pitchFamily="34" charset="0"/>
              </a:rPr>
              <a:t>Shotter (3) geeft harde bal naar aangever</a:t>
            </a:r>
          </a:p>
          <a:p>
            <a:pPr marL="342900" indent="-342900" algn="l">
              <a:lnSpc>
                <a:spcPct val="160000"/>
              </a:lnSpc>
              <a:buFont typeface="Arial" panose="020B0604020202020204" pitchFamily="34" charset="0"/>
              <a:buChar char="•"/>
            </a:pPr>
            <a:endParaRPr lang="en-BE" sz="1875" noProof="1">
              <a:solidFill>
                <a:srgbClr val="35526F"/>
              </a:solidFill>
              <a:latin typeface="Barlow" pitchFamily="34" charset="0"/>
            </a:endParaRPr>
          </a:p>
          <a:p>
            <a:pPr algn="l">
              <a:lnSpc>
                <a:spcPct val="160000"/>
              </a:lnSpc>
            </a:pPr>
            <a:r>
              <a:rPr lang="en-BE" sz="1875" noProof="1">
                <a:solidFill>
                  <a:srgbClr val="35526F"/>
                </a:solidFill>
                <a:latin typeface="Barlow" pitchFamily="34" charset="0"/>
              </a:rPr>
              <a:t>De aangever werkt af via back-hand deflectie of forehand tip-in</a:t>
            </a:r>
            <a:endParaRPr lang="nl-NL" sz="1875" noProof="1">
              <a:solidFill>
                <a:srgbClr val="35526F"/>
              </a:solidFill>
              <a:latin typeface="Barlow" pitchFamily="34" charset="0"/>
            </a:endParaRPr>
          </a:p>
        </p:txBody>
      </p:sp>
      <p:sp>
        <p:nvSpPr>
          <p:cNvPr id="53" name="Cirkel">
            <a:extLst>
              <a:ext uri="{FF2B5EF4-FFF2-40B4-BE49-F238E27FC236}">
                <a16:creationId xmlns:a16="http://schemas.microsoft.com/office/drawing/2014/main" id="{E1726170-0A29-EFC5-F91C-45195AA2A752}"/>
              </a:ext>
            </a:extLst>
          </p:cNvPr>
          <p:cNvSpPr/>
          <p:nvPr/>
        </p:nvSpPr>
        <p:spPr>
          <a:xfrm>
            <a:off x="13015330" y="1613932"/>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67" name="Graphic 66" descr="Badge 1 with solid fill">
            <a:extLst>
              <a:ext uri="{FF2B5EF4-FFF2-40B4-BE49-F238E27FC236}">
                <a16:creationId xmlns:a16="http://schemas.microsoft.com/office/drawing/2014/main" id="{39CFDD6D-333A-633B-B0AB-C6200AEC636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66827" y="1143851"/>
            <a:ext cx="366629" cy="366629"/>
          </a:xfrm>
          <a:prstGeom prst="rect">
            <a:avLst/>
          </a:prstGeom>
        </p:spPr>
      </p:pic>
      <p:pic>
        <p:nvPicPr>
          <p:cNvPr id="69" name="Graphic 68" descr="Badge with solid fill">
            <a:extLst>
              <a:ext uri="{FF2B5EF4-FFF2-40B4-BE49-F238E27FC236}">
                <a16:creationId xmlns:a16="http://schemas.microsoft.com/office/drawing/2014/main" id="{3CD1DB8E-EAD9-42B5-0347-4584DBAE786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994175" y="3100759"/>
            <a:ext cx="415728" cy="415728"/>
          </a:xfrm>
          <a:prstGeom prst="rect">
            <a:avLst/>
          </a:prstGeom>
        </p:spPr>
      </p:pic>
      <p:pic>
        <p:nvPicPr>
          <p:cNvPr id="71" name="Graphic 70" descr="Badge 3 with solid fill">
            <a:extLst>
              <a:ext uri="{FF2B5EF4-FFF2-40B4-BE49-F238E27FC236}">
                <a16:creationId xmlns:a16="http://schemas.microsoft.com/office/drawing/2014/main" id="{9D4F63E8-A985-2841-9B48-6F8A4716CE75}"/>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785804" y="3437171"/>
            <a:ext cx="378579" cy="378579"/>
          </a:xfrm>
          <a:prstGeom prst="rect">
            <a:avLst/>
          </a:prstGeom>
        </p:spPr>
      </p:pic>
      <p:pic>
        <p:nvPicPr>
          <p:cNvPr id="73" name="Graphic 72" descr="Badge 4 with solid fill">
            <a:extLst>
              <a:ext uri="{FF2B5EF4-FFF2-40B4-BE49-F238E27FC236}">
                <a16:creationId xmlns:a16="http://schemas.microsoft.com/office/drawing/2014/main" id="{2786831A-7B76-C7DB-3C65-7D800997C1A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76516" y="3074306"/>
            <a:ext cx="378579" cy="378579"/>
          </a:xfrm>
          <a:prstGeom prst="rect">
            <a:avLst/>
          </a:prstGeom>
        </p:spPr>
      </p:pic>
      <p:pic>
        <p:nvPicPr>
          <p:cNvPr id="75" name="Graphic 74" descr="Badge 5 with solid fill">
            <a:extLst>
              <a:ext uri="{FF2B5EF4-FFF2-40B4-BE49-F238E27FC236}">
                <a16:creationId xmlns:a16="http://schemas.microsoft.com/office/drawing/2014/main" id="{B05B0A68-3975-23B0-723E-01D3128FCEC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498774" y="3443404"/>
            <a:ext cx="348333" cy="348333"/>
          </a:xfrm>
          <a:prstGeom prst="rect">
            <a:avLst/>
          </a:prstGeom>
        </p:spPr>
      </p:pic>
      <p:pic>
        <p:nvPicPr>
          <p:cNvPr id="77" name="Graphic 76" descr="Badge 6 with solid fill">
            <a:extLst>
              <a:ext uri="{FF2B5EF4-FFF2-40B4-BE49-F238E27FC236}">
                <a16:creationId xmlns:a16="http://schemas.microsoft.com/office/drawing/2014/main" id="{B38F9160-364A-1333-CDE6-FF33A5A759BA}"/>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2942255" y="2898823"/>
            <a:ext cx="378995" cy="378995"/>
          </a:xfrm>
          <a:prstGeom prst="rect">
            <a:avLst/>
          </a:prstGeom>
        </p:spPr>
      </p:pic>
      <p:pic>
        <p:nvPicPr>
          <p:cNvPr id="79" name="Graphic 78" descr="Badge 7 with solid fill">
            <a:extLst>
              <a:ext uri="{FF2B5EF4-FFF2-40B4-BE49-F238E27FC236}">
                <a16:creationId xmlns:a16="http://schemas.microsoft.com/office/drawing/2014/main" id="{0CF790FF-E80D-8A44-BB5B-EA58EC428D56}"/>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39717" y="2521520"/>
            <a:ext cx="348333" cy="348333"/>
          </a:xfrm>
          <a:prstGeom prst="rect">
            <a:avLst/>
          </a:prstGeom>
        </p:spPr>
      </p:pic>
      <p:sp>
        <p:nvSpPr>
          <p:cNvPr id="8" name="Cirkel">
            <a:extLst>
              <a:ext uri="{FF2B5EF4-FFF2-40B4-BE49-F238E27FC236}">
                <a16:creationId xmlns:a16="http://schemas.microsoft.com/office/drawing/2014/main" id="{CD662E3E-145E-70EF-18CD-F76AD15364E4}"/>
              </a:ext>
            </a:extLst>
          </p:cNvPr>
          <p:cNvSpPr/>
          <p:nvPr/>
        </p:nvSpPr>
        <p:spPr>
          <a:xfrm>
            <a:off x="14196591" y="5437302"/>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12" name="Graphic 11" descr="Badge 1 with solid fill">
            <a:extLst>
              <a:ext uri="{FF2B5EF4-FFF2-40B4-BE49-F238E27FC236}">
                <a16:creationId xmlns:a16="http://schemas.microsoft.com/office/drawing/2014/main" id="{4B8A660A-84F0-0ED8-82A2-8556D87729E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3810860" y="5462959"/>
            <a:ext cx="366629" cy="366629"/>
          </a:xfrm>
          <a:prstGeom prst="rect">
            <a:avLst/>
          </a:prstGeom>
        </p:spPr>
      </p:pic>
      <p:pic>
        <p:nvPicPr>
          <p:cNvPr id="14" name="Graphic 13" descr="Badge with solid fill">
            <a:extLst>
              <a:ext uri="{FF2B5EF4-FFF2-40B4-BE49-F238E27FC236}">
                <a16:creationId xmlns:a16="http://schemas.microsoft.com/office/drawing/2014/main" id="{B58D411B-2D56-04A0-6163-5F66887EB1B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994175" y="6968836"/>
            <a:ext cx="415728" cy="415728"/>
          </a:xfrm>
          <a:prstGeom prst="rect">
            <a:avLst/>
          </a:prstGeom>
        </p:spPr>
      </p:pic>
      <p:pic>
        <p:nvPicPr>
          <p:cNvPr id="16" name="Graphic 15" descr="Badge 3 with solid fill">
            <a:extLst>
              <a:ext uri="{FF2B5EF4-FFF2-40B4-BE49-F238E27FC236}">
                <a16:creationId xmlns:a16="http://schemas.microsoft.com/office/drawing/2014/main" id="{B2DE19F4-AE48-1BA8-F37E-0A9CD751AE7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785804" y="7305248"/>
            <a:ext cx="378579" cy="378579"/>
          </a:xfrm>
          <a:prstGeom prst="rect">
            <a:avLst/>
          </a:prstGeom>
        </p:spPr>
      </p:pic>
      <p:pic>
        <p:nvPicPr>
          <p:cNvPr id="18" name="Graphic 17" descr="Badge 4 with solid fill">
            <a:extLst>
              <a:ext uri="{FF2B5EF4-FFF2-40B4-BE49-F238E27FC236}">
                <a16:creationId xmlns:a16="http://schemas.microsoft.com/office/drawing/2014/main" id="{F26DD14B-DB47-3D87-A9D9-2303ECB252A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76516" y="6942383"/>
            <a:ext cx="378579" cy="378579"/>
          </a:xfrm>
          <a:prstGeom prst="rect">
            <a:avLst/>
          </a:prstGeom>
        </p:spPr>
      </p:pic>
      <p:pic>
        <p:nvPicPr>
          <p:cNvPr id="20" name="Graphic 19" descr="Badge 5 with solid fill">
            <a:extLst>
              <a:ext uri="{FF2B5EF4-FFF2-40B4-BE49-F238E27FC236}">
                <a16:creationId xmlns:a16="http://schemas.microsoft.com/office/drawing/2014/main" id="{F7A944BE-31E9-7332-12B6-78D867E0C5FC}"/>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498774" y="7311481"/>
            <a:ext cx="348333" cy="348333"/>
          </a:xfrm>
          <a:prstGeom prst="rect">
            <a:avLst/>
          </a:prstGeom>
        </p:spPr>
      </p:pic>
      <p:pic>
        <p:nvPicPr>
          <p:cNvPr id="22" name="Graphic 21" descr="Badge 6 with solid fill">
            <a:extLst>
              <a:ext uri="{FF2B5EF4-FFF2-40B4-BE49-F238E27FC236}">
                <a16:creationId xmlns:a16="http://schemas.microsoft.com/office/drawing/2014/main" id="{BCA610E3-CAFE-4990-F4D3-0B27C28124F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4185186" y="5830720"/>
            <a:ext cx="378995" cy="378995"/>
          </a:xfrm>
          <a:prstGeom prst="rect">
            <a:avLst/>
          </a:prstGeom>
        </p:spPr>
      </p:pic>
      <p:pic>
        <p:nvPicPr>
          <p:cNvPr id="24" name="Graphic 23" descr="Badge 7 with solid fill">
            <a:extLst>
              <a:ext uri="{FF2B5EF4-FFF2-40B4-BE49-F238E27FC236}">
                <a16:creationId xmlns:a16="http://schemas.microsoft.com/office/drawing/2014/main" id="{71D3EF34-D3C6-A145-3CCD-5E58899771D7}"/>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39717" y="6389597"/>
            <a:ext cx="348333" cy="348333"/>
          </a:xfrm>
          <a:prstGeom prst="rect">
            <a:avLst/>
          </a:prstGeom>
        </p:spPr>
      </p:pic>
      <p:cxnSp>
        <p:nvCxnSpPr>
          <p:cNvPr id="26" name="Straight Arrow Connector 25">
            <a:extLst>
              <a:ext uri="{FF2B5EF4-FFF2-40B4-BE49-F238E27FC236}">
                <a16:creationId xmlns:a16="http://schemas.microsoft.com/office/drawing/2014/main" id="{BDA1CA2E-5D15-496B-BD30-66186AD14007}"/>
              </a:ext>
            </a:extLst>
          </p:cNvPr>
          <p:cNvCxnSpPr/>
          <p:nvPr/>
        </p:nvCxnSpPr>
        <p:spPr>
          <a:xfrm>
            <a:off x="13233456" y="5559871"/>
            <a:ext cx="552348" cy="8640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2AF733EC-BE69-90C6-7DC5-CE5B7B8E2D2D}"/>
              </a:ext>
            </a:extLst>
          </p:cNvPr>
          <p:cNvCxnSpPr>
            <a:cxnSpLocks/>
          </p:cNvCxnSpPr>
          <p:nvPr/>
        </p:nvCxnSpPr>
        <p:spPr>
          <a:xfrm flipV="1">
            <a:off x="13050141" y="6111284"/>
            <a:ext cx="1114242" cy="78297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F2CAA2B0-EAAD-D3F1-B40F-47620E571806}"/>
              </a:ext>
            </a:extLst>
          </p:cNvPr>
          <p:cNvCxnSpPr>
            <a:cxnSpLocks/>
          </p:cNvCxnSpPr>
          <p:nvPr/>
        </p:nvCxnSpPr>
        <p:spPr>
          <a:xfrm flipV="1">
            <a:off x="13905164" y="5925755"/>
            <a:ext cx="68208" cy="125019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BF0D3357-D33E-1174-C9C9-BA933884C4EE}"/>
              </a:ext>
            </a:extLst>
          </p:cNvPr>
          <p:cNvCxnSpPr>
            <a:cxnSpLocks/>
          </p:cNvCxnSpPr>
          <p:nvPr/>
        </p:nvCxnSpPr>
        <p:spPr>
          <a:xfrm flipV="1">
            <a:off x="14204989" y="5589343"/>
            <a:ext cx="92485" cy="5693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38" name="Graphic 37" descr="Harvey Balls 100% with solid fill">
            <a:extLst>
              <a:ext uri="{FF2B5EF4-FFF2-40B4-BE49-F238E27FC236}">
                <a16:creationId xmlns:a16="http://schemas.microsoft.com/office/drawing/2014/main" id="{96D2D0CB-B8D0-3243-60C3-58AF4BA1CBF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409903" y="5345262"/>
            <a:ext cx="235393" cy="235393"/>
          </a:xfrm>
          <a:prstGeom prst="rect">
            <a:avLst/>
          </a:prstGeom>
        </p:spPr>
      </p:pic>
      <p:pic>
        <p:nvPicPr>
          <p:cNvPr id="40" name="Graphic 39" descr="Harvey Balls 100% with solid fill">
            <a:extLst>
              <a:ext uri="{FF2B5EF4-FFF2-40B4-BE49-F238E27FC236}">
                <a16:creationId xmlns:a16="http://schemas.microsoft.com/office/drawing/2014/main" id="{3FE2B686-7D43-8DEC-7F8F-804048D8D8B7}"/>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144905" y="6627932"/>
            <a:ext cx="235393" cy="235393"/>
          </a:xfrm>
          <a:prstGeom prst="rect">
            <a:avLst/>
          </a:prstGeom>
        </p:spPr>
      </p:pic>
      <p:pic>
        <p:nvPicPr>
          <p:cNvPr id="42" name="Graphic 41" descr="Harvey Balls 100% with solid fill">
            <a:extLst>
              <a:ext uri="{FF2B5EF4-FFF2-40B4-BE49-F238E27FC236}">
                <a16:creationId xmlns:a16="http://schemas.microsoft.com/office/drawing/2014/main" id="{C37066A6-5FC5-F991-FC34-B4248F2CB240}"/>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499230" y="6225960"/>
            <a:ext cx="235393" cy="235393"/>
          </a:xfrm>
          <a:prstGeom prst="rect">
            <a:avLst/>
          </a:prstGeom>
        </p:spPr>
      </p:pic>
      <p:pic>
        <p:nvPicPr>
          <p:cNvPr id="44" name="Graphic 43" descr="Harvey Balls 100% with solid fill">
            <a:extLst>
              <a:ext uri="{FF2B5EF4-FFF2-40B4-BE49-F238E27FC236}">
                <a16:creationId xmlns:a16="http://schemas.microsoft.com/office/drawing/2014/main" id="{139A04D0-CEF9-EFA9-3F58-A82C502957D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093221" y="5727625"/>
            <a:ext cx="235393" cy="235393"/>
          </a:xfrm>
          <a:prstGeom prst="rect">
            <a:avLst/>
          </a:prstGeom>
        </p:spPr>
      </p:pic>
    </p:spTree>
    <p:extLst>
      <p:ext uri="{BB962C8B-B14F-4D97-AF65-F5344CB8AC3E}">
        <p14:creationId xmlns:p14="http://schemas.microsoft.com/office/powerpoint/2010/main" val="356326046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C9CEC0-644E-EBFE-A558-E185047395A8}"/>
            </a:ext>
          </a:extLst>
        </p:cNvPr>
        <p:cNvGrpSpPr/>
        <p:nvPr/>
      </p:nvGrpSpPr>
      <p:grpSpPr>
        <a:xfrm>
          <a:off x="0" y="0"/>
          <a:ext cx="0" cy="0"/>
          <a:chOff x="0" y="0"/>
          <a:chExt cx="0" cy="0"/>
        </a:xfrm>
      </p:grpSpPr>
      <p:pic>
        <p:nvPicPr>
          <p:cNvPr id="6" name="Schermafbeelding 2023-05-26 om 21.04.45.png">
            <a:extLst>
              <a:ext uri="{FF2B5EF4-FFF2-40B4-BE49-F238E27FC236}">
                <a16:creationId xmlns:a16="http://schemas.microsoft.com/office/drawing/2014/main" id="{63822A12-65FB-1920-C7BC-36D593CD1D7E}"/>
              </a:ext>
            </a:extLst>
          </p:cNvPr>
          <p:cNvPicPr>
            <a:picLocks noChangeAspect="1"/>
          </p:cNvPicPr>
          <p:nvPr/>
        </p:nvPicPr>
        <p:blipFill>
          <a:blip r:embed="rId3"/>
          <a:stretch>
            <a:fillRect/>
          </a:stretch>
        </p:blipFill>
        <p:spPr>
          <a:xfrm>
            <a:off x="11179450" y="5195243"/>
            <a:ext cx="6348446" cy="2899576"/>
          </a:xfrm>
          <a:prstGeom prst="rect">
            <a:avLst/>
          </a:prstGeom>
          <a:ln w="12700" cap="flat">
            <a:noFill/>
            <a:miter lim="400000"/>
          </a:ln>
          <a:effectLst/>
        </p:spPr>
      </p:pic>
      <p:pic>
        <p:nvPicPr>
          <p:cNvPr id="49" name="Schermafbeelding 2023-05-26 om 21.04.45.png">
            <a:extLst>
              <a:ext uri="{FF2B5EF4-FFF2-40B4-BE49-F238E27FC236}">
                <a16:creationId xmlns:a16="http://schemas.microsoft.com/office/drawing/2014/main" id="{F52F9C4A-535C-08F5-1408-70793FCBB69A}"/>
              </a:ext>
            </a:extLst>
          </p:cNvPr>
          <p:cNvPicPr>
            <a:picLocks noChangeAspect="1"/>
          </p:cNvPicPr>
          <p:nvPr/>
        </p:nvPicPr>
        <p:blipFill>
          <a:blip r:embed="rId3"/>
          <a:stretch>
            <a:fillRect/>
          </a:stretch>
        </p:blipFill>
        <p:spPr>
          <a:xfrm>
            <a:off x="11179450" y="1327166"/>
            <a:ext cx="6348446" cy="2899576"/>
          </a:xfrm>
          <a:prstGeom prst="rect">
            <a:avLst/>
          </a:prstGeom>
          <a:ln w="12700" cap="flat">
            <a:noFill/>
            <a:miter lim="400000"/>
          </a:ln>
          <a:effectLst/>
        </p:spPr>
      </p:pic>
      <p:sp>
        <p:nvSpPr>
          <p:cNvPr id="2" name="Text 0">
            <a:extLst>
              <a:ext uri="{FF2B5EF4-FFF2-40B4-BE49-F238E27FC236}">
                <a16:creationId xmlns:a16="http://schemas.microsoft.com/office/drawing/2014/main" id="{3F5D84EA-22B9-4244-5D04-82609CCF7131}"/>
              </a:ext>
            </a:extLst>
          </p:cNvPr>
          <p:cNvSpPr/>
          <p:nvPr/>
        </p:nvSpPr>
        <p:spPr>
          <a:xfrm>
            <a:off x="1143000" y="1165972"/>
            <a:ext cx="8750841"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rPr>
              <a:t>BALBEZIT</a:t>
            </a:r>
            <a:endParaRPr lang="nl-NL" sz="1800" noProof="1"/>
          </a:p>
        </p:txBody>
      </p:sp>
      <p:sp>
        <p:nvSpPr>
          <p:cNvPr id="3" name="Text 1">
            <a:extLst>
              <a:ext uri="{FF2B5EF4-FFF2-40B4-BE49-F238E27FC236}">
                <a16:creationId xmlns:a16="http://schemas.microsoft.com/office/drawing/2014/main" id="{9C257004-DE47-8870-E395-095198CCCF21}"/>
              </a:ext>
            </a:extLst>
          </p:cNvPr>
          <p:cNvSpPr/>
          <p:nvPr/>
        </p:nvSpPr>
        <p:spPr>
          <a:xfrm>
            <a:off x="1143000" y="1661272"/>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PCA – 2 CASTLES </a:t>
            </a:r>
            <a:r>
              <a:rPr lang="en-BE" sz="5400" b="1" kern="0" spc="-108" noProof="1">
                <a:solidFill>
                  <a:srgbClr val="06478D"/>
                </a:solidFill>
                <a:latin typeface="Outfit" pitchFamily="34" charset="0"/>
                <a:ea typeface="Outfit" pitchFamily="34" charset="-122"/>
              </a:rPr>
              <a:t>– deflectie</a:t>
            </a:r>
            <a:r>
              <a:rPr lang="nl-NL" sz="5400" b="1" kern="0" spc="-108" noProof="1">
                <a:solidFill>
                  <a:srgbClr val="06478D"/>
                </a:solidFill>
                <a:latin typeface="Outfit" pitchFamily="34" charset="0"/>
                <a:ea typeface="Outfit" pitchFamily="34" charset="-122"/>
              </a:rPr>
              <a:t> 2</a:t>
            </a:r>
            <a:endParaRPr lang="nl-NL" sz="5400" noProof="1"/>
          </a:p>
        </p:txBody>
      </p:sp>
      <p:sp>
        <p:nvSpPr>
          <p:cNvPr id="4" name="Text 2">
            <a:extLst>
              <a:ext uri="{FF2B5EF4-FFF2-40B4-BE49-F238E27FC236}">
                <a16:creationId xmlns:a16="http://schemas.microsoft.com/office/drawing/2014/main" id="{D4FCD8DB-7A38-9F38-302C-DC8D00BBBB5F}"/>
              </a:ext>
            </a:extLst>
          </p:cNvPr>
          <p:cNvSpPr/>
          <p:nvPr/>
        </p:nvSpPr>
        <p:spPr>
          <a:xfrm>
            <a:off x="1142999" y="2701869"/>
            <a:ext cx="7537683" cy="3716046"/>
          </a:xfrm>
          <a:prstGeom prst="rect">
            <a:avLst/>
          </a:prstGeom>
          <a:noFill/>
          <a:ln/>
        </p:spPr>
        <p:txBody>
          <a:bodyPr wrap="square" lIns="25400" tIns="25400" rIns="25400" bIns="25400" rtlCol="0" anchor="t">
            <a:normAutofit/>
          </a:bodyPr>
          <a:lstStyle/>
          <a:p>
            <a:pPr marL="0" indent="0" algn="l">
              <a:lnSpc>
                <a:spcPct val="160000"/>
              </a:lnSpc>
              <a:buNone/>
            </a:pPr>
            <a:endParaRPr lang="nl-NL" sz="1875" noProof="1"/>
          </a:p>
        </p:txBody>
      </p:sp>
      <p:sp>
        <p:nvSpPr>
          <p:cNvPr id="10" name="Shape 5">
            <a:extLst>
              <a:ext uri="{FF2B5EF4-FFF2-40B4-BE49-F238E27FC236}">
                <a16:creationId xmlns:a16="http://schemas.microsoft.com/office/drawing/2014/main" id="{AA7E88CF-F3CB-D772-CBF7-81BBE0119086}"/>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2322215D-41E7-EE3D-7899-5B6B47C8B115}"/>
              </a:ext>
            </a:extLst>
          </p:cNvPr>
          <p:cNvSpPr/>
          <p:nvPr/>
        </p:nvSpPr>
        <p:spPr>
          <a:xfrm>
            <a:off x="10241310" y="5143500"/>
            <a:ext cx="133350" cy="5143500"/>
          </a:xfrm>
          <a:prstGeom prst="rect">
            <a:avLst/>
          </a:prstGeom>
          <a:solidFill>
            <a:srgbClr val="B62C17"/>
          </a:solidFill>
          <a:ln/>
        </p:spPr>
        <p:txBody>
          <a:bodyPr/>
          <a:lstStyle/>
          <a:p>
            <a:endParaRPr lang="nl-NL" noProof="1"/>
          </a:p>
        </p:txBody>
      </p:sp>
      <p:sp>
        <p:nvSpPr>
          <p:cNvPr id="35" name="Text 2">
            <a:extLst>
              <a:ext uri="{FF2B5EF4-FFF2-40B4-BE49-F238E27FC236}">
                <a16:creationId xmlns:a16="http://schemas.microsoft.com/office/drawing/2014/main" id="{2CDD2834-EDA6-41BC-0246-8C2BC18BA885}"/>
              </a:ext>
            </a:extLst>
          </p:cNvPr>
          <p:cNvSpPr/>
          <p:nvPr/>
        </p:nvSpPr>
        <p:spPr>
          <a:xfrm>
            <a:off x="1122583" y="2997791"/>
            <a:ext cx="7808523" cy="6497083"/>
          </a:xfrm>
          <a:prstGeom prst="rect">
            <a:avLst/>
          </a:prstGeom>
          <a:noFill/>
          <a:ln/>
        </p:spPr>
        <p:txBody>
          <a:bodyPr wrap="square" lIns="25400" tIns="25400" rIns="25400" bIns="25400" rtlCol="0" anchor="t">
            <a:normAutofit/>
          </a:bodyPr>
          <a:lstStyle/>
          <a:p>
            <a:pPr algn="l">
              <a:lnSpc>
                <a:spcPct val="160000"/>
              </a:lnSpc>
            </a:pPr>
            <a:r>
              <a:rPr lang="en-BE" sz="1875" noProof="1">
                <a:solidFill>
                  <a:srgbClr val="35526F"/>
                </a:solidFill>
                <a:latin typeface="Barlow" pitchFamily="34" charset="0"/>
              </a:rPr>
              <a:t>In deze variatie gebruiken we de </a:t>
            </a:r>
            <a:r>
              <a:rPr lang="nl-NL" sz="1875" noProof="1">
                <a:solidFill>
                  <a:srgbClr val="35526F"/>
                </a:solidFill>
                <a:latin typeface="Barlow" pitchFamily="34" charset="0"/>
              </a:rPr>
              <a:t>rechtse </a:t>
            </a:r>
            <a:r>
              <a:rPr lang="en-BE" sz="1875" noProof="1">
                <a:solidFill>
                  <a:srgbClr val="35526F"/>
                </a:solidFill>
                <a:latin typeface="Barlow" pitchFamily="34" charset="0"/>
              </a:rPr>
              <a:t>positie van de </a:t>
            </a:r>
            <a:r>
              <a:rPr lang="nl-NL" sz="1875" noProof="1">
                <a:solidFill>
                  <a:srgbClr val="35526F"/>
                </a:solidFill>
                <a:latin typeface="Barlow" pitchFamily="34" charset="0"/>
              </a:rPr>
              <a:t>tweede</a:t>
            </a:r>
            <a:r>
              <a:rPr lang="en-BE" sz="1875" noProof="1">
                <a:solidFill>
                  <a:srgbClr val="35526F"/>
                </a:solidFill>
                <a:latin typeface="Barlow" pitchFamily="34" charset="0"/>
              </a:rPr>
              <a:t> castle om de </a:t>
            </a:r>
            <a:r>
              <a:rPr lang="nl-NL" sz="1875" noProof="1">
                <a:solidFill>
                  <a:srgbClr val="35526F"/>
                </a:solidFill>
                <a:latin typeface="Barlow" pitchFamily="34" charset="0"/>
              </a:rPr>
              <a:t>speler aan tweede paal</a:t>
            </a:r>
            <a:r>
              <a:rPr lang="en-BE" sz="1875" noProof="1">
                <a:solidFill>
                  <a:srgbClr val="35526F"/>
                </a:solidFill>
                <a:latin typeface="Barlow" pitchFamily="34" charset="0"/>
              </a:rPr>
              <a:t> te bereiken. </a:t>
            </a:r>
            <a:endParaRPr lang="nl-NL" sz="1875" noProof="1">
              <a:solidFill>
                <a:srgbClr val="35526F"/>
              </a:solidFill>
              <a:latin typeface="Barlow" pitchFamily="34" charset="0"/>
            </a:endParaRPr>
          </a:p>
          <a:p>
            <a:pPr algn="l">
              <a:lnSpc>
                <a:spcPct val="160000"/>
              </a:lnSpc>
            </a:pPr>
            <a:endParaRPr lang="en-BE" sz="1875" noProof="1">
              <a:solidFill>
                <a:srgbClr val="35526F"/>
              </a:solidFill>
              <a:latin typeface="Barlow" pitchFamily="34" charset="0"/>
            </a:endParaRP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A</a:t>
            </a:r>
            <a:r>
              <a:rPr lang="en-BE" sz="1875" noProof="1">
                <a:solidFill>
                  <a:srgbClr val="35526F"/>
                </a:solidFill>
                <a:latin typeface="Barlow" pitchFamily="34" charset="0"/>
              </a:rPr>
              <a:t>angever (1) gaat naar eerste paal</a:t>
            </a:r>
          </a:p>
          <a:p>
            <a:pPr marL="342900" indent="-342900" algn="l">
              <a:lnSpc>
                <a:spcPct val="160000"/>
              </a:lnSpc>
              <a:buFont typeface="Arial" panose="020B0604020202020204" pitchFamily="34" charset="0"/>
              <a:buChar char="•"/>
            </a:pPr>
            <a:r>
              <a:rPr lang="en-BE" sz="1875" noProof="1">
                <a:solidFill>
                  <a:srgbClr val="35526F"/>
                </a:solidFill>
                <a:latin typeface="Barlow" pitchFamily="34" charset="0"/>
              </a:rPr>
              <a:t>Speler </a:t>
            </a:r>
            <a:r>
              <a:rPr lang="nl-NL" sz="1875" noProof="1">
                <a:solidFill>
                  <a:srgbClr val="35526F"/>
                </a:solidFill>
                <a:latin typeface="Barlow" pitchFamily="34" charset="0"/>
              </a:rPr>
              <a:t>rechts</a:t>
            </a:r>
            <a:r>
              <a:rPr lang="en-BE" sz="1875" noProof="1">
                <a:solidFill>
                  <a:srgbClr val="35526F"/>
                </a:solidFill>
                <a:latin typeface="Barlow" pitchFamily="34" charset="0"/>
              </a:rPr>
              <a:t> (</a:t>
            </a:r>
            <a:r>
              <a:rPr lang="nl-NL" sz="1875" noProof="1">
                <a:solidFill>
                  <a:srgbClr val="35526F"/>
                </a:solidFill>
                <a:latin typeface="Barlow" pitchFamily="34" charset="0"/>
              </a:rPr>
              <a:t>7</a:t>
            </a:r>
            <a:r>
              <a:rPr lang="en-BE" sz="1875" noProof="1">
                <a:solidFill>
                  <a:srgbClr val="35526F"/>
                </a:solidFill>
                <a:latin typeface="Barlow" pitchFamily="34" charset="0"/>
              </a:rPr>
              <a:t>) gaat naar </a:t>
            </a:r>
            <a:r>
              <a:rPr lang="nl-NL" sz="1875" noProof="1">
                <a:solidFill>
                  <a:srgbClr val="35526F"/>
                </a:solidFill>
                <a:latin typeface="Barlow" pitchFamily="34" charset="0"/>
              </a:rPr>
              <a:t>tweede paal</a:t>
            </a:r>
            <a:endParaRPr lang="en-BE" sz="1875" noProof="1">
              <a:solidFill>
                <a:srgbClr val="35526F"/>
              </a:solidFill>
              <a:latin typeface="Barlow" pitchFamily="34" charset="0"/>
            </a:endParaRPr>
          </a:p>
          <a:p>
            <a:pPr marL="342900" indent="-342900" algn="l">
              <a:lnSpc>
                <a:spcPct val="160000"/>
              </a:lnSpc>
              <a:buFont typeface="Arial" panose="020B0604020202020204" pitchFamily="34" charset="0"/>
              <a:buChar char="•"/>
            </a:pPr>
            <a:r>
              <a:rPr lang="en-BE" sz="1875" noProof="1">
                <a:solidFill>
                  <a:srgbClr val="35526F"/>
                </a:solidFill>
                <a:latin typeface="Barlow" pitchFamily="34" charset="0"/>
              </a:rPr>
              <a:t>Shotter (</a:t>
            </a:r>
            <a:r>
              <a:rPr lang="nl-NL" sz="1875" noProof="1">
                <a:solidFill>
                  <a:srgbClr val="35526F"/>
                </a:solidFill>
                <a:latin typeface="Barlow" pitchFamily="34" charset="0"/>
              </a:rPr>
              <a:t>5</a:t>
            </a:r>
            <a:r>
              <a:rPr lang="en-BE" sz="1875" noProof="1">
                <a:solidFill>
                  <a:srgbClr val="35526F"/>
                </a:solidFill>
                <a:latin typeface="Barlow" pitchFamily="34" charset="0"/>
              </a:rPr>
              <a:t>) geeft harde bal naar </a:t>
            </a:r>
            <a:r>
              <a:rPr lang="nl-NL" sz="1875" noProof="1">
                <a:solidFill>
                  <a:srgbClr val="35526F"/>
                </a:solidFill>
                <a:latin typeface="Barlow" pitchFamily="34" charset="0"/>
              </a:rPr>
              <a:t>tweede paal</a:t>
            </a:r>
            <a:endParaRPr lang="en-BE" sz="1875" noProof="1">
              <a:solidFill>
                <a:srgbClr val="35526F"/>
              </a:solidFill>
              <a:latin typeface="Barlow" pitchFamily="34" charset="0"/>
            </a:endParaRPr>
          </a:p>
          <a:p>
            <a:pPr marL="342900" indent="-342900" algn="l">
              <a:lnSpc>
                <a:spcPct val="160000"/>
              </a:lnSpc>
              <a:buFont typeface="Arial" panose="020B0604020202020204" pitchFamily="34" charset="0"/>
              <a:buChar char="•"/>
            </a:pPr>
            <a:endParaRPr lang="en-BE" sz="1875" noProof="1">
              <a:solidFill>
                <a:srgbClr val="35526F"/>
              </a:solidFill>
              <a:latin typeface="Barlow" pitchFamily="34" charset="0"/>
            </a:endParaRPr>
          </a:p>
          <a:p>
            <a:pPr algn="l">
              <a:lnSpc>
                <a:spcPct val="160000"/>
              </a:lnSpc>
            </a:pPr>
            <a:r>
              <a:rPr lang="en-BE" sz="1875" noProof="1">
                <a:solidFill>
                  <a:srgbClr val="35526F"/>
                </a:solidFill>
                <a:latin typeface="Barlow" pitchFamily="34" charset="0"/>
              </a:rPr>
              <a:t>De </a:t>
            </a:r>
            <a:r>
              <a:rPr lang="nl-NL" sz="1875" noProof="1">
                <a:solidFill>
                  <a:srgbClr val="35526F"/>
                </a:solidFill>
                <a:latin typeface="Barlow" pitchFamily="34" charset="0"/>
              </a:rPr>
              <a:t>aanvaller</a:t>
            </a:r>
            <a:r>
              <a:rPr lang="en-BE" sz="1875" noProof="1">
                <a:solidFill>
                  <a:srgbClr val="35526F"/>
                </a:solidFill>
                <a:latin typeface="Barlow" pitchFamily="34" charset="0"/>
              </a:rPr>
              <a:t> werkt af via</a:t>
            </a:r>
            <a:r>
              <a:rPr lang="nl-NL" sz="1875" noProof="1">
                <a:solidFill>
                  <a:srgbClr val="35526F"/>
                </a:solidFill>
                <a:latin typeface="Barlow" pitchFamily="34" charset="0"/>
              </a:rPr>
              <a:t> met deflectie, liefst hoog naar de lijn stopper toe voor een goal of strafbal te krijgen</a:t>
            </a:r>
          </a:p>
        </p:txBody>
      </p:sp>
      <p:sp>
        <p:nvSpPr>
          <p:cNvPr id="53" name="Cirkel">
            <a:extLst>
              <a:ext uri="{FF2B5EF4-FFF2-40B4-BE49-F238E27FC236}">
                <a16:creationId xmlns:a16="http://schemas.microsoft.com/office/drawing/2014/main" id="{B64043CA-43E9-2620-AD63-82975528A56C}"/>
              </a:ext>
            </a:extLst>
          </p:cNvPr>
          <p:cNvSpPr/>
          <p:nvPr/>
        </p:nvSpPr>
        <p:spPr>
          <a:xfrm>
            <a:off x="13015330" y="1613932"/>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67" name="Graphic 66" descr="Badge 1 with solid fill">
            <a:extLst>
              <a:ext uri="{FF2B5EF4-FFF2-40B4-BE49-F238E27FC236}">
                <a16:creationId xmlns:a16="http://schemas.microsoft.com/office/drawing/2014/main" id="{AB2B9C95-130A-A06F-94DB-76C5938DA8C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66827" y="1143851"/>
            <a:ext cx="366629" cy="366629"/>
          </a:xfrm>
          <a:prstGeom prst="rect">
            <a:avLst/>
          </a:prstGeom>
        </p:spPr>
      </p:pic>
      <p:pic>
        <p:nvPicPr>
          <p:cNvPr id="69" name="Graphic 68" descr="Badge with solid fill">
            <a:extLst>
              <a:ext uri="{FF2B5EF4-FFF2-40B4-BE49-F238E27FC236}">
                <a16:creationId xmlns:a16="http://schemas.microsoft.com/office/drawing/2014/main" id="{3E7BF269-4092-F25A-8428-3632F06D3790}"/>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994175" y="3100759"/>
            <a:ext cx="415728" cy="415728"/>
          </a:xfrm>
          <a:prstGeom prst="rect">
            <a:avLst/>
          </a:prstGeom>
        </p:spPr>
      </p:pic>
      <p:pic>
        <p:nvPicPr>
          <p:cNvPr id="71" name="Graphic 70" descr="Badge 3 with solid fill">
            <a:extLst>
              <a:ext uri="{FF2B5EF4-FFF2-40B4-BE49-F238E27FC236}">
                <a16:creationId xmlns:a16="http://schemas.microsoft.com/office/drawing/2014/main" id="{D7691B7C-DAE8-A604-6841-29542F9B62F7}"/>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785804" y="3437171"/>
            <a:ext cx="378579" cy="378579"/>
          </a:xfrm>
          <a:prstGeom prst="rect">
            <a:avLst/>
          </a:prstGeom>
        </p:spPr>
      </p:pic>
      <p:pic>
        <p:nvPicPr>
          <p:cNvPr id="73" name="Graphic 72" descr="Badge 4 with solid fill">
            <a:extLst>
              <a:ext uri="{FF2B5EF4-FFF2-40B4-BE49-F238E27FC236}">
                <a16:creationId xmlns:a16="http://schemas.microsoft.com/office/drawing/2014/main" id="{174F029F-8B85-AB5B-4637-3CE631ABEB53}"/>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76516" y="3074306"/>
            <a:ext cx="378579" cy="378579"/>
          </a:xfrm>
          <a:prstGeom prst="rect">
            <a:avLst/>
          </a:prstGeom>
        </p:spPr>
      </p:pic>
      <p:pic>
        <p:nvPicPr>
          <p:cNvPr id="75" name="Graphic 74" descr="Badge 5 with solid fill">
            <a:extLst>
              <a:ext uri="{FF2B5EF4-FFF2-40B4-BE49-F238E27FC236}">
                <a16:creationId xmlns:a16="http://schemas.microsoft.com/office/drawing/2014/main" id="{65642835-82B3-A6A2-70CC-91BF2F26571B}"/>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498774" y="3443404"/>
            <a:ext cx="348333" cy="348333"/>
          </a:xfrm>
          <a:prstGeom prst="rect">
            <a:avLst/>
          </a:prstGeom>
        </p:spPr>
      </p:pic>
      <p:pic>
        <p:nvPicPr>
          <p:cNvPr id="77" name="Graphic 76" descr="Badge 6 with solid fill">
            <a:extLst>
              <a:ext uri="{FF2B5EF4-FFF2-40B4-BE49-F238E27FC236}">
                <a16:creationId xmlns:a16="http://schemas.microsoft.com/office/drawing/2014/main" id="{2B7B6831-8C9C-3A7A-1B77-50E2846A14B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2942255" y="2898823"/>
            <a:ext cx="378995" cy="378995"/>
          </a:xfrm>
          <a:prstGeom prst="rect">
            <a:avLst/>
          </a:prstGeom>
        </p:spPr>
      </p:pic>
      <p:pic>
        <p:nvPicPr>
          <p:cNvPr id="79" name="Graphic 78" descr="Badge 7 with solid fill">
            <a:extLst>
              <a:ext uri="{FF2B5EF4-FFF2-40B4-BE49-F238E27FC236}">
                <a16:creationId xmlns:a16="http://schemas.microsoft.com/office/drawing/2014/main" id="{B1C0CD52-74CC-16AA-5333-64EEFFF2A4CF}"/>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39717" y="2521520"/>
            <a:ext cx="348333" cy="348333"/>
          </a:xfrm>
          <a:prstGeom prst="rect">
            <a:avLst/>
          </a:prstGeom>
        </p:spPr>
      </p:pic>
      <p:sp>
        <p:nvSpPr>
          <p:cNvPr id="8" name="Cirkel">
            <a:extLst>
              <a:ext uri="{FF2B5EF4-FFF2-40B4-BE49-F238E27FC236}">
                <a16:creationId xmlns:a16="http://schemas.microsoft.com/office/drawing/2014/main" id="{D77B4145-25E8-A010-0B5B-22FA5BB48104}"/>
              </a:ext>
            </a:extLst>
          </p:cNvPr>
          <p:cNvSpPr/>
          <p:nvPr/>
        </p:nvSpPr>
        <p:spPr>
          <a:xfrm>
            <a:off x="14366751" y="5376017"/>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12" name="Graphic 11" descr="Badge 1 with solid fill">
            <a:extLst>
              <a:ext uri="{FF2B5EF4-FFF2-40B4-BE49-F238E27FC236}">
                <a16:creationId xmlns:a16="http://schemas.microsoft.com/office/drawing/2014/main" id="{773D3FFD-8D80-81E3-F603-E0AF2105934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32015" y="5222714"/>
            <a:ext cx="366629" cy="366629"/>
          </a:xfrm>
          <a:prstGeom prst="rect">
            <a:avLst/>
          </a:prstGeom>
        </p:spPr>
      </p:pic>
      <p:pic>
        <p:nvPicPr>
          <p:cNvPr id="14" name="Graphic 13" descr="Badge with solid fill">
            <a:extLst>
              <a:ext uri="{FF2B5EF4-FFF2-40B4-BE49-F238E27FC236}">
                <a16:creationId xmlns:a16="http://schemas.microsoft.com/office/drawing/2014/main" id="{C11B2A0C-DC26-C993-1D8D-9CD200FED3D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3994175" y="6968836"/>
            <a:ext cx="415728" cy="415728"/>
          </a:xfrm>
          <a:prstGeom prst="rect">
            <a:avLst/>
          </a:prstGeom>
        </p:spPr>
      </p:pic>
      <p:pic>
        <p:nvPicPr>
          <p:cNvPr id="16" name="Graphic 15" descr="Badge 3 with solid fill">
            <a:extLst>
              <a:ext uri="{FF2B5EF4-FFF2-40B4-BE49-F238E27FC236}">
                <a16:creationId xmlns:a16="http://schemas.microsoft.com/office/drawing/2014/main" id="{3FF9C8D8-8FEC-4799-2942-D4B74BCEAD6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785804" y="7305248"/>
            <a:ext cx="378579" cy="378579"/>
          </a:xfrm>
          <a:prstGeom prst="rect">
            <a:avLst/>
          </a:prstGeom>
        </p:spPr>
      </p:pic>
      <p:pic>
        <p:nvPicPr>
          <p:cNvPr id="18" name="Graphic 17" descr="Badge 4 with solid fill">
            <a:extLst>
              <a:ext uri="{FF2B5EF4-FFF2-40B4-BE49-F238E27FC236}">
                <a16:creationId xmlns:a16="http://schemas.microsoft.com/office/drawing/2014/main" id="{2728BB9A-A4D4-3AE8-32B6-1EB8E03E83E5}"/>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676516" y="6942383"/>
            <a:ext cx="378579" cy="378579"/>
          </a:xfrm>
          <a:prstGeom prst="rect">
            <a:avLst/>
          </a:prstGeom>
        </p:spPr>
      </p:pic>
      <p:pic>
        <p:nvPicPr>
          <p:cNvPr id="20" name="Graphic 19" descr="Badge 5 with solid fill">
            <a:extLst>
              <a:ext uri="{FF2B5EF4-FFF2-40B4-BE49-F238E27FC236}">
                <a16:creationId xmlns:a16="http://schemas.microsoft.com/office/drawing/2014/main" id="{A7D745B6-689C-DCAA-F517-33FEDD2FB7FD}"/>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4498774" y="7311481"/>
            <a:ext cx="348333" cy="348333"/>
          </a:xfrm>
          <a:prstGeom prst="rect">
            <a:avLst/>
          </a:prstGeom>
        </p:spPr>
      </p:pic>
      <p:pic>
        <p:nvPicPr>
          <p:cNvPr id="22" name="Graphic 21" descr="Badge 6 with solid fill">
            <a:extLst>
              <a:ext uri="{FF2B5EF4-FFF2-40B4-BE49-F238E27FC236}">
                <a16:creationId xmlns:a16="http://schemas.microsoft.com/office/drawing/2014/main" id="{72E2E522-2B22-96D7-739D-71AFF2D1CEA9}"/>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2825832" y="6720756"/>
            <a:ext cx="378995" cy="378995"/>
          </a:xfrm>
          <a:prstGeom prst="rect">
            <a:avLst/>
          </a:prstGeom>
        </p:spPr>
      </p:pic>
      <p:pic>
        <p:nvPicPr>
          <p:cNvPr id="24" name="Graphic 23" descr="Badge 7 with solid fill">
            <a:extLst>
              <a:ext uri="{FF2B5EF4-FFF2-40B4-BE49-F238E27FC236}">
                <a16:creationId xmlns:a16="http://schemas.microsoft.com/office/drawing/2014/main" id="{19FB4125-6C64-9071-4DCC-8DD5FE5569C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4632960" y="5564110"/>
            <a:ext cx="348333" cy="348333"/>
          </a:xfrm>
          <a:prstGeom prst="rect">
            <a:avLst/>
          </a:prstGeom>
        </p:spPr>
      </p:pic>
      <p:cxnSp>
        <p:nvCxnSpPr>
          <p:cNvPr id="27" name="Straight Arrow Connector 26">
            <a:extLst>
              <a:ext uri="{FF2B5EF4-FFF2-40B4-BE49-F238E27FC236}">
                <a16:creationId xmlns:a16="http://schemas.microsoft.com/office/drawing/2014/main" id="{CB3F0625-FEA3-3EB2-0458-00E580175E10}"/>
              </a:ext>
            </a:extLst>
          </p:cNvPr>
          <p:cNvCxnSpPr>
            <a:cxnSpLocks/>
          </p:cNvCxnSpPr>
          <p:nvPr/>
        </p:nvCxnSpPr>
        <p:spPr>
          <a:xfrm flipH="1" flipV="1">
            <a:off x="14964247" y="5868790"/>
            <a:ext cx="794072" cy="5491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CF1C9E11-D7F6-00A3-4DAF-29653D9AF49B}"/>
              </a:ext>
            </a:extLst>
          </p:cNvPr>
          <p:cNvCxnSpPr>
            <a:cxnSpLocks/>
          </p:cNvCxnSpPr>
          <p:nvPr/>
        </p:nvCxnSpPr>
        <p:spPr>
          <a:xfrm flipH="1" flipV="1">
            <a:off x="14589404" y="5646273"/>
            <a:ext cx="195342" cy="1322563"/>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3" name="Straight Arrow Connector 32">
            <a:extLst>
              <a:ext uri="{FF2B5EF4-FFF2-40B4-BE49-F238E27FC236}">
                <a16:creationId xmlns:a16="http://schemas.microsoft.com/office/drawing/2014/main" id="{8B27E0B5-9630-6672-5B37-6274A28EFE86}"/>
              </a:ext>
            </a:extLst>
          </p:cNvPr>
          <p:cNvCxnSpPr>
            <a:cxnSpLocks/>
          </p:cNvCxnSpPr>
          <p:nvPr/>
        </p:nvCxnSpPr>
        <p:spPr>
          <a:xfrm flipH="1" flipV="1">
            <a:off x="14409903" y="5538877"/>
            <a:ext cx="148916" cy="126502"/>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1" name="Graphic 20" descr="Harvey Balls 100% with solid fill">
            <a:extLst>
              <a:ext uri="{FF2B5EF4-FFF2-40B4-BE49-F238E27FC236}">
                <a16:creationId xmlns:a16="http://schemas.microsoft.com/office/drawing/2014/main" id="{B63D2783-DE6F-2379-9DBF-D10703C598E9}"/>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169648" y="6733443"/>
            <a:ext cx="235393" cy="235393"/>
          </a:xfrm>
          <a:prstGeom prst="rect">
            <a:avLst/>
          </a:prstGeom>
        </p:spPr>
      </p:pic>
      <p:pic>
        <p:nvPicPr>
          <p:cNvPr id="25" name="Graphic 24" descr="Harvey Balls 100% with solid fill">
            <a:extLst>
              <a:ext uri="{FF2B5EF4-FFF2-40B4-BE49-F238E27FC236}">
                <a16:creationId xmlns:a16="http://schemas.microsoft.com/office/drawing/2014/main" id="{F714EC76-F51E-D093-67F6-59865EE57CFE}"/>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441123" y="6349390"/>
            <a:ext cx="235393" cy="235393"/>
          </a:xfrm>
          <a:prstGeom prst="rect">
            <a:avLst/>
          </a:prstGeom>
        </p:spPr>
      </p:pic>
      <p:pic>
        <p:nvPicPr>
          <p:cNvPr id="29" name="Graphic 28" descr="Harvey Balls 100% with solid fill">
            <a:extLst>
              <a:ext uri="{FF2B5EF4-FFF2-40B4-BE49-F238E27FC236}">
                <a16:creationId xmlns:a16="http://schemas.microsoft.com/office/drawing/2014/main" id="{6B6A4C21-47CA-2ABD-E9BE-F894B8AC1D82}"/>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4383136" y="5336210"/>
            <a:ext cx="235393" cy="235393"/>
          </a:xfrm>
          <a:prstGeom prst="rect">
            <a:avLst/>
          </a:prstGeom>
        </p:spPr>
      </p:pic>
      <p:pic>
        <p:nvPicPr>
          <p:cNvPr id="32" name="Graphic 31" descr="Harvey Balls 100% with solid fill">
            <a:extLst>
              <a:ext uri="{FF2B5EF4-FFF2-40B4-BE49-F238E27FC236}">
                <a16:creationId xmlns:a16="http://schemas.microsoft.com/office/drawing/2014/main" id="{00D7F62F-D7F1-22F2-A1AA-D44C487B5B7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3760005" y="5687386"/>
            <a:ext cx="235393" cy="235393"/>
          </a:xfrm>
          <a:prstGeom prst="rect">
            <a:avLst/>
          </a:prstGeom>
        </p:spPr>
      </p:pic>
    </p:spTree>
    <p:extLst>
      <p:ext uri="{BB962C8B-B14F-4D97-AF65-F5344CB8AC3E}">
        <p14:creationId xmlns:p14="http://schemas.microsoft.com/office/powerpoint/2010/main" val="37505489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2D28CB-F3FD-0DAF-273E-13FE894300D9}"/>
            </a:ext>
          </a:extLst>
        </p:cNvPr>
        <p:cNvGrpSpPr/>
        <p:nvPr/>
      </p:nvGrpSpPr>
      <p:grpSpPr>
        <a:xfrm>
          <a:off x="0" y="0"/>
          <a:ext cx="0" cy="0"/>
          <a:chOff x="0" y="0"/>
          <a:chExt cx="0" cy="0"/>
        </a:xfrm>
      </p:grpSpPr>
      <p:pic>
        <p:nvPicPr>
          <p:cNvPr id="49" name="Schermafbeelding 2023-05-26 om 21.04.45.png">
            <a:extLst>
              <a:ext uri="{FF2B5EF4-FFF2-40B4-BE49-F238E27FC236}">
                <a16:creationId xmlns:a16="http://schemas.microsoft.com/office/drawing/2014/main" id="{682BD4A2-2A11-ECC3-0A3F-92902BC77B45}"/>
              </a:ext>
            </a:extLst>
          </p:cNvPr>
          <p:cNvPicPr>
            <a:picLocks noChangeAspect="1"/>
          </p:cNvPicPr>
          <p:nvPr/>
        </p:nvPicPr>
        <p:blipFill>
          <a:blip r:embed="rId3"/>
          <a:stretch>
            <a:fillRect/>
          </a:stretch>
        </p:blipFill>
        <p:spPr>
          <a:xfrm>
            <a:off x="11204045" y="394864"/>
            <a:ext cx="6348446" cy="2899576"/>
          </a:xfrm>
          <a:prstGeom prst="rect">
            <a:avLst/>
          </a:prstGeom>
          <a:ln w="12700" cap="flat">
            <a:noFill/>
            <a:miter lim="400000"/>
          </a:ln>
          <a:effectLst/>
        </p:spPr>
      </p:pic>
      <p:sp>
        <p:nvSpPr>
          <p:cNvPr id="2" name="Text 0">
            <a:extLst>
              <a:ext uri="{FF2B5EF4-FFF2-40B4-BE49-F238E27FC236}">
                <a16:creationId xmlns:a16="http://schemas.microsoft.com/office/drawing/2014/main" id="{73DBC9AF-5FB8-D47A-D39E-70E64E010497}"/>
              </a:ext>
            </a:extLst>
          </p:cNvPr>
          <p:cNvSpPr/>
          <p:nvPr/>
        </p:nvSpPr>
        <p:spPr>
          <a:xfrm>
            <a:off x="1143000" y="1165972"/>
            <a:ext cx="8750841"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rPr>
              <a:t>BALBEZIT</a:t>
            </a:r>
            <a:endParaRPr lang="nl-NL" sz="1800" noProof="1"/>
          </a:p>
        </p:txBody>
      </p:sp>
      <p:sp>
        <p:nvSpPr>
          <p:cNvPr id="3" name="Text 1">
            <a:extLst>
              <a:ext uri="{FF2B5EF4-FFF2-40B4-BE49-F238E27FC236}">
                <a16:creationId xmlns:a16="http://schemas.microsoft.com/office/drawing/2014/main" id="{142C6775-071F-EA3A-FB01-0CC34FA041DB}"/>
              </a:ext>
            </a:extLst>
          </p:cNvPr>
          <p:cNvSpPr/>
          <p:nvPr/>
        </p:nvSpPr>
        <p:spPr>
          <a:xfrm>
            <a:off x="1143000" y="1661272"/>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PCA – </a:t>
            </a:r>
            <a:r>
              <a:rPr lang="en-BE" sz="5400" b="1" kern="0" spc="-108" noProof="1">
                <a:solidFill>
                  <a:srgbClr val="06478D"/>
                </a:solidFill>
                <a:latin typeface="Outfit" pitchFamily="34" charset="0"/>
                <a:ea typeface="Outfit" pitchFamily="34" charset="-122"/>
              </a:rPr>
              <a:t>andere </a:t>
            </a:r>
            <a:r>
              <a:rPr lang="nl-NL" sz="5400" b="1" kern="0" spc="-108" noProof="1">
                <a:solidFill>
                  <a:srgbClr val="06478D"/>
                </a:solidFill>
                <a:latin typeface="Outfit" pitchFamily="34" charset="0"/>
                <a:ea typeface="Outfit" pitchFamily="34" charset="-122"/>
              </a:rPr>
              <a:t>c</a:t>
            </a:r>
            <a:r>
              <a:rPr lang="en-BE" sz="5400" b="1" kern="0" spc="-108" noProof="1">
                <a:solidFill>
                  <a:srgbClr val="06478D"/>
                </a:solidFill>
                <a:latin typeface="Outfit" pitchFamily="34" charset="0"/>
                <a:ea typeface="Outfit" pitchFamily="34" charset="-122"/>
              </a:rPr>
              <a:t>ombinaties</a:t>
            </a:r>
            <a:endParaRPr lang="nl-NL" sz="5400" noProof="1"/>
          </a:p>
        </p:txBody>
      </p:sp>
      <p:sp>
        <p:nvSpPr>
          <p:cNvPr id="4" name="Text 2">
            <a:extLst>
              <a:ext uri="{FF2B5EF4-FFF2-40B4-BE49-F238E27FC236}">
                <a16:creationId xmlns:a16="http://schemas.microsoft.com/office/drawing/2014/main" id="{8C7A6C8D-54E5-BCE9-0CDB-ABBD75C49EE3}"/>
              </a:ext>
            </a:extLst>
          </p:cNvPr>
          <p:cNvSpPr/>
          <p:nvPr/>
        </p:nvSpPr>
        <p:spPr>
          <a:xfrm>
            <a:off x="1142999" y="2701869"/>
            <a:ext cx="7537683" cy="3716046"/>
          </a:xfrm>
          <a:prstGeom prst="rect">
            <a:avLst/>
          </a:prstGeom>
          <a:noFill/>
          <a:ln/>
        </p:spPr>
        <p:txBody>
          <a:bodyPr wrap="square" lIns="25400" tIns="25400" rIns="25400" bIns="25400" rtlCol="0" anchor="t">
            <a:normAutofit/>
          </a:bodyPr>
          <a:lstStyle/>
          <a:p>
            <a:pPr marL="0" indent="0" algn="l">
              <a:lnSpc>
                <a:spcPct val="160000"/>
              </a:lnSpc>
              <a:buNone/>
            </a:pPr>
            <a:endParaRPr lang="nl-NL" sz="1875" noProof="1"/>
          </a:p>
        </p:txBody>
      </p:sp>
      <p:sp>
        <p:nvSpPr>
          <p:cNvPr id="10" name="Shape 5">
            <a:extLst>
              <a:ext uri="{FF2B5EF4-FFF2-40B4-BE49-F238E27FC236}">
                <a16:creationId xmlns:a16="http://schemas.microsoft.com/office/drawing/2014/main" id="{85A76C20-494A-8D28-4B70-12C1E5FCF68D}"/>
              </a:ext>
            </a:extLst>
          </p:cNvPr>
          <p:cNvSpPr/>
          <p:nvPr/>
        </p:nvSpPr>
        <p:spPr>
          <a:xfrm>
            <a:off x="10241310" y="0"/>
            <a:ext cx="133350" cy="5143500"/>
          </a:xfrm>
          <a:prstGeom prst="rect">
            <a:avLst/>
          </a:prstGeom>
          <a:solidFill>
            <a:srgbClr val="BD9D64"/>
          </a:solidFill>
          <a:ln/>
        </p:spPr>
        <p:txBody>
          <a:bodyPr/>
          <a:lstStyle/>
          <a:p>
            <a:endParaRPr lang="nl-NL" noProof="1"/>
          </a:p>
        </p:txBody>
      </p:sp>
      <p:sp>
        <p:nvSpPr>
          <p:cNvPr id="11" name="Shape 6">
            <a:extLst>
              <a:ext uri="{FF2B5EF4-FFF2-40B4-BE49-F238E27FC236}">
                <a16:creationId xmlns:a16="http://schemas.microsoft.com/office/drawing/2014/main" id="{3FD1B8C9-8C9D-4460-96D9-9DCAFEB3ECFA}"/>
              </a:ext>
            </a:extLst>
          </p:cNvPr>
          <p:cNvSpPr/>
          <p:nvPr/>
        </p:nvSpPr>
        <p:spPr>
          <a:xfrm>
            <a:off x="10241310" y="5143500"/>
            <a:ext cx="133350" cy="5143500"/>
          </a:xfrm>
          <a:prstGeom prst="rect">
            <a:avLst/>
          </a:prstGeom>
          <a:solidFill>
            <a:srgbClr val="B62C17"/>
          </a:solidFill>
          <a:ln/>
        </p:spPr>
        <p:txBody>
          <a:bodyPr/>
          <a:lstStyle/>
          <a:p>
            <a:endParaRPr lang="nl-NL" noProof="1"/>
          </a:p>
        </p:txBody>
      </p:sp>
      <p:sp>
        <p:nvSpPr>
          <p:cNvPr id="35" name="Text 2">
            <a:extLst>
              <a:ext uri="{FF2B5EF4-FFF2-40B4-BE49-F238E27FC236}">
                <a16:creationId xmlns:a16="http://schemas.microsoft.com/office/drawing/2014/main" id="{CA24D16F-AEB6-2AB9-A1EF-6CC0EB2CD7C0}"/>
              </a:ext>
            </a:extLst>
          </p:cNvPr>
          <p:cNvSpPr/>
          <p:nvPr/>
        </p:nvSpPr>
        <p:spPr>
          <a:xfrm>
            <a:off x="1122583" y="2997791"/>
            <a:ext cx="7808523" cy="6497083"/>
          </a:xfrm>
          <a:prstGeom prst="rect">
            <a:avLst/>
          </a:prstGeom>
          <a:noFill/>
          <a:ln/>
        </p:spPr>
        <p:txBody>
          <a:bodyPr wrap="square" lIns="25400" tIns="25400" rIns="25400" bIns="25400" rtlCol="0" anchor="t">
            <a:normAutofit/>
          </a:bodyPr>
          <a:lstStyle/>
          <a:p>
            <a:pPr algn="l">
              <a:lnSpc>
                <a:spcPct val="160000"/>
              </a:lnSpc>
            </a:pPr>
            <a:r>
              <a:rPr lang="en-BE" sz="1875" noProof="1">
                <a:solidFill>
                  <a:srgbClr val="35526F"/>
                </a:solidFill>
                <a:latin typeface="Barlow" pitchFamily="34" charset="0"/>
              </a:rPr>
              <a:t>Er zijn nog vele combinaties mogelijk waaronder:</a:t>
            </a:r>
          </a:p>
          <a:p>
            <a:pPr marL="457200" indent="-457200" algn="l">
              <a:lnSpc>
                <a:spcPct val="160000"/>
              </a:lnSpc>
              <a:buFont typeface="+mj-lt"/>
              <a:buAutoNum type="arabicPeriod"/>
            </a:pPr>
            <a:r>
              <a:rPr lang="nl-NL" sz="1875" noProof="1">
                <a:solidFill>
                  <a:srgbClr val="35526F"/>
                </a:solidFill>
                <a:latin typeface="Barlow" pitchFamily="34" charset="0"/>
              </a:rPr>
              <a:t>B</a:t>
            </a:r>
            <a:r>
              <a:rPr lang="en-BE" sz="1875" noProof="1">
                <a:solidFill>
                  <a:srgbClr val="35526F"/>
                </a:solidFill>
                <a:latin typeface="Barlow" pitchFamily="34" charset="0"/>
              </a:rPr>
              <a:t>al passen links</a:t>
            </a:r>
          </a:p>
          <a:p>
            <a:pPr marL="457200" indent="-457200" algn="l">
              <a:lnSpc>
                <a:spcPct val="160000"/>
              </a:lnSpc>
              <a:buFont typeface="+mj-lt"/>
              <a:buAutoNum type="arabicPeriod"/>
            </a:pPr>
            <a:r>
              <a:rPr lang="en-BE" sz="1875" noProof="1">
                <a:solidFill>
                  <a:srgbClr val="35526F"/>
                </a:solidFill>
                <a:latin typeface="Barlow" pitchFamily="34" charset="0"/>
              </a:rPr>
              <a:t>Bal passen rechts</a:t>
            </a:r>
          </a:p>
          <a:p>
            <a:pPr marL="457200" indent="-457200" algn="l">
              <a:lnSpc>
                <a:spcPct val="160000"/>
              </a:lnSpc>
              <a:buFont typeface="+mj-lt"/>
              <a:buAutoNum type="arabicPeriod"/>
            </a:pPr>
            <a:r>
              <a:rPr lang="en-BE" sz="1875" noProof="1">
                <a:solidFill>
                  <a:srgbClr val="35526F"/>
                </a:solidFill>
                <a:latin typeface="Barlow" pitchFamily="34" charset="0"/>
              </a:rPr>
              <a:t>Kort aangeven</a:t>
            </a:r>
          </a:p>
          <a:p>
            <a:pPr marL="457200" indent="-457200" algn="l">
              <a:lnSpc>
                <a:spcPct val="160000"/>
              </a:lnSpc>
              <a:buFont typeface="+mj-lt"/>
              <a:buAutoNum type="arabicPeriod"/>
            </a:pPr>
            <a:r>
              <a:rPr lang="en-BE" sz="1875" noProof="1">
                <a:solidFill>
                  <a:srgbClr val="35526F"/>
                </a:solidFill>
                <a:latin typeface="Barlow" pitchFamily="34" charset="0"/>
              </a:rPr>
              <a:t>Aangeven rechterkant</a:t>
            </a:r>
          </a:p>
          <a:p>
            <a:pPr marL="457200" indent="-457200" algn="l">
              <a:lnSpc>
                <a:spcPct val="160000"/>
              </a:lnSpc>
              <a:buFont typeface="+mj-lt"/>
              <a:buAutoNum type="arabicPeriod"/>
            </a:pPr>
            <a:endParaRPr lang="en-BE" sz="1875" noProof="1">
              <a:solidFill>
                <a:srgbClr val="35526F"/>
              </a:solidFill>
              <a:latin typeface="Barlow" pitchFamily="34" charset="0"/>
            </a:endParaRPr>
          </a:p>
          <a:p>
            <a:pPr algn="l">
              <a:lnSpc>
                <a:spcPct val="160000"/>
              </a:lnSpc>
            </a:pPr>
            <a:r>
              <a:rPr lang="en-BE" sz="1875" noProof="1">
                <a:solidFill>
                  <a:srgbClr val="35526F"/>
                </a:solidFill>
                <a:latin typeface="Barlow" pitchFamily="34" charset="0"/>
              </a:rPr>
              <a:t>Het is echter aangewezen te focussen op slechts een paar varianten tot deze helemaal gekend zijn</a:t>
            </a:r>
            <a:endParaRPr lang="nl-NL" sz="1875" noProof="1">
              <a:solidFill>
                <a:srgbClr val="35526F"/>
              </a:solidFill>
              <a:latin typeface="Barlow" pitchFamily="34" charset="0"/>
            </a:endParaRPr>
          </a:p>
        </p:txBody>
      </p:sp>
      <p:sp>
        <p:nvSpPr>
          <p:cNvPr id="53" name="Cirkel">
            <a:extLst>
              <a:ext uri="{FF2B5EF4-FFF2-40B4-BE49-F238E27FC236}">
                <a16:creationId xmlns:a16="http://schemas.microsoft.com/office/drawing/2014/main" id="{AA612EB7-37E9-2A98-DE78-D0ED9C91A8C0}"/>
              </a:ext>
            </a:extLst>
          </p:cNvPr>
          <p:cNvSpPr/>
          <p:nvPr/>
        </p:nvSpPr>
        <p:spPr>
          <a:xfrm>
            <a:off x="13039925" y="681630"/>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67" name="Graphic 66" descr="Badge 1 with solid fill">
            <a:extLst>
              <a:ext uri="{FF2B5EF4-FFF2-40B4-BE49-F238E27FC236}">
                <a16:creationId xmlns:a16="http://schemas.microsoft.com/office/drawing/2014/main" id="{425C4D43-4F6A-7701-3A01-B0638443CDC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91422" y="211549"/>
            <a:ext cx="366629" cy="366629"/>
          </a:xfrm>
          <a:prstGeom prst="rect">
            <a:avLst/>
          </a:prstGeom>
        </p:spPr>
      </p:pic>
      <p:pic>
        <p:nvPicPr>
          <p:cNvPr id="69" name="Graphic 68" descr="Badge with solid fill">
            <a:extLst>
              <a:ext uri="{FF2B5EF4-FFF2-40B4-BE49-F238E27FC236}">
                <a16:creationId xmlns:a16="http://schemas.microsoft.com/office/drawing/2014/main" id="{DF19FA01-177D-948E-E005-65BD435DCE4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018770" y="2168457"/>
            <a:ext cx="415728" cy="415728"/>
          </a:xfrm>
          <a:prstGeom prst="rect">
            <a:avLst/>
          </a:prstGeom>
        </p:spPr>
      </p:pic>
      <p:pic>
        <p:nvPicPr>
          <p:cNvPr id="71" name="Graphic 70" descr="Badge 3 with solid fill">
            <a:extLst>
              <a:ext uri="{FF2B5EF4-FFF2-40B4-BE49-F238E27FC236}">
                <a16:creationId xmlns:a16="http://schemas.microsoft.com/office/drawing/2014/main" id="{C3F4EBA7-260A-4FCA-3EDF-6801D912FC7F}"/>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810399" y="2504869"/>
            <a:ext cx="378579" cy="378579"/>
          </a:xfrm>
          <a:prstGeom prst="rect">
            <a:avLst/>
          </a:prstGeom>
        </p:spPr>
      </p:pic>
      <p:pic>
        <p:nvPicPr>
          <p:cNvPr id="73" name="Graphic 72" descr="Badge 4 with solid fill">
            <a:extLst>
              <a:ext uri="{FF2B5EF4-FFF2-40B4-BE49-F238E27FC236}">
                <a16:creationId xmlns:a16="http://schemas.microsoft.com/office/drawing/2014/main" id="{B1F0C16B-8C42-8494-5903-6D0DE46061F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590646" y="2711371"/>
            <a:ext cx="378579" cy="378579"/>
          </a:xfrm>
          <a:prstGeom prst="rect">
            <a:avLst/>
          </a:prstGeom>
        </p:spPr>
      </p:pic>
      <p:pic>
        <p:nvPicPr>
          <p:cNvPr id="75" name="Graphic 74" descr="Badge 5 with solid fill">
            <a:extLst>
              <a:ext uri="{FF2B5EF4-FFF2-40B4-BE49-F238E27FC236}">
                <a16:creationId xmlns:a16="http://schemas.microsoft.com/office/drawing/2014/main" id="{2900DA2F-9663-2DEF-1A2C-BB2EDDF66B9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872811" y="1907451"/>
            <a:ext cx="348333" cy="348333"/>
          </a:xfrm>
          <a:prstGeom prst="rect">
            <a:avLst/>
          </a:prstGeom>
        </p:spPr>
      </p:pic>
      <p:pic>
        <p:nvPicPr>
          <p:cNvPr id="77" name="Graphic 76" descr="Badge 6 with solid fill">
            <a:extLst>
              <a:ext uri="{FF2B5EF4-FFF2-40B4-BE49-F238E27FC236}">
                <a16:creationId xmlns:a16="http://schemas.microsoft.com/office/drawing/2014/main" id="{8C3ABA27-440D-8973-0D87-B083CBE45485}"/>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263883" y="1997326"/>
            <a:ext cx="378995" cy="378995"/>
          </a:xfrm>
          <a:prstGeom prst="rect">
            <a:avLst/>
          </a:prstGeom>
        </p:spPr>
      </p:pic>
      <p:pic>
        <p:nvPicPr>
          <p:cNvPr id="79" name="Graphic 78" descr="Badge 7 with solid fill">
            <a:extLst>
              <a:ext uri="{FF2B5EF4-FFF2-40B4-BE49-F238E27FC236}">
                <a16:creationId xmlns:a16="http://schemas.microsoft.com/office/drawing/2014/main" id="{F5223D6E-D66B-D9AB-EB49-8F20574C987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64312" y="1589218"/>
            <a:ext cx="348333" cy="348333"/>
          </a:xfrm>
          <a:prstGeom prst="rect">
            <a:avLst/>
          </a:prstGeom>
        </p:spPr>
      </p:pic>
      <p:cxnSp>
        <p:nvCxnSpPr>
          <p:cNvPr id="27" name="Straight Arrow Connector 26">
            <a:extLst>
              <a:ext uri="{FF2B5EF4-FFF2-40B4-BE49-F238E27FC236}">
                <a16:creationId xmlns:a16="http://schemas.microsoft.com/office/drawing/2014/main" id="{ED656CD9-CD5E-6D81-6391-3C10EDE994C3}"/>
              </a:ext>
            </a:extLst>
          </p:cNvPr>
          <p:cNvCxnSpPr>
            <a:cxnSpLocks/>
          </p:cNvCxnSpPr>
          <p:nvPr/>
        </p:nvCxnSpPr>
        <p:spPr>
          <a:xfrm flipV="1">
            <a:off x="13156000" y="1681430"/>
            <a:ext cx="169382" cy="18575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Straight Arrow Connector 29">
            <a:extLst>
              <a:ext uri="{FF2B5EF4-FFF2-40B4-BE49-F238E27FC236}">
                <a16:creationId xmlns:a16="http://schemas.microsoft.com/office/drawing/2014/main" id="{B4EEF75C-C396-F094-16CE-7A597C994C3C}"/>
              </a:ext>
            </a:extLst>
          </p:cNvPr>
          <p:cNvCxnSpPr>
            <a:cxnSpLocks/>
          </p:cNvCxnSpPr>
          <p:nvPr/>
        </p:nvCxnSpPr>
        <p:spPr>
          <a:xfrm flipH="1" flipV="1">
            <a:off x="13411200" y="1708576"/>
            <a:ext cx="639329" cy="41229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26">
            <a:extLst>
              <a:ext uri="{FF2B5EF4-FFF2-40B4-BE49-F238E27FC236}">
                <a16:creationId xmlns:a16="http://schemas.microsoft.com/office/drawing/2014/main" id="{6A087D51-B25F-15CC-AFB0-A8CF541485CA}"/>
              </a:ext>
            </a:extLst>
          </p:cNvPr>
          <p:cNvCxnSpPr>
            <a:cxnSpLocks/>
          </p:cNvCxnSpPr>
          <p:nvPr/>
        </p:nvCxnSpPr>
        <p:spPr>
          <a:xfrm flipH="1" flipV="1">
            <a:off x="14554108" y="758280"/>
            <a:ext cx="1193892" cy="8602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29">
            <a:extLst>
              <a:ext uri="{FF2B5EF4-FFF2-40B4-BE49-F238E27FC236}">
                <a16:creationId xmlns:a16="http://schemas.microsoft.com/office/drawing/2014/main" id="{59C5B1A0-19BD-D384-4236-225F8DBC751A}"/>
              </a:ext>
            </a:extLst>
          </p:cNvPr>
          <p:cNvCxnSpPr>
            <a:cxnSpLocks/>
          </p:cNvCxnSpPr>
          <p:nvPr/>
        </p:nvCxnSpPr>
        <p:spPr>
          <a:xfrm flipV="1">
            <a:off x="13429515" y="804199"/>
            <a:ext cx="908026" cy="81434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pic>
        <p:nvPicPr>
          <p:cNvPr id="22" name="Schermafbeelding 2023-05-26 om 21.04.45.png">
            <a:extLst>
              <a:ext uri="{FF2B5EF4-FFF2-40B4-BE49-F238E27FC236}">
                <a16:creationId xmlns:a16="http://schemas.microsoft.com/office/drawing/2014/main" id="{447D6523-3FD4-BA1F-6BC6-C06CCBB2950D}"/>
              </a:ext>
            </a:extLst>
          </p:cNvPr>
          <p:cNvPicPr>
            <a:picLocks noChangeAspect="1"/>
          </p:cNvPicPr>
          <p:nvPr/>
        </p:nvPicPr>
        <p:blipFill>
          <a:blip r:embed="rId3"/>
          <a:stretch>
            <a:fillRect/>
          </a:stretch>
        </p:blipFill>
        <p:spPr>
          <a:xfrm>
            <a:off x="11204045" y="3518023"/>
            <a:ext cx="6348446" cy="2899576"/>
          </a:xfrm>
          <a:prstGeom prst="rect">
            <a:avLst/>
          </a:prstGeom>
          <a:ln w="12700" cap="flat">
            <a:noFill/>
            <a:miter lim="400000"/>
          </a:ln>
          <a:effectLst/>
        </p:spPr>
      </p:pic>
      <p:sp>
        <p:nvSpPr>
          <p:cNvPr id="23" name="Cirkel">
            <a:extLst>
              <a:ext uri="{FF2B5EF4-FFF2-40B4-BE49-F238E27FC236}">
                <a16:creationId xmlns:a16="http://schemas.microsoft.com/office/drawing/2014/main" id="{9264E7E4-6DCE-417B-5851-C61F22743CF3}"/>
              </a:ext>
            </a:extLst>
          </p:cNvPr>
          <p:cNvSpPr/>
          <p:nvPr/>
        </p:nvSpPr>
        <p:spPr>
          <a:xfrm>
            <a:off x="13039925" y="3804789"/>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24" name="Graphic 23" descr="Badge 1 with solid fill">
            <a:extLst>
              <a:ext uri="{FF2B5EF4-FFF2-40B4-BE49-F238E27FC236}">
                <a16:creationId xmlns:a16="http://schemas.microsoft.com/office/drawing/2014/main" id="{08DE305A-53E8-C0FD-DED0-982FC88F66F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91422" y="3334708"/>
            <a:ext cx="366629" cy="366629"/>
          </a:xfrm>
          <a:prstGeom prst="rect">
            <a:avLst/>
          </a:prstGeom>
        </p:spPr>
      </p:pic>
      <p:pic>
        <p:nvPicPr>
          <p:cNvPr id="25" name="Graphic 24" descr="Badge with solid fill">
            <a:extLst>
              <a:ext uri="{FF2B5EF4-FFF2-40B4-BE49-F238E27FC236}">
                <a16:creationId xmlns:a16="http://schemas.microsoft.com/office/drawing/2014/main" id="{54AC02BB-680A-7178-8BE9-1C5FE1EC903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018770" y="5291616"/>
            <a:ext cx="415728" cy="415728"/>
          </a:xfrm>
          <a:prstGeom prst="rect">
            <a:avLst/>
          </a:prstGeom>
        </p:spPr>
      </p:pic>
      <p:pic>
        <p:nvPicPr>
          <p:cNvPr id="26" name="Graphic 25" descr="Badge 3 with solid fill">
            <a:extLst>
              <a:ext uri="{FF2B5EF4-FFF2-40B4-BE49-F238E27FC236}">
                <a16:creationId xmlns:a16="http://schemas.microsoft.com/office/drawing/2014/main" id="{EA0292F0-D44A-6876-9074-C1F178CA18B2}"/>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810399" y="5628028"/>
            <a:ext cx="378579" cy="378579"/>
          </a:xfrm>
          <a:prstGeom prst="rect">
            <a:avLst/>
          </a:prstGeom>
        </p:spPr>
      </p:pic>
      <p:pic>
        <p:nvPicPr>
          <p:cNvPr id="28" name="Graphic 27" descr="Badge 4 with solid fill">
            <a:extLst>
              <a:ext uri="{FF2B5EF4-FFF2-40B4-BE49-F238E27FC236}">
                <a16:creationId xmlns:a16="http://schemas.microsoft.com/office/drawing/2014/main" id="{14E17DF5-61C0-1FC1-A2C9-63FBFFE835F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590646" y="5834530"/>
            <a:ext cx="378579" cy="378579"/>
          </a:xfrm>
          <a:prstGeom prst="rect">
            <a:avLst/>
          </a:prstGeom>
        </p:spPr>
      </p:pic>
      <p:pic>
        <p:nvPicPr>
          <p:cNvPr id="29" name="Graphic 28" descr="Badge 5 with solid fill">
            <a:extLst>
              <a:ext uri="{FF2B5EF4-FFF2-40B4-BE49-F238E27FC236}">
                <a16:creationId xmlns:a16="http://schemas.microsoft.com/office/drawing/2014/main" id="{ED3AEB74-637C-A919-7070-9FBE42DD521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872811" y="5030610"/>
            <a:ext cx="348333" cy="348333"/>
          </a:xfrm>
          <a:prstGeom prst="rect">
            <a:avLst/>
          </a:prstGeom>
        </p:spPr>
      </p:pic>
      <p:pic>
        <p:nvPicPr>
          <p:cNvPr id="31" name="Graphic 30" descr="Badge 6 with solid fill">
            <a:extLst>
              <a:ext uri="{FF2B5EF4-FFF2-40B4-BE49-F238E27FC236}">
                <a16:creationId xmlns:a16="http://schemas.microsoft.com/office/drawing/2014/main" id="{24C19CE0-09F9-6FA0-376C-2C36A861C2E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263883" y="5120485"/>
            <a:ext cx="378995" cy="378995"/>
          </a:xfrm>
          <a:prstGeom prst="rect">
            <a:avLst/>
          </a:prstGeom>
        </p:spPr>
      </p:pic>
      <p:pic>
        <p:nvPicPr>
          <p:cNvPr id="32" name="Graphic 31" descr="Badge 7 with solid fill">
            <a:extLst>
              <a:ext uri="{FF2B5EF4-FFF2-40B4-BE49-F238E27FC236}">
                <a16:creationId xmlns:a16="http://schemas.microsoft.com/office/drawing/2014/main" id="{B3FB4C30-8221-E370-DB83-83CCDE68C46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64312" y="4712377"/>
            <a:ext cx="348333" cy="348333"/>
          </a:xfrm>
          <a:prstGeom prst="rect">
            <a:avLst/>
          </a:prstGeom>
        </p:spPr>
      </p:pic>
      <p:cxnSp>
        <p:nvCxnSpPr>
          <p:cNvPr id="33" name="Straight Arrow Connector 26">
            <a:extLst>
              <a:ext uri="{FF2B5EF4-FFF2-40B4-BE49-F238E27FC236}">
                <a16:creationId xmlns:a16="http://schemas.microsoft.com/office/drawing/2014/main" id="{A10DCC35-58EC-3417-8958-8A8946DE9CD7}"/>
              </a:ext>
            </a:extLst>
          </p:cNvPr>
          <p:cNvCxnSpPr>
            <a:cxnSpLocks/>
          </p:cNvCxnSpPr>
          <p:nvPr/>
        </p:nvCxnSpPr>
        <p:spPr>
          <a:xfrm>
            <a:off x="13258051" y="3915192"/>
            <a:ext cx="792478" cy="1216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Straight Arrow Connector 29">
            <a:extLst>
              <a:ext uri="{FF2B5EF4-FFF2-40B4-BE49-F238E27FC236}">
                <a16:creationId xmlns:a16="http://schemas.microsoft.com/office/drawing/2014/main" id="{0AA685E8-B12C-BC6C-9D64-BC3BC63A6BF7}"/>
              </a:ext>
            </a:extLst>
          </p:cNvPr>
          <p:cNvCxnSpPr>
            <a:cxnSpLocks/>
          </p:cNvCxnSpPr>
          <p:nvPr/>
        </p:nvCxnSpPr>
        <p:spPr>
          <a:xfrm flipV="1">
            <a:off x="14188978" y="5060710"/>
            <a:ext cx="984121" cy="23090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26">
            <a:extLst>
              <a:ext uri="{FF2B5EF4-FFF2-40B4-BE49-F238E27FC236}">
                <a16:creationId xmlns:a16="http://schemas.microsoft.com/office/drawing/2014/main" id="{0E17A0F9-3A45-29F5-FEE0-AF2C6B594FEF}"/>
              </a:ext>
            </a:extLst>
          </p:cNvPr>
          <p:cNvCxnSpPr>
            <a:cxnSpLocks/>
          </p:cNvCxnSpPr>
          <p:nvPr/>
        </p:nvCxnSpPr>
        <p:spPr>
          <a:xfrm flipH="1" flipV="1">
            <a:off x="14554108" y="3881439"/>
            <a:ext cx="1193892" cy="8602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29">
            <a:extLst>
              <a:ext uri="{FF2B5EF4-FFF2-40B4-BE49-F238E27FC236}">
                <a16:creationId xmlns:a16="http://schemas.microsoft.com/office/drawing/2014/main" id="{2963D05E-0A1F-5E93-4595-A17FB47F1498}"/>
              </a:ext>
            </a:extLst>
          </p:cNvPr>
          <p:cNvCxnSpPr>
            <a:cxnSpLocks/>
          </p:cNvCxnSpPr>
          <p:nvPr/>
        </p:nvCxnSpPr>
        <p:spPr>
          <a:xfrm flipH="1" flipV="1">
            <a:off x="14337541" y="3927358"/>
            <a:ext cx="727152" cy="953266"/>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26">
            <a:extLst>
              <a:ext uri="{FF2B5EF4-FFF2-40B4-BE49-F238E27FC236}">
                <a16:creationId xmlns:a16="http://schemas.microsoft.com/office/drawing/2014/main" id="{0A1B9381-F5F8-A6A4-C4DE-BA72F324A173}"/>
              </a:ext>
            </a:extLst>
          </p:cNvPr>
          <p:cNvCxnSpPr>
            <a:cxnSpLocks/>
          </p:cNvCxnSpPr>
          <p:nvPr/>
        </p:nvCxnSpPr>
        <p:spPr>
          <a:xfrm flipH="1" flipV="1">
            <a:off x="15147571" y="4972610"/>
            <a:ext cx="133689" cy="14471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46" name="Schermafbeelding 2023-05-26 om 21.04.45.png">
            <a:extLst>
              <a:ext uri="{FF2B5EF4-FFF2-40B4-BE49-F238E27FC236}">
                <a16:creationId xmlns:a16="http://schemas.microsoft.com/office/drawing/2014/main" id="{2F8DE85E-8B0D-482B-A8EA-CC208242CDD1}"/>
              </a:ext>
            </a:extLst>
          </p:cNvPr>
          <p:cNvPicPr>
            <a:picLocks noChangeAspect="1"/>
          </p:cNvPicPr>
          <p:nvPr/>
        </p:nvPicPr>
        <p:blipFill>
          <a:blip r:embed="rId3"/>
          <a:stretch>
            <a:fillRect/>
          </a:stretch>
        </p:blipFill>
        <p:spPr>
          <a:xfrm>
            <a:off x="11204045" y="6708216"/>
            <a:ext cx="6348446" cy="2899576"/>
          </a:xfrm>
          <a:prstGeom prst="rect">
            <a:avLst/>
          </a:prstGeom>
          <a:ln w="12700" cap="flat">
            <a:noFill/>
            <a:miter lim="400000"/>
          </a:ln>
          <a:effectLst/>
        </p:spPr>
      </p:pic>
      <p:sp>
        <p:nvSpPr>
          <p:cNvPr id="47" name="Cirkel">
            <a:extLst>
              <a:ext uri="{FF2B5EF4-FFF2-40B4-BE49-F238E27FC236}">
                <a16:creationId xmlns:a16="http://schemas.microsoft.com/office/drawing/2014/main" id="{14FAC2E8-CFAA-1E2D-FB0F-036D0162AD67}"/>
              </a:ext>
            </a:extLst>
          </p:cNvPr>
          <p:cNvSpPr/>
          <p:nvPr/>
        </p:nvSpPr>
        <p:spPr>
          <a:xfrm>
            <a:off x="13039925" y="6994982"/>
            <a:ext cx="132023" cy="1225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48" name="Graphic 47" descr="Badge with solid fill">
            <a:extLst>
              <a:ext uri="{FF2B5EF4-FFF2-40B4-BE49-F238E27FC236}">
                <a16:creationId xmlns:a16="http://schemas.microsoft.com/office/drawing/2014/main" id="{35587048-5BEB-2AC2-98DE-8EB0DF8C67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4018770" y="8481809"/>
            <a:ext cx="415728" cy="415728"/>
          </a:xfrm>
          <a:prstGeom prst="rect">
            <a:avLst/>
          </a:prstGeom>
        </p:spPr>
      </p:pic>
      <p:pic>
        <p:nvPicPr>
          <p:cNvPr id="50" name="Graphic 49" descr="Badge 3 with solid fill">
            <a:extLst>
              <a:ext uri="{FF2B5EF4-FFF2-40B4-BE49-F238E27FC236}">
                <a16:creationId xmlns:a16="http://schemas.microsoft.com/office/drawing/2014/main" id="{C12CB314-C77E-3587-4C83-647E7E1F1E9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3810399" y="8818221"/>
            <a:ext cx="378579" cy="378579"/>
          </a:xfrm>
          <a:prstGeom prst="rect">
            <a:avLst/>
          </a:prstGeom>
        </p:spPr>
      </p:pic>
      <p:pic>
        <p:nvPicPr>
          <p:cNvPr id="51" name="Graphic 50" descr="Badge 4 with solid fill">
            <a:extLst>
              <a:ext uri="{FF2B5EF4-FFF2-40B4-BE49-F238E27FC236}">
                <a16:creationId xmlns:a16="http://schemas.microsoft.com/office/drawing/2014/main" id="{FF1BC5F8-F06B-D954-0C9D-BC24541BB67D}"/>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14590646" y="9024723"/>
            <a:ext cx="378579" cy="378579"/>
          </a:xfrm>
          <a:prstGeom prst="rect">
            <a:avLst/>
          </a:prstGeom>
        </p:spPr>
      </p:pic>
      <p:pic>
        <p:nvPicPr>
          <p:cNvPr id="52" name="Graphic 51" descr="Badge 5 with solid fill">
            <a:extLst>
              <a:ext uri="{FF2B5EF4-FFF2-40B4-BE49-F238E27FC236}">
                <a16:creationId xmlns:a16="http://schemas.microsoft.com/office/drawing/2014/main" id="{DB926CC0-A4F7-259B-F8C6-A9A791A8A4EF}"/>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12872811" y="8220803"/>
            <a:ext cx="348333" cy="348333"/>
          </a:xfrm>
          <a:prstGeom prst="rect">
            <a:avLst/>
          </a:prstGeom>
        </p:spPr>
      </p:pic>
      <p:pic>
        <p:nvPicPr>
          <p:cNvPr id="54" name="Graphic 53" descr="Badge 6 with solid fill">
            <a:extLst>
              <a:ext uri="{FF2B5EF4-FFF2-40B4-BE49-F238E27FC236}">
                <a16:creationId xmlns:a16="http://schemas.microsoft.com/office/drawing/2014/main" id="{4F4A5687-2332-B8D6-5525-4D12C0FE1E1E}"/>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15263883" y="8310678"/>
            <a:ext cx="378995" cy="378995"/>
          </a:xfrm>
          <a:prstGeom prst="rect">
            <a:avLst/>
          </a:prstGeom>
        </p:spPr>
      </p:pic>
      <p:pic>
        <p:nvPicPr>
          <p:cNvPr id="55" name="Graphic 54" descr="Badge 7 with solid fill">
            <a:extLst>
              <a:ext uri="{FF2B5EF4-FFF2-40B4-BE49-F238E27FC236}">
                <a16:creationId xmlns:a16="http://schemas.microsoft.com/office/drawing/2014/main" id="{51DDAD94-8308-5A56-A9EC-404BABC742D1}"/>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15864312" y="7902570"/>
            <a:ext cx="348333" cy="348333"/>
          </a:xfrm>
          <a:prstGeom prst="rect">
            <a:avLst/>
          </a:prstGeom>
        </p:spPr>
      </p:pic>
      <p:cxnSp>
        <p:nvCxnSpPr>
          <p:cNvPr id="56" name="Straight Arrow Connector 26">
            <a:extLst>
              <a:ext uri="{FF2B5EF4-FFF2-40B4-BE49-F238E27FC236}">
                <a16:creationId xmlns:a16="http://schemas.microsoft.com/office/drawing/2014/main" id="{0635C6C0-40B3-8DA9-6EE5-A28A7A76D868}"/>
              </a:ext>
            </a:extLst>
          </p:cNvPr>
          <p:cNvCxnSpPr>
            <a:cxnSpLocks/>
          </p:cNvCxnSpPr>
          <p:nvPr/>
        </p:nvCxnSpPr>
        <p:spPr>
          <a:xfrm flipV="1">
            <a:off x="14221229" y="7408014"/>
            <a:ext cx="50180" cy="98695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29">
            <a:extLst>
              <a:ext uri="{FF2B5EF4-FFF2-40B4-BE49-F238E27FC236}">
                <a16:creationId xmlns:a16="http://schemas.microsoft.com/office/drawing/2014/main" id="{9FDA83CF-2CE1-5C41-564D-3F7601B73350}"/>
              </a:ext>
            </a:extLst>
          </p:cNvPr>
          <p:cNvCxnSpPr>
            <a:cxnSpLocks/>
          </p:cNvCxnSpPr>
          <p:nvPr/>
        </p:nvCxnSpPr>
        <p:spPr>
          <a:xfrm flipH="1">
            <a:off x="13074736" y="7197015"/>
            <a:ext cx="81264" cy="960989"/>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8" name="Straight Arrow Connector 26">
            <a:extLst>
              <a:ext uri="{FF2B5EF4-FFF2-40B4-BE49-F238E27FC236}">
                <a16:creationId xmlns:a16="http://schemas.microsoft.com/office/drawing/2014/main" id="{132A852D-E349-475D-16E6-78F81C6CB2DF}"/>
              </a:ext>
            </a:extLst>
          </p:cNvPr>
          <p:cNvCxnSpPr>
            <a:cxnSpLocks/>
          </p:cNvCxnSpPr>
          <p:nvPr/>
        </p:nvCxnSpPr>
        <p:spPr>
          <a:xfrm flipH="1" flipV="1">
            <a:off x="14554108" y="7071632"/>
            <a:ext cx="1193892" cy="86026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29">
            <a:extLst>
              <a:ext uri="{FF2B5EF4-FFF2-40B4-BE49-F238E27FC236}">
                <a16:creationId xmlns:a16="http://schemas.microsoft.com/office/drawing/2014/main" id="{EDB4BC0B-ECDF-D11D-3016-DBA7BCABE8A8}"/>
              </a:ext>
            </a:extLst>
          </p:cNvPr>
          <p:cNvCxnSpPr>
            <a:cxnSpLocks/>
          </p:cNvCxnSpPr>
          <p:nvPr/>
        </p:nvCxnSpPr>
        <p:spPr>
          <a:xfrm flipV="1">
            <a:off x="13214262" y="7174887"/>
            <a:ext cx="1080144" cy="101630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0" name="Straight Arrow Connector 26">
            <a:extLst>
              <a:ext uri="{FF2B5EF4-FFF2-40B4-BE49-F238E27FC236}">
                <a16:creationId xmlns:a16="http://schemas.microsoft.com/office/drawing/2014/main" id="{36B72CEA-728E-01B9-A916-46B5CD6F89B5}"/>
              </a:ext>
            </a:extLst>
          </p:cNvPr>
          <p:cNvCxnSpPr>
            <a:cxnSpLocks/>
          </p:cNvCxnSpPr>
          <p:nvPr/>
        </p:nvCxnSpPr>
        <p:spPr>
          <a:xfrm flipH="1" flipV="1">
            <a:off x="14590646" y="7501764"/>
            <a:ext cx="690614" cy="8057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62" name="Graphic 61" descr="Badge 1 with solid fill">
            <a:extLst>
              <a:ext uri="{FF2B5EF4-FFF2-40B4-BE49-F238E27FC236}">
                <a16:creationId xmlns:a16="http://schemas.microsoft.com/office/drawing/2014/main" id="{EBFFC7FF-13EE-4F00-18E4-3980BF0D45F8}"/>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2896194" y="6652946"/>
            <a:ext cx="366629" cy="366629"/>
          </a:xfrm>
          <a:prstGeom prst="rect">
            <a:avLst/>
          </a:prstGeom>
        </p:spPr>
      </p:pic>
    </p:spTree>
    <p:extLst>
      <p:ext uri="{BB962C8B-B14F-4D97-AF65-F5344CB8AC3E}">
        <p14:creationId xmlns:p14="http://schemas.microsoft.com/office/powerpoint/2010/main" val="117941169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6478D"/>
        </a:solidFill>
        <a:effectLst/>
      </p:bgPr>
    </p:bg>
    <p:spTree>
      <p:nvGrpSpPr>
        <p:cNvPr id="1" name="">
          <a:extLst>
            <a:ext uri="{FF2B5EF4-FFF2-40B4-BE49-F238E27FC236}">
              <a16:creationId xmlns:a16="http://schemas.microsoft.com/office/drawing/2014/main" id="{15F553EC-F099-B65B-456B-F96F2D9ADDED}"/>
            </a:ext>
          </a:extLst>
        </p:cNvPr>
        <p:cNvGrpSpPr/>
        <p:nvPr/>
      </p:nvGrpSpPr>
      <p:grpSpPr>
        <a:xfrm>
          <a:off x="0" y="0"/>
          <a:ext cx="0" cy="0"/>
          <a:chOff x="0" y="0"/>
          <a:chExt cx="0" cy="0"/>
        </a:xfrm>
      </p:grpSpPr>
      <p:pic>
        <p:nvPicPr>
          <p:cNvPr id="2" name="Image 0" descr="preencoded.png">
            <a:extLst>
              <a:ext uri="{FF2B5EF4-FFF2-40B4-BE49-F238E27FC236}">
                <a16:creationId xmlns:a16="http://schemas.microsoft.com/office/drawing/2014/main" id="{F2EA3CCE-5A06-0F56-8D25-89C13BA23927}"/>
              </a:ext>
            </a:extLst>
          </p:cNvPr>
          <p:cNvPicPr>
            <a:picLocks noChangeAspect="1"/>
          </p:cNvPicPr>
          <p:nvPr/>
        </p:nvPicPr>
        <p:blipFill>
          <a:blip>
            <a:alphaModFix amt="8000"/>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3" name="Shape 0">
            <a:extLst>
              <a:ext uri="{FF2B5EF4-FFF2-40B4-BE49-F238E27FC236}">
                <a16:creationId xmlns:a16="http://schemas.microsoft.com/office/drawing/2014/main" id="{D5E83A5B-2DF7-B140-F6B5-616E3ADA4AAB}"/>
              </a:ext>
            </a:extLst>
          </p:cNvPr>
          <p:cNvSpPr/>
          <p:nvPr/>
        </p:nvSpPr>
        <p:spPr>
          <a:xfrm>
            <a:off x="0" y="0"/>
            <a:ext cx="133350" cy="5143500"/>
          </a:xfrm>
          <a:prstGeom prst="rect">
            <a:avLst/>
          </a:prstGeom>
          <a:solidFill>
            <a:srgbClr val="B62C1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1">
              <a:ln>
                <a:noFill/>
              </a:ln>
              <a:solidFill>
                <a:srgbClr val="35526F"/>
              </a:solidFill>
              <a:effectLst/>
              <a:uLnTx/>
              <a:uFillTx/>
              <a:latin typeface="Barlow"/>
              <a:ea typeface="+mn-ea"/>
              <a:cs typeface="+mn-cs"/>
            </a:endParaRPr>
          </a:p>
        </p:txBody>
      </p:sp>
      <p:sp>
        <p:nvSpPr>
          <p:cNvPr id="4" name="Shape 1">
            <a:extLst>
              <a:ext uri="{FF2B5EF4-FFF2-40B4-BE49-F238E27FC236}">
                <a16:creationId xmlns:a16="http://schemas.microsoft.com/office/drawing/2014/main" id="{AA6DF683-62DC-ED85-3C1A-F18600A9B6F1}"/>
              </a:ext>
            </a:extLst>
          </p:cNvPr>
          <p:cNvSpPr/>
          <p:nvPr/>
        </p:nvSpPr>
        <p:spPr>
          <a:xfrm>
            <a:off x="0" y="5143500"/>
            <a:ext cx="133350" cy="5143500"/>
          </a:xfrm>
          <a:prstGeom prst="rect">
            <a:avLst/>
          </a:prstGeom>
          <a:solidFill>
            <a:srgbClr val="BD9D64"/>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1">
              <a:ln>
                <a:noFill/>
              </a:ln>
              <a:solidFill>
                <a:srgbClr val="35526F"/>
              </a:solidFill>
              <a:effectLst/>
              <a:uLnTx/>
              <a:uFillTx/>
              <a:latin typeface="Barlow"/>
              <a:ea typeface="+mn-ea"/>
              <a:cs typeface="+mn-cs"/>
            </a:endParaRPr>
          </a:p>
        </p:txBody>
      </p:sp>
      <p:sp>
        <p:nvSpPr>
          <p:cNvPr id="5" name="Text 2">
            <a:extLst>
              <a:ext uri="{FF2B5EF4-FFF2-40B4-BE49-F238E27FC236}">
                <a16:creationId xmlns:a16="http://schemas.microsoft.com/office/drawing/2014/main" id="{87353D4A-C991-704E-0680-331A332E7D6D}"/>
              </a:ext>
            </a:extLst>
          </p:cNvPr>
          <p:cNvSpPr/>
          <p:nvPr/>
        </p:nvSpPr>
        <p:spPr>
          <a:xfrm>
            <a:off x="1238250" y="4000500"/>
            <a:ext cx="3668271" cy="2324100"/>
          </a:xfrm>
          <a:prstGeom prst="rect">
            <a:avLst/>
          </a:prstGeom>
          <a:noFill/>
          <a:ln/>
        </p:spPr>
        <p:txBody>
          <a:bodyPr wrap="square" lIns="25400" tIns="25400" rIns="25400" bIns="25400" rtlCol="0" anchor="t">
            <a:normAutofit fontScale="92500" lnSpcReduction="20000"/>
          </a:bodyPr>
          <a:lstStyle/>
          <a:p>
            <a:pPr marL="0" marR="0" lvl="0" indent="0" algn="l" defTabSz="914400" rtl="0" eaLnBrk="1" fontAlgn="auto" latinLnBrk="0" hangingPunct="1">
              <a:lnSpc>
                <a:spcPct val="80000"/>
              </a:lnSpc>
              <a:spcBef>
                <a:spcPts val="0"/>
              </a:spcBef>
              <a:spcAft>
                <a:spcPts val="0"/>
              </a:spcAft>
              <a:buClrTx/>
              <a:buSzTx/>
              <a:buFontTx/>
              <a:buNone/>
              <a:tabLst/>
              <a:defRPr/>
            </a:pPr>
            <a:r>
              <a:rPr kumimoji="0" lang="nl-NL" sz="22500" b="1" i="0" u="none" strike="noStrike" kern="0" cap="none" spc="-900" normalizeH="0" baseline="0" noProof="1">
                <a:ln>
                  <a:noFill/>
                </a:ln>
                <a:solidFill>
                  <a:srgbClr val="BD9D64">
                    <a:alpha val="32000"/>
                  </a:srgbClr>
                </a:solidFill>
                <a:effectLst/>
                <a:uLnTx/>
                <a:uFillTx/>
                <a:latin typeface="Outfit" pitchFamily="34" charset="0"/>
                <a:ea typeface="Outfit" pitchFamily="34" charset="-122"/>
                <a:cs typeface="Outfit" pitchFamily="34" charset="-120"/>
              </a:rPr>
              <a:t>02</a:t>
            </a:r>
            <a:endParaRPr kumimoji="0" lang="nl-NL" sz="22500" b="0" i="0" u="none" strike="noStrike" kern="1200" cap="none" spc="0" normalizeH="0" baseline="0" noProof="1">
              <a:ln>
                <a:noFill/>
              </a:ln>
              <a:solidFill>
                <a:srgbClr val="35526F"/>
              </a:solidFill>
              <a:effectLst/>
              <a:uLnTx/>
              <a:uFillTx/>
              <a:latin typeface="Barlow"/>
              <a:ea typeface="+mn-ea"/>
              <a:cs typeface="+mn-cs"/>
            </a:endParaRPr>
          </a:p>
        </p:txBody>
      </p:sp>
      <p:sp>
        <p:nvSpPr>
          <p:cNvPr id="6" name="Text 3">
            <a:extLst>
              <a:ext uri="{FF2B5EF4-FFF2-40B4-BE49-F238E27FC236}">
                <a16:creationId xmlns:a16="http://schemas.microsoft.com/office/drawing/2014/main" id="{EBF49DD3-6DB3-7D9A-E60C-CFB826CC17FC}"/>
              </a:ext>
            </a:extLst>
          </p:cNvPr>
          <p:cNvSpPr/>
          <p:nvPr/>
        </p:nvSpPr>
        <p:spPr>
          <a:xfrm>
            <a:off x="5144542" y="3775770"/>
            <a:ext cx="7750894" cy="342900"/>
          </a:xfrm>
          <a:prstGeom prst="rect">
            <a:avLst/>
          </a:prstGeom>
          <a:noFill/>
          <a:ln/>
        </p:spPr>
        <p:txBody>
          <a:bodyPr wrap="square" lIns="25400" tIns="25400" rIns="25400" bIns="25400" rtlCol="0" anchor="t">
            <a:norm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nl-NL" sz="1875" b="1" i="0" u="none" strike="noStrike" kern="0" cap="none" spc="450" normalizeH="0" baseline="0" noProof="1">
                <a:ln>
                  <a:noFill/>
                </a:ln>
                <a:solidFill>
                  <a:srgbClr val="BD9D64"/>
                </a:solidFill>
                <a:effectLst/>
                <a:uLnTx/>
                <a:uFillTx/>
                <a:latin typeface="Outfit" pitchFamily="34" charset="0"/>
                <a:ea typeface="Outfit" pitchFamily="34" charset="-122"/>
                <a:cs typeface="Outfit" pitchFamily="34" charset="-120"/>
              </a:rPr>
              <a:t>VERDEDIGING EN DEFENSIEVE TRANSITIE</a:t>
            </a:r>
            <a:endParaRPr kumimoji="0" lang="nl-NL" sz="1875" b="0" i="0" u="none" strike="noStrike" kern="1200" cap="none" spc="0" normalizeH="0" baseline="0" noProof="1">
              <a:ln>
                <a:noFill/>
              </a:ln>
              <a:solidFill>
                <a:srgbClr val="35526F"/>
              </a:solidFill>
              <a:effectLst/>
              <a:uLnTx/>
              <a:uFillTx/>
              <a:latin typeface="Barlow"/>
              <a:ea typeface="+mn-ea"/>
              <a:cs typeface="+mn-cs"/>
            </a:endParaRPr>
          </a:p>
        </p:txBody>
      </p:sp>
      <p:sp>
        <p:nvSpPr>
          <p:cNvPr id="7" name="Text 4">
            <a:extLst>
              <a:ext uri="{FF2B5EF4-FFF2-40B4-BE49-F238E27FC236}">
                <a16:creationId xmlns:a16="http://schemas.microsoft.com/office/drawing/2014/main" id="{02A657D1-E0F0-3102-C31D-2EE5AB4432F6}"/>
              </a:ext>
            </a:extLst>
          </p:cNvPr>
          <p:cNvSpPr/>
          <p:nvPr/>
        </p:nvSpPr>
        <p:spPr>
          <a:xfrm>
            <a:off x="5144541" y="4309170"/>
            <a:ext cx="11182311" cy="1821061"/>
          </a:xfrm>
          <a:prstGeom prst="rect">
            <a:avLst/>
          </a:prstGeom>
          <a:noFill/>
          <a:ln/>
        </p:spPr>
        <p:txBody>
          <a:bodyPr wrap="square" lIns="25400" tIns="25400" rIns="25400" bIns="25400" rtlCol="0" anchor="t">
            <a:normAutofit fontScale="92500" lnSpcReduction="10000"/>
          </a:bodyPr>
          <a:lstStyle/>
          <a:p>
            <a:pPr marL="0" marR="0" lvl="0" indent="0" algn="l" defTabSz="914400" rtl="0" eaLnBrk="1" fontAlgn="auto" latinLnBrk="0" hangingPunct="1">
              <a:lnSpc>
                <a:spcPct val="90000"/>
              </a:lnSpc>
              <a:spcBef>
                <a:spcPts val="0"/>
              </a:spcBef>
              <a:spcAft>
                <a:spcPts val="0"/>
              </a:spcAft>
              <a:buClrTx/>
              <a:buSzTx/>
              <a:buFontTx/>
              <a:buNone/>
              <a:tabLst/>
              <a:defRPr/>
            </a:pPr>
            <a:r>
              <a:rPr kumimoji="0" lang="nl-NL" sz="7800" b="1" i="0" u="none" strike="noStrike" kern="0" cap="none" spc="-156" normalizeH="0" baseline="0" noProof="1">
                <a:ln>
                  <a:noFill/>
                </a:ln>
                <a:solidFill>
                  <a:srgbClr val="FCFCFC"/>
                </a:solidFill>
                <a:effectLst/>
                <a:uLnTx/>
                <a:uFillTx/>
                <a:latin typeface="Outfit" pitchFamily="34" charset="0"/>
                <a:ea typeface="Outfit" pitchFamily="34" charset="-122"/>
                <a:cs typeface="Outfit" pitchFamily="34" charset="-120"/>
              </a:rPr>
              <a:t>NIET BALBEZIT - VERDEDIGING</a:t>
            </a:r>
            <a:endParaRPr kumimoji="0" lang="nl-NL" sz="7800" b="0" i="0" u="none" strike="noStrike" kern="1200" cap="none" spc="0" normalizeH="0" baseline="0" noProof="1">
              <a:ln>
                <a:noFill/>
              </a:ln>
              <a:solidFill>
                <a:srgbClr val="35526F"/>
              </a:solidFill>
              <a:effectLst/>
              <a:uLnTx/>
              <a:uFillTx/>
              <a:latin typeface="Barlow"/>
              <a:ea typeface="+mn-ea"/>
              <a:cs typeface="+mn-cs"/>
            </a:endParaRPr>
          </a:p>
        </p:txBody>
      </p:sp>
      <p:sp>
        <p:nvSpPr>
          <p:cNvPr id="8" name="Shape 5">
            <a:extLst>
              <a:ext uri="{FF2B5EF4-FFF2-40B4-BE49-F238E27FC236}">
                <a16:creationId xmlns:a16="http://schemas.microsoft.com/office/drawing/2014/main" id="{151C3966-E120-2306-BE8D-D301DF306125}"/>
              </a:ext>
            </a:extLst>
          </p:cNvPr>
          <p:cNvSpPr/>
          <p:nvPr/>
        </p:nvSpPr>
        <p:spPr>
          <a:xfrm>
            <a:off x="5144542" y="6415980"/>
            <a:ext cx="1524000" cy="95250"/>
          </a:xfrm>
          <a:prstGeom prst="rect">
            <a:avLst/>
          </a:prstGeom>
          <a:solidFill>
            <a:srgbClr val="B62C17"/>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nl-NL" sz="1800" b="0" i="0" u="none" strike="noStrike" kern="1200" cap="none" spc="0" normalizeH="0" baseline="0" noProof="1">
              <a:ln>
                <a:noFill/>
              </a:ln>
              <a:solidFill>
                <a:srgbClr val="35526F"/>
              </a:solidFill>
              <a:effectLst/>
              <a:uLnTx/>
              <a:uFillTx/>
              <a:latin typeface="Barlow"/>
              <a:ea typeface="+mn-ea"/>
              <a:cs typeface="+mn-cs"/>
            </a:endParaRPr>
          </a:p>
        </p:txBody>
      </p:sp>
    </p:spTree>
    <p:extLst>
      <p:ext uri="{BB962C8B-B14F-4D97-AF65-F5344CB8AC3E}">
        <p14:creationId xmlns:p14="http://schemas.microsoft.com/office/powerpoint/2010/main" val="4766704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E1F80D-2372-326D-BA72-ED1F23DB156C}"/>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AB99CA9D-DF12-5EFD-08D5-EDF80E1C65B7}"/>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5E6E8031-0AF3-A85E-EEC3-1EC19168BD5C}"/>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1A957C9E-F809-8202-7445-6AFAAB8D1CDD}"/>
              </a:ext>
            </a:extLst>
          </p:cNvPr>
          <p:cNvSpPr/>
          <p:nvPr/>
        </p:nvSpPr>
        <p:spPr>
          <a:xfrm>
            <a:off x="9189690" y="990898"/>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 – zonale verdediging</a:t>
            </a:r>
            <a:endParaRPr lang="nl-NL" sz="1800" noProof="1"/>
          </a:p>
        </p:txBody>
      </p:sp>
      <p:sp>
        <p:nvSpPr>
          <p:cNvPr id="6" name="Text 3">
            <a:extLst>
              <a:ext uri="{FF2B5EF4-FFF2-40B4-BE49-F238E27FC236}">
                <a16:creationId xmlns:a16="http://schemas.microsoft.com/office/drawing/2014/main" id="{20A30BAD-9D10-4BD1-0B5A-9476487DD31B}"/>
              </a:ext>
            </a:extLst>
          </p:cNvPr>
          <p:cNvSpPr/>
          <p:nvPr/>
        </p:nvSpPr>
        <p:spPr>
          <a:xfrm>
            <a:off x="9189690" y="1486198"/>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Zonale verdediging</a:t>
            </a:r>
            <a:endParaRPr lang="nl-NL" sz="5400" noProof="1"/>
          </a:p>
        </p:txBody>
      </p:sp>
      <p:sp>
        <p:nvSpPr>
          <p:cNvPr id="7" name="Text 4">
            <a:extLst>
              <a:ext uri="{FF2B5EF4-FFF2-40B4-BE49-F238E27FC236}">
                <a16:creationId xmlns:a16="http://schemas.microsoft.com/office/drawing/2014/main" id="{B283A63B-85C0-96FB-0DF5-7F9ED240AF8B}"/>
              </a:ext>
            </a:extLst>
          </p:cNvPr>
          <p:cNvSpPr/>
          <p:nvPr/>
        </p:nvSpPr>
        <p:spPr>
          <a:xfrm>
            <a:off x="9189689" y="3074788"/>
            <a:ext cx="8019788" cy="6221313"/>
          </a:xfrm>
          <a:prstGeom prst="rect">
            <a:avLst/>
          </a:prstGeom>
          <a:noFill/>
          <a:ln/>
        </p:spPr>
        <p:txBody>
          <a:bodyPr wrap="square" lIns="25400" tIns="25400" rIns="25400" bIns="25400" rtlCol="0" anchor="t">
            <a:normAutofit fontScale="92500"/>
          </a:bodyPr>
          <a:lstStyle/>
          <a:p>
            <a:pPr marL="0" indent="0" algn="l">
              <a:lnSpc>
                <a:spcPct val="160000"/>
              </a:lnSpc>
              <a:buNone/>
            </a:pPr>
            <a:r>
              <a:rPr lang="nl-NL" sz="1875" noProof="1">
                <a:solidFill>
                  <a:srgbClr val="35526F"/>
                </a:solidFill>
                <a:latin typeface="Barlow" pitchFamily="34" charset="0"/>
              </a:rPr>
              <a:t>We verdedigen in </a:t>
            </a:r>
            <a:r>
              <a:rPr lang="nl-NL" sz="1875" b="1" noProof="1">
                <a:solidFill>
                  <a:srgbClr val="35526F"/>
                </a:solidFill>
                <a:latin typeface="Barlow" pitchFamily="34" charset="0"/>
              </a:rPr>
              <a:t>zones</a:t>
            </a:r>
            <a:r>
              <a:rPr lang="nl-NL" sz="1875" noProof="1">
                <a:solidFill>
                  <a:srgbClr val="35526F"/>
                </a:solidFill>
                <a:latin typeface="Barlow" pitchFamily="34" charset="0"/>
              </a:rPr>
              <a:t>, niet op de man. </a:t>
            </a:r>
          </a:p>
          <a:p>
            <a:pPr marL="0" indent="0" algn="l">
              <a:lnSpc>
                <a:spcPct val="160000"/>
              </a:lnSpc>
              <a:buNone/>
            </a:pPr>
            <a:r>
              <a:rPr lang="nl-NL" sz="1875" noProof="1">
                <a:solidFill>
                  <a:srgbClr val="35526F"/>
                </a:solidFill>
                <a:latin typeface="Barlow" pitchFamily="34" charset="0"/>
              </a:rPr>
              <a:t>Dit betekent dat verdedigers </a:t>
            </a:r>
            <a:r>
              <a:rPr lang="en-BE" sz="1875" b="1" noProof="1">
                <a:solidFill>
                  <a:srgbClr val="35526F"/>
                </a:solidFill>
                <a:latin typeface="Barlow" pitchFamily="34" charset="0"/>
              </a:rPr>
              <a:t>steeds </a:t>
            </a:r>
            <a:r>
              <a:rPr lang="nl-NL" sz="1875" b="1" noProof="1">
                <a:solidFill>
                  <a:srgbClr val="35526F"/>
                </a:solidFill>
                <a:latin typeface="Barlow" pitchFamily="34" charset="0"/>
              </a:rPr>
              <a:t>samenwerken en hun vorm vasthouden</a:t>
            </a:r>
            <a:r>
              <a:rPr lang="nl-NL" sz="1875" noProof="1">
                <a:solidFill>
                  <a:srgbClr val="35526F"/>
                </a:solidFill>
                <a:latin typeface="Barlow" pitchFamily="34" charset="0"/>
              </a:rPr>
              <a:t>, waarbij ze zich focussen op </a:t>
            </a:r>
            <a:r>
              <a:rPr lang="en-BE" sz="1875" noProof="1">
                <a:solidFill>
                  <a:srgbClr val="35526F"/>
                </a:solidFill>
                <a:latin typeface="Barlow" pitchFamily="34" charset="0"/>
              </a:rPr>
              <a:t>gevaar in </a:t>
            </a:r>
            <a:r>
              <a:rPr lang="nl-NL" sz="1875" noProof="1">
                <a:solidFill>
                  <a:srgbClr val="35526F"/>
                </a:solidFill>
                <a:latin typeface="Barlow" pitchFamily="34" charset="0"/>
              </a:rPr>
              <a:t>de respectievelijke zone. Pas als een actieve speler in hun zone komt passen ze zich </a:t>
            </a:r>
            <a:r>
              <a:rPr lang="en-BE" sz="1875" noProof="1">
                <a:solidFill>
                  <a:srgbClr val="35526F"/>
                </a:solidFill>
                <a:latin typeface="Barlow" pitchFamily="34" charset="0"/>
              </a:rPr>
              <a:t>specifiek </a:t>
            </a:r>
            <a:r>
              <a:rPr lang="nl-NL" sz="1875" noProof="1">
                <a:solidFill>
                  <a:srgbClr val="35526F"/>
                </a:solidFill>
                <a:latin typeface="Barlow" pitchFamily="34" charset="0"/>
              </a:rPr>
              <a:t>aan aan die speler. </a:t>
            </a:r>
            <a:endParaRPr lang="en-BE" sz="1875" noProof="1">
              <a:solidFill>
                <a:srgbClr val="35526F"/>
              </a:solidFill>
              <a:latin typeface="Barlow" pitchFamily="34" charset="0"/>
            </a:endParaRP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Wanneer de bal in de zone komt, is het die verdediger die </a:t>
            </a:r>
            <a:r>
              <a:rPr lang="en-BE" sz="1875" noProof="1">
                <a:solidFill>
                  <a:srgbClr val="35526F"/>
                </a:solidFill>
                <a:latin typeface="Barlow" pitchFamily="34" charset="0"/>
              </a:rPr>
              <a:t>als eerste </a:t>
            </a:r>
            <a:r>
              <a:rPr lang="nl-NL" sz="1875" noProof="1">
                <a:solidFill>
                  <a:srgbClr val="35526F"/>
                </a:solidFill>
                <a:latin typeface="Barlow" pitchFamily="34" charset="0"/>
              </a:rPr>
              <a:t>gaat druk zetten!</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Er wordt steeds gewerkt naar </a:t>
            </a:r>
            <a:r>
              <a:rPr lang="nl-NL" b="1" noProof="1"/>
              <a:t>overtal</a:t>
            </a:r>
            <a:r>
              <a:rPr lang="nl-NL" sz="1875" noProof="1">
                <a:solidFill>
                  <a:srgbClr val="35526F"/>
                </a:solidFill>
                <a:latin typeface="Barlow" pitchFamily="34" charset="0"/>
              </a:rPr>
              <a:t> in </a:t>
            </a:r>
            <a:r>
              <a:rPr lang="en-BE" sz="1875" noProof="1">
                <a:solidFill>
                  <a:srgbClr val="35526F"/>
                </a:solidFill>
                <a:latin typeface="Barlow" pitchFamily="34" charset="0"/>
              </a:rPr>
              <a:t>tackle </a:t>
            </a:r>
            <a:r>
              <a:rPr lang="nl-NL" sz="1875" noProof="1">
                <a:solidFill>
                  <a:srgbClr val="35526F"/>
                </a:solidFill>
                <a:latin typeface="Barlow" pitchFamily="34" charset="0"/>
              </a:rPr>
              <a:t>zones, de verdedigers werken samen om de bal te veroveren in </a:t>
            </a:r>
            <a:r>
              <a:rPr lang="en-BE" sz="1875" noProof="1">
                <a:solidFill>
                  <a:srgbClr val="35526F"/>
                </a:solidFill>
                <a:latin typeface="Barlow" pitchFamily="34" charset="0"/>
              </a:rPr>
              <a:t>zulke </a:t>
            </a:r>
            <a:r>
              <a:rPr lang="nl-NL" sz="1875" noProof="1">
                <a:solidFill>
                  <a:srgbClr val="35526F"/>
                </a:solidFill>
                <a:latin typeface="Barlow" pitchFamily="34" charset="0"/>
              </a:rPr>
              <a:t>specifieke gebieden. We spelen dus geen 1v1</a:t>
            </a:r>
            <a:r>
              <a:rPr lang="en-BE" sz="1875" noProof="1">
                <a:solidFill>
                  <a:srgbClr val="35526F"/>
                </a:solidFill>
                <a:latin typeface="Barlow" pitchFamily="34" charset="0"/>
              </a:rPr>
              <a:t> situaties</a:t>
            </a:r>
            <a:r>
              <a:rPr lang="nl-NL" sz="1875" noProof="1">
                <a:solidFill>
                  <a:srgbClr val="35526F"/>
                </a:solidFill>
                <a:latin typeface="Barlow" pitchFamily="34" charset="0"/>
              </a:rPr>
              <a:t>, maar zullen steeds de principes toepassen van </a:t>
            </a:r>
            <a:r>
              <a:rPr lang="nl-NL" sz="1875" i="1" noProof="1">
                <a:solidFill>
                  <a:srgbClr val="35526F"/>
                </a:solidFill>
                <a:latin typeface="Barlow" pitchFamily="34" charset="0"/>
              </a:rPr>
              <a:t>delay</a:t>
            </a:r>
            <a:r>
              <a:rPr lang="nl-NL" sz="1875" noProof="1">
                <a:solidFill>
                  <a:srgbClr val="35526F"/>
                </a:solidFill>
                <a:latin typeface="Barlow" pitchFamily="34" charset="0"/>
              </a:rPr>
              <a:t>, </a:t>
            </a:r>
            <a:r>
              <a:rPr lang="nl-NL" sz="1875" i="1" noProof="1">
                <a:solidFill>
                  <a:srgbClr val="35526F"/>
                </a:solidFill>
                <a:latin typeface="Barlow" pitchFamily="34" charset="0"/>
              </a:rPr>
              <a:t>deny</a:t>
            </a:r>
            <a:r>
              <a:rPr lang="nl-NL" sz="1875" noProof="1">
                <a:solidFill>
                  <a:srgbClr val="35526F"/>
                </a:solidFill>
                <a:latin typeface="Barlow" pitchFamily="34" charset="0"/>
              </a:rPr>
              <a:t>, </a:t>
            </a:r>
            <a:r>
              <a:rPr lang="nl-NL" sz="1875" i="1" noProof="1">
                <a:solidFill>
                  <a:srgbClr val="35526F"/>
                </a:solidFill>
                <a:latin typeface="Barlow" pitchFamily="34" charset="0"/>
              </a:rPr>
              <a:t>dictate</a:t>
            </a:r>
            <a:r>
              <a:rPr lang="nl-NL" sz="1875" noProof="1">
                <a:solidFill>
                  <a:srgbClr val="35526F"/>
                </a:solidFill>
                <a:latin typeface="Barlow" pitchFamily="34" charset="0"/>
              </a:rPr>
              <a:t> en </a:t>
            </a:r>
            <a:r>
              <a:rPr lang="nl-NL" sz="1875" i="1" noProof="1">
                <a:solidFill>
                  <a:srgbClr val="35526F"/>
                </a:solidFill>
                <a:latin typeface="Barlow" pitchFamily="34" charset="0"/>
              </a:rPr>
              <a:t>dispossess</a:t>
            </a:r>
            <a:r>
              <a:rPr lang="en-BE" sz="1875" i="1" noProof="1">
                <a:solidFill>
                  <a:srgbClr val="35526F"/>
                </a:solidFill>
                <a:latin typeface="Barlow" pitchFamily="34" charset="0"/>
              </a:rPr>
              <a:t>.</a:t>
            </a:r>
            <a:endParaRPr lang="nl-NL" sz="1875" i="1" noProof="1">
              <a:solidFill>
                <a:srgbClr val="35526F"/>
              </a:solidFill>
              <a:latin typeface="Barlow" pitchFamily="34" charset="0"/>
            </a:endParaRPr>
          </a:p>
          <a:p>
            <a:pPr marL="0" indent="0" algn="l">
              <a:lnSpc>
                <a:spcPct val="160000"/>
              </a:lnSpc>
              <a:buNone/>
            </a:pPr>
            <a:endParaRPr lang="nl-NL" sz="1875" i="1"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Zonaal verdedigen zorgt voor </a:t>
            </a:r>
            <a:r>
              <a:rPr lang="nl-NL" sz="1875" b="1" noProof="1">
                <a:solidFill>
                  <a:srgbClr val="35526F"/>
                </a:solidFill>
                <a:latin typeface="Barlow" pitchFamily="34" charset="0"/>
              </a:rPr>
              <a:t>meer spelers rond de bal </a:t>
            </a:r>
            <a:r>
              <a:rPr lang="nl-NL" sz="1875" noProof="1">
                <a:solidFill>
                  <a:srgbClr val="35526F"/>
                </a:solidFill>
                <a:latin typeface="Barlow" pitchFamily="34" charset="0"/>
              </a:rPr>
              <a:t>door het veld samen kleiner te houden en bespaart energie</a:t>
            </a:r>
          </a:p>
          <a:p>
            <a:pPr marL="0" indent="0" algn="l">
              <a:lnSpc>
                <a:spcPct val="160000"/>
              </a:lnSpc>
              <a:buNone/>
            </a:pPr>
            <a:endParaRPr lang="nl-NL" sz="1875" noProof="1"/>
          </a:p>
        </p:txBody>
      </p:sp>
      <p:pic>
        <p:nvPicPr>
          <p:cNvPr id="13" name="Picture 12">
            <a:extLst>
              <a:ext uri="{FF2B5EF4-FFF2-40B4-BE49-F238E27FC236}">
                <a16:creationId xmlns:a16="http://schemas.microsoft.com/office/drawing/2014/main" id="{E8C0C49F-D949-324D-5963-01D66824D25E}"/>
              </a:ext>
            </a:extLst>
          </p:cNvPr>
          <p:cNvPicPr>
            <a:picLocks noChangeAspect="1"/>
          </p:cNvPicPr>
          <p:nvPr/>
        </p:nvPicPr>
        <p:blipFill>
          <a:blip r:embed="rId3"/>
          <a:stretch>
            <a:fillRect/>
          </a:stretch>
        </p:blipFill>
        <p:spPr>
          <a:xfrm>
            <a:off x="467627" y="195217"/>
            <a:ext cx="6366718" cy="9896565"/>
          </a:xfrm>
          <a:prstGeom prst="rect">
            <a:avLst/>
          </a:prstGeom>
        </p:spPr>
      </p:pic>
      <p:cxnSp>
        <p:nvCxnSpPr>
          <p:cNvPr id="15" name="Straight Connector 14">
            <a:extLst>
              <a:ext uri="{FF2B5EF4-FFF2-40B4-BE49-F238E27FC236}">
                <a16:creationId xmlns:a16="http://schemas.microsoft.com/office/drawing/2014/main" id="{E3526B5C-ACE3-04CD-3998-8C14243D416A}"/>
              </a:ext>
            </a:extLst>
          </p:cNvPr>
          <p:cNvCxnSpPr>
            <a:cxnSpLocks/>
          </p:cNvCxnSpPr>
          <p:nvPr/>
        </p:nvCxnSpPr>
        <p:spPr>
          <a:xfrm flipV="1">
            <a:off x="2632364" y="3408218"/>
            <a:ext cx="1108363" cy="33250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1AC3F4B8-3533-FE6D-C4D1-9093D53D8B6F}"/>
              </a:ext>
            </a:extLst>
          </p:cNvPr>
          <p:cNvCxnSpPr>
            <a:cxnSpLocks/>
          </p:cNvCxnSpPr>
          <p:nvPr/>
        </p:nvCxnSpPr>
        <p:spPr>
          <a:xfrm>
            <a:off x="3740727" y="3408218"/>
            <a:ext cx="1302328" cy="332509"/>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192B28E-9518-1F3E-EDEB-F311E5C6DD44}"/>
              </a:ext>
            </a:extLst>
          </p:cNvPr>
          <p:cNvCxnSpPr>
            <a:cxnSpLocks/>
          </p:cNvCxnSpPr>
          <p:nvPr/>
        </p:nvCxnSpPr>
        <p:spPr>
          <a:xfrm>
            <a:off x="3740727" y="4738255"/>
            <a:ext cx="1302328" cy="405245"/>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AC44EAFB-93B1-741E-BAF0-D60F3987C511}"/>
              </a:ext>
            </a:extLst>
          </p:cNvPr>
          <p:cNvCxnSpPr>
            <a:cxnSpLocks/>
          </p:cNvCxnSpPr>
          <p:nvPr/>
        </p:nvCxnSpPr>
        <p:spPr>
          <a:xfrm flipV="1">
            <a:off x="2202873" y="4738255"/>
            <a:ext cx="1537854" cy="22167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04AD1E3B-3C1F-8213-B0DB-DB0BB4C112A5}"/>
              </a:ext>
            </a:extLst>
          </p:cNvPr>
          <p:cNvCxnSpPr>
            <a:cxnSpLocks/>
          </p:cNvCxnSpPr>
          <p:nvPr/>
        </p:nvCxnSpPr>
        <p:spPr>
          <a:xfrm>
            <a:off x="3740727" y="6151418"/>
            <a:ext cx="1136073" cy="7065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F01CEEA0-C68B-5903-E0A4-9F6C0CB548AF}"/>
              </a:ext>
            </a:extLst>
          </p:cNvPr>
          <p:cNvCxnSpPr>
            <a:cxnSpLocks/>
          </p:cNvCxnSpPr>
          <p:nvPr/>
        </p:nvCxnSpPr>
        <p:spPr>
          <a:xfrm flipH="1">
            <a:off x="3740727" y="6858000"/>
            <a:ext cx="1136073" cy="69517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2615D7CF-1B20-D6F3-8ABC-24302F5B922B}"/>
              </a:ext>
            </a:extLst>
          </p:cNvPr>
          <p:cNvCxnSpPr>
            <a:cxnSpLocks/>
          </p:cNvCxnSpPr>
          <p:nvPr/>
        </p:nvCxnSpPr>
        <p:spPr>
          <a:xfrm flipV="1">
            <a:off x="2479964" y="6151418"/>
            <a:ext cx="1260763" cy="706582"/>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5710298F-DF57-C442-5323-9263F7C928C3}"/>
              </a:ext>
            </a:extLst>
          </p:cNvPr>
          <p:cNvCxnSpPr>
            <a:cxnSpLocks/>
          </p:cNvCxnSpPr>
          <p:nvPr/>
        </p:nvCxnSpPr>
        <p:spPr>
          <a:xfrm>
            <a:off x="2479964" y="6858000"/>
            <a:ext cx="1260763" cy="695176"/>
          </a:xfrm>
          <a:prstGeom prst="line">
            <a:avLst/>
          </a:prstGeom>
          <a:ln w="2222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21828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D49BB-3DAD-8CED-7713-240E95ECE0EB}"/>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25FB0B6B-F4DE-D5C0-9F33-A787C59BA379}"/>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C5875B9F-8EED-1D0A-4151-B790F591E81D}"/>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3D843202-A4A0-7020-D141-530579ED2A1E}"/>
              </a:ext>
            </a:extLst>
          </p:cNvPr>
          <p:cNvSpPr/>
          <p:nvPr/>
        </p:nvSpPr>
        <p:spPr>
          <a:xfrm>
            <a:off x="9049013" y="1139314"/>
            <a:ext cx="8750841" cy="323850"/>
          </a:xfrm>
          <a:prstGeom prst="rect">
            <a:avLst/>
          </a:prstGeom>
          <a:noFill/>
          <a:ln/>
        </p:spPr>
        <p:txBody>
          <a:bodyPr wrap="square" lIns="25400" tIns="25400" rIns="25400" bIns="25400" rtlCol="0" anchor="t">
            <a:normAutofit lnSpcReduction="10000"/>
          </a:bodyPr>
          <a:lstStyle/>
          <a:p>
            <a:r>
              <a:rPr lang="nl-NL" b="1" kern="0" spc="360" noProof="1">
                <a:solidFill>
                  <a:srgbClr val="B62C17"/>
                </a:solidFill>
                <a:latin typeface="Outfit" pitchFamily="34" charset="0"/>
                <a:ea typeface="Outfit" pitchFamily="34" charset="-122"/>
                <a:cs typeface="Outfit" pitchFamily="34" charset="-120"/>
              </a:rPr>
              <a:t>Niet balbezit - press</a:t>
            </a:r>
            <a:endParaRPr lang="nl-NL" noProof="1"/>
          </a:p>
          <a:p>
            <a:pPr marL="0" indent="0" algn="l">
              <a:buNone/>
            </a:pPr>
            <a:endParaRPr lang="nl-NL" sz="1800" noProof="1"/>
          </a:p>
        </p:txBody>
      </p:sp>
      <p:sp>
        <p:nvSpPr>
          <p:cNvPr id="6" name="Text 3">
            <a:extLst>
              <a:ext uri="{FF2B5EF4-FFF2-40B4-BE49-F238E27FC236}">
                <a16:creationId xmlns:a16="http://schemas.microsoft.com/office/drawing/2014/main" id="{39A829FC-D33A-1029-BAB8-3DE5851D5909}"/>
              </a:ext>
            </a:extLst>
          </p:cNvPr>
          <p:cNvSpPr/>
          <p:nvPr/>
        </p:nvSpPr>
        <p:spPr>
          <a:xfrm>
            <a:off x="9049013" y="1634614"/>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Belgian zone</a:t>
            </a:r>
            <a:endParaRPr lang="nl-NL" sz="5400" noProof="1"/>
          </a:p>
        </p:txBody>
      </p:sp>
      <p:sp>
        <p:nvSpPr>
          <p:cNvPr id="7" name="Text 4">
            <a:extLst>
              <a:ext uri="{FF2B5EF4-FFF2-40B4-BE49-F238E27FC236}">
                <a16:creationId xmlns:a16="http://schemas.microsoft.com/office/drawing/2014/main" id="{E0339753-4A3A-4A2A-CACE-A01C489023E9}"/>
              </a:ext>
            </a:extLst>
          </p:cNvPr>
          <p:cNvSpPr/>
          <p:nvPr/>
        </p:nvSpPr>
        <p:spPr>
          <a:xfrm>
            <a:off x="9049012" y="3223204"/>
            <a:ext cx="8193969" cy="6397046"/>
          </a:xfrm>
          <a:prstGeom prst="rect">
            <a:avLst/>
          </a:prstGeom>
          <a:noFill/>
          <a:ln/>
        </p:spPr>
        <p:txBody>
          <a:bodyPr wrap="square" lIns="25400" tIns="25400" rIns="25400" bIns="25400" rtlCol="0" anchor="t">
            <a:normAutofit fontScale="92500" lnSpcReduction="10000"/>
          </a:bodyPr>
          <a:lstStyle/>
          <a:p>
            <a:pPr marL="0" indent="0" algn="l">
              <a:lnSpc>
                <a:spcPct val="160000"/>
              </a:lnSpc>
              <a:buNone/>
            </a:pPr>
            <a:r>
              <a:rPr lang="nl-NL" sz="1875" noProof="1">
                <a:solidFill>
                  <a:srgbClr val="35526F"/>
                </a:solidFill>
                <a:latin typeface="Barlow" pitchFamily="34" charset="0"/>
              </a:rPr>
              <a:t>De belgian zone setup wordt in 433 vorm gespeeld, horizontaal bekeken (4 verdedigers, 3 middenvelders, 3 aanvallers).</a:t>
            </a:r>
          </a:p>
          <a:p>
            <a:pPr marL="0" indent="0" algn="l">
              <a:lnSpc>
                <a:spcPct val="160000"/>
              </a:lnSpc>
              <a:buNone/>
            </a:pPr>
            <a:r>
              <a:rPr lang="nl-NL" sz="1875" noProof="1">
                <a:solidFill>
                  <a:srgbClr val="35526F"/>
                </a:solidFill>
                <a:latin typeface="Barlow" pitchFamily="34" charset="0"/>
              </a:rPr>
              <a:t>In verticale vorm achter is het steeds een </a:t>
            </a:r>
            <a:r>
              <a:rPr lang="nl-NL" sz="1875" b="1" noProof="1">
                <a:solidFill>
                  <a:srgbClr val="35526F"/>
                </a:solidFill>
                <a:latin typeface="Barlow" pitchFamily="34" charset="0"/>
              </a:rPr>
              <a:t>343 structuur</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3 spelers linker as</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4 spelers centrale as</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3 spelers rechter as</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Dit is een compact blok dat het centrum beschermt. Deze structuur </a:t>
            </a:r>
            <a:r>
              <a:rPr lang="nl-NL" sz="1875" b="1" noProof="1">
                <a:solidFill>
                  <a:srgbClr val="35526F"/>
                </a:solidFill>
                <a:latin typeface="Barlow" pitchFamily="34" charset="0"/>
              </a:rPr>
              <a:t>verschuift in haar geheel met de bal </a:t>
            </a:r>
            <a:r>
              <a:rPr lang="nl-NL" sz="1875" noProof="1">
                <a:solidFill>
                  <a:srgbClr val="35526F"/>
                </a:solidFill>
                <a:latin typeface="Barlow" pitchFamily="34" charset="0"/>
              </a:rPr>
              <a:t>zodat er steeds in elke verticale lijn 3, 4 en 3 spelers te vinden zijn. De overkant van het veld is dus open gebied! </a:t>
            </a:r>
          </a:p>
          <a:p>
            <a:pPr algn="l">
              <a:lnSpc>
                <a:spcPct val="160000"/>
              </a:lnSpc>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Het is erg moeilijk voor de tegenspeler om snel genoeg te transfereren achterin of scoopen om die flank te gebruiken</a:t>
            </a:r>
          </a:p>
          <a:p>
            <a:pPr algn="l">
              <a:lnSpc>
                <a:spcPct val="160000"/>
              </a:lnSpc>
            </a:pPr>
            <a:endParaRPr lang="nl-NL" sz="1875" noProof="1">
              <a:solidFill>
                <a:srgbClr val="35526F"/>
              </a:solidFill>
              <a:latin typeface="Barlow" pitchFamily="34" charset="0"/>
            </a:endParaRPr>
          </a:p>
          <a:p>
            <a:pPr algn="l">
              <a:lnSpc>
                <a:spcPct val="160000"/>
              </a:lnSpc>
            </a:pPr>
            <a:r>
              <a:rPr lang="nl-NL" sz="1875" b="1" noProof="1">
                <a:solidFill>
                  <a:srgbClr val="35526F"/>
                </a:solidFill>
                <a:latin typeface="Barlow" pitchFamily="34" charset="0"/>
              </a:rPr>
              <a:t>Tip</a:t>
            </a:r>
            <a:r>
              <a:rPr lang="nl-NL" sz="1875" noProof="1">
                <a:solidFill>
                  <a:srgbClr val="35526F"/>
                </a:solidFill>
                <a:latin typeface="Barlow" pitchFamily="34" charset="0"/>
              </a:rPr>
              <a:t>: in de praktijk staan de lijnen iets geschrankter in plaats van loodrecht om meer paslijnen te sluiten</a:t>
            </a:r>
          </a:p>
          <a:p>
            <a:pPr algn="l">
              <a:lnSpc>
                <a:spcPct val="160000"/>
              </a:lnSpc>
            </a:pPr>
            <a:endParaRPr lang="nl-NL" sz="1875" noProof="1">
              <a:solidFill>
                <a:srgbClr val="35526F"/>
              </a:solidFill>
              <a:latin typeface="Barlow" pitchFamily="34" charset="0"/>
            </a:endParaRPr>
          </a:p>
          <a:p>
            <a:pPr algn="l">
              <a:lnSpc>
                <a:spcPct val="160000"/>
              </a:lnSpc>
            </a:pPr>
            <a:endParaRPr lang="nl-NL" sz="1875" noProof="1">
              <a:solidFill>
                <a:srgbClr val="35526F"/>
              </a:solidFill>
              <a:latin typeface="Barlow" pitchFamily="34" charset="0"/>
            </a:endParaRP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endParaRPr lang="nl-NL" sz="1875" noProof="1"/>
          </a:p>
        </p:txBody>
      </p:sp>
      <p:pic>
        <p:nvPicPr>
          <p:cNvPr id="8" name="Schermafbeelding 2023-05-23 om 10.16.24.png">
            <a:extLst>
              <a:ext uri="{FF2B5EF4-FFF2-40B4-BE49-F238E27FC236}">
                <a16:creationId xmlns:a16="http://schemas.microsoft.com/office/drawing/2014/main" id="{FB2CC8C4-64DE-D82E-6C25-C43E357F2156}"/>
              </a:ext>
            </a:extLst>
          </p:cNvPr>
          <p:cNvPicPr>
            <a:picLocks noChangeAspect="1"/>
          </p:cNvPicPr>
          <p:nvPr/>
        </p:nvPicPr>
        <p:blipFill>
          <a:blip r:embed="rId3"/>
          <a:stretch>
            <a:fillRect/>
          </a:stretch>
        </p:blipFill>
        <p:spPr>
          <a:xfrm rot="16200000">
            <a:off x="-45754" y="3073210"/>
            <a:ext cx="7626077" cy="4140578"/>
          </a:xfrm>
          <a:prstGeom prst="rect">
            <a:avLst/>
          </a:prstGeom>
          <a:ln w="12700" cap="flat">
            <a:noFill/>
            <a:miter lim="400000"/>
          </a:ln>
          <a:effectLst/>
        </p:spPr>
      </p:pic>
      <p:sp>
        <p:nvSpPr>
          <p:cNvPr id="10" name="Cirkel">
            <a:extLst>
              <a:ext uri="{FF2B5EF4-FFF2-40B4-BE49-F238E27FC236}">
                <a16:creationId xmlns:a16="http://schemas.microsoft.com/office/drawing/2014/main" id="{7BAD53E0-9E01-FB16-D73F-ADCB6133DC4F}"/>
              </a:ext>
            </a:extLst>
          </p:cNvPr>
          <p:cNvSpPr/>
          <p:nvPr/>
        </p:nvSpPr>
        <p:spPr>
          <a:xfrm>
            <a:off x="3680770" y="3410819"/>
            <a:ext cx="173028"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2" name="Cirkel">
            <a:extLst>
              <a:ext uri="{FF2B5EF4-FFF2-40B4-BE49-F238E27FC236}">
                <a16:creationId xmlns:a16="http://schemas.microsoft.com/office/drawing/2014/main" id="{1260AA44-52FC-2E99-3F63-36F841593DA0}"/>
              </a:ext>
            </a:extLst>
          </p:cNvPr>
          <p:cNvSpPr/>
          <p:nvPr/>
        </p:nvSpPr>
        <p:spPr>
          <a:xfrm>
            <a:off x="2771268" y="3787796"/>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 name="Cirkel">
            <a:extLst>
              <a:ext uri="{FF2B5EF4-FFF2-40B4-BE49-F238E27FC236}">
                <a16:creationId xmlns:a16="http://schemas.microsoft.com/office/drawing/2014/main" id="{949F75E9-C803-6CF5-CE1B-1FE574DBBCE8}"/>
              </a:ext>
            </a:extLst>
          </p:cNvPr>
          <p:cNvSpPr/>
          <p:nvPr/>
        </p:nvSpPr>
        <p:spPr>
          <a:xfrm>
            <a:off x="4442116" y="3810420"/>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7" name="Cirkel">
            <a:extLst>
              <a:ext uri="{FF2B5EF4-FFF2-40B4-BE49-F238E27FC236}">
                <a16:creationId xmlns:a16="http://schemas.microsoft.com/office/drawing/2014/main" id="{0AD52391-FB05-9B7B-94AF-C831DA384D04}"/>
              </a:ext>
            </a:extLst>
          </p:cNvPr>
          <p:cNvSpPr/>
          <p:nvPr/>
        </p:nvSpPr>
        <p:spPr>
          <a:xfrm>
            <a:off x="2763542" y="4780799"/>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9" name="Cirkel">
            <a:extLst>
              <a:ext uri="{FF2B5EF4-FFF2-40B4-BE49-F238E27FC236}">
                <a16:creationId xmlns:a16="http://schemas.microsoft.com/office/drawing/2014/main" id="{85B1D293-99D0-2800-392D-395E856AC10F}"/>
              </a:ext>
            </a:extLst>
          </p:cNvPr>
          <p:cNvSpPr/>
          <p:nvPr/>
        </p:nvSpPr>
        <p:spPr>
          <a:xfrm>
            <a:off x="3672117" y="4473412"/>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1" name="Cirkel">
            <a:extLst>
              <a:ext uri="{FF2B5EF4-FFF2-40B4-BE49-F238E27FC236}">
                <a16:creationId xmlns:a16="http://schemas.microsoft.com/office/drawing/2014/main" id="{65C70E6F-FD69-16E4-0AC0-30FA7DA0C31B}"/>
              </a:ext>
            </a:extLst>
          </p:cNvPr>
          <p:cNvSpPr/>
          <p:nvPr/>
        </p:nvSpPr>
        <p:spPr>
          <a:xfrm>
            <a:off x="3678363" y="5467850"/>
            <a:ext cx="177842"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3" name="Cirkel">
            <a:extLst>
              <a:ext uri="{FF2B5EF4-FFF2-40B4-BE49-F238E27FC236}">
                <a16:creationId xmlns:a16="http://schemas.microsoft.com/office/drawing/2014/main" id="{5D14F647-B378-9A12-1F73-B58E4AC47FF3}"/>
              </a:ext>
            </a:extLst>
          </p:cNvPr>
          <p:cNvSpPr/>
          <p:nvPr/>
        </p:nvSpPr>
        <p:spPr>
          <a:xfrm>
            <a:off x="4442115" y="4804883"/>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5" name="Cirkel">
            <a:extLst>
              <a:ext uri="{FF2B5EF4-FFF2-40B4-BE49-F238E27FC236}">
                <a16:creationId xmlns:a16="http://schemas.microsoft.com/office/drawing/2014/main" id="{631768ED-077C-54D0-6C59-DA31FEE4080B}"/>
              </a:ext>
            </a:extLst>
          </p:cNvPr>
          <p:cNvSpPr/>
          <p:nvPr/>
        </p:nvSpPr>
        <p:spPr>
          <a:xfrm>
            <a:off x="2774597" y="6027266"/>
            <a:ext cx="177842"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7" name="Cirkel">
            <a:extLst>
              <a:ext uri="{FF2B5EF4-FFF2-40B4-BE49-F238E27FC236}">
                <a16:creationId xmlns:a16="http://schemas.microsoft.com/office/drawing/2014/main" id="{C30BD443-94FC-63F7-CA38-96C5F4AFB072}"/>
              </a:ext>
            </a:extLst>
          </p:cNvPr>
          <p:cNvSpPr/>
          <p:nvPr/>
        </p:nvSpPr>
        <p:spPr>
          <a:xfrm>
            <a:off x="4442116" y="6027266"/>
            <a:ext cx="177842"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9" name="Cirkel">
            <a:extLst>
              <a:ext uri="{FF2B5EF4-FFF2-40B4-BE49-F238E27FC236}">
                <a16:creationId xmlns:a16="http://schemas.microsoft.com/office/drawing/2014/main" id="{780EE0B5-F470-98F9-E925-CD59A01D0D4C}"/>
              </a:ext>
            </a:extLst>
          </p:cNvPr>
          <p:cNvSpPr/>
          <p:nvPr/>
        </p:nvSpPr>
        <p:spPr>
          <a:xfrm>
            <a:off x="3682645" y="6696475"/>
            <a:ext cx="177843"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1" name="Cirkel">
            <a:extLst>
              <a:ext uri="{FF2B5EF4-FFF2-40B4-BE49-F238E27FC236}">
                <a16:creationId xmlns:a16="http://schemas.microsoft.com/office/drawing/2014/main" id="{D3D94FB3-53DF-2A63-2207-E02D5AB74064}"/>
              </a:ext>
            </a:extLst>
          </p:cNvPr>
          <p:cNvSpPr/>
          <p:nvPr/>
        </p:nvSpPr>
        <p:spPr>
          <a:xfrm>
            <a:off x="5292272" y="2870938"/>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3" name="Cirkel">
            <a:extLst>
              <a:ext uri="{FF2B5EF4-FFF2-40B4-BE49-F238E27FC236}">
                <a16:creationId xmlns:a16="http://schemas.microsoft.com/office/drawing/2014/main" id="{0D4F7A3D-BB9F-B750-DF85-EDF79B07702F}"/>
              </a:ext>
            </a:extLst>
          </p:cNvPr>
          <p:cNvSpPr/>
          <p:nvPr/>
        </p:nvSpPr>
        <p:spPr>
          <a:xfrm>
            <a:off x="3678363" y="2604438"/>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5" name="Cirkel">
            <a:extLst>
              <a:ext uri="{FF2B5EF4-FFF2-40B4-BE49-F238E27FC236}">
                <a16:creationId xmlns:a16="http://schemas.microsoft.com/office/drawing/2014/main" id="{C0767F38-2A79-E772-B352-F83C4209DE47}"/>
              </a:ext>
            </a:extLst>
          </p:cNvPr>
          <p:cNvSpPr/>
          <p:nvPr/>
        </p:nvSpPr>
        <p:spPr>
          <a:xfrm>
            <a:off x="3138644" y="4153764"/>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7" name="Cirkel">
            <a:extLst>
              <a:ext uri="{FF2B5EF4-FFF2-40B4-BE49-F238E27FC236}">
                <a16:creationId xmlns:a16="http://schemas.microsoft.com/office/drawing/2014/main" id="{5C8B9F21-7885-A099-79BB-617532CA24D9}"/>
              </a:ext>
            </a:extLst>
          </p:cNvPr>
          <p:cNvSpPr/>
          <p:nvPr/>
        </p:nvSpPr>
        <p:spPr>
          <a:xfrm>
            <a:off x="2098982" y="2788740"/>
            <a:ext cx="177842"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9" name="Cirkel">
            <a:extLst>
              <a:ext uri="{FF2B5EF4-FFF2-40B4-BE49-F238E27FC236}">
                <a16:creationId xmlns:a16="http://schemas.microsoft.com/office/drawing/2014/main" id="{DC0F63E7-E739-A84E-D6E6-A0852126A435}"/>
              </a:ext>
            </a:extLst>
          </p:cNvPr>
          <p:cNvSpPr/>
          <p:nvPr/>
        </p:nvSpPr>
        <p:spPr>
          <a:xfrm>
            <a:off x="4087598" y="4109537"/>
            <a:ext cx="177846"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1" name="Cirkel">
            <a:extLst>
              <a:ext uri="{FF2B5EF4-FFF2-40B4-BE49-F238E27FC236}">
                <a16:creationId xmlns:a16="http://schemas.microsoft.com/office/drawing/2014/main" id="{B140EE3B-7D08-8E0D-6894-34D026DB0D3E}"/>
              </a:ext>
            </a:extLst>
          </p:cNvPr>
          <p:cNvSpPr/>
          <p:nvPr/>
        </p:nvSpPr>
        <p:spPr>
          <a:xfrm>
            <a:off x="2342595" y="4685885"/>
            <a:ext cx="177842"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3" name="Cirkel">
            <a:extLst>
              <a:ext uri="{FF2B5EF4-FFF2-40B4-BE49-F238E27FC236}">
                <a16:creationId xmlns:a16="http://schemas.microsoft.com/office/drawing/2014/main" id="{48869835-8E84-CC74-517A-86030CD6B84C}"/>
              </a:ext>
            </a:extLst>
          </p:cNvPr>
          <p:cNvSpPr/>
          <p:nvPr/>
        </p:nvSpPr>
        <p:spPr>
          <a:xfrm>
            <a:off x="4880030" y="4660485"/>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5" name="Cirkel">
            <a:extLst>
              <a:ext uri="{FF2B5EF4-FFF2-40B4-BE49-F238E27FC236}">
                <a16:creationId xmlns:a16="http://schemas.microsoft.com/office/drawing/2014/main" id="{12C3C81A-28AC-BFCA-FCB9-20AFCD903798}"/>
              </a:ext>
            </a:extLst>
          </p:cNvPr>
          <p:cNvSpPr/>
          <p:nvPr/>
        </p:nvSpPr>
        <p:spPr>
          <a:xfrm>
            <a:off x="2169409" y="6532078"/>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7" name="Cirkel">
            <a:extLst>
              <a:ext uri="{FF2B5EF4-FFF2-40B4-BE49-F238E27FC236}">
                <a16:creationId xmlns:a16="http://schemas.microsoft.com/office/drawing/2014/main" id="{F2CD4372-89D7-B41A-E344-52F349B29F61}"/>
              </a:ext>
            </a:extLst>
          </p:cNvPr>
          <p:cNvSpPr/>
          <p:nvPr/>
        </p:nvSpPr>
        <p:spPr>
          <a:xfrm>
            <a:off x="5118061" y="6642803"/>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9" name="Cirkel">
            <a:extLst>
              <a:ext uri="{FF2B5EF4-FFF2-40B4-BE49-F238E27FC236}">
                <a16:creationId xmlns:a16="http://schemas.microsoft.com/office/drawing/2014/main" id="{4F65F38C-6586-811A-44A7-1431FFA7F0C3}"/>
              </a:ext>
            </a:extLst>
          </p:cNvPr>
          <p:cNvSpPr/>
          <p:nvPr/>
        </p:nvSpPr>
        <p:spPr>
          <a:xfrm>
            <a:off x="3701274" y="5935380"/>
            <a:ext cx="177842"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51" name="Cirkel">
            <a:extLst>
              <a:ext uri="{FF2B5EF4-FFF2-40B4-BE49-F238E27FC236}">
                <a16:creationId xmlns:a16="http://schemas.microsoft.com/office/drawing/2014/main" id="{C12E0654-F42F-A9A8-DA79-9386D209276D}"/>
              </a:ext>
            </a:extLst>
          </p:cNvPr>
          <p:cNvSpPr/>
          <p:nvPr/>
        </p:nvSpPr>
        <p:spPr>
          <a:xfrm>
            <a:off x="3671144" y="2814121"/>
            <a:ext cx="173029" cy="164397"/>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nl-NL" sz="1800" b="0" i="0" u="none" strike="noStrike" kern="0" cap="none" spc="0" normalizeH="0" baseline="0" noProof="1">
              <a:ln>
                <a:noFill/>
              </a:ln>
              <a:solidFill>
                <a:srgbClr val="000000"/>
              </a:solidFill>
              <a:effectLst/>
              <a:uLnTx/>
              <a:uFillTx/>
              <a:latin typeface="Calibri"/>
              <a:ea typeface="Calibri"/>
              <a:cs typeface="Calibri"/>
              <a:sym typeface="Calibri"/>
            </a:endParaRPr>
          </a:p>
        </p:txBody>
      </p:sp>
      <p:cxnSp>
        <p:nvCxnSpPr>
          <p:cNvPr id="9" name="Rechte verbindingslijn 8">
            <a:extLst>
              <a:ext uri="{FF2B5EF4-FFF2-40B4-BE49-F238E27FC236}">
                <a16:creationId xmlns:a16="http://schemas.microsoft.com/office/drawing/2014/main" id="{EB3D15F2-52D7-8D9E-3CB8-DC05CA8F7A3A}"/>
              </a:ext>
            </a:extLst>
          </p:cNvPr>
          <p:cNvCxnSpPr/>
          <p:nvPr/>
        </p:nvCxnSpPr>
        <p:spPr>
          <a:xfrm>
            <a:off x="3275463" y="1463164"/>
            <a:ext cx="0" cy="7257755"/>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1" name="Rechte verbindingslijn 10">
            <a:extLst>
              <a:ext uri="{FF2B5EF4-FFF2-40B4-BE49-F238E27FC236}">
                <a16:creationId xmlns:a16="http://schemas.microsoft.com/office/drawing/2014/main" id="{4EE5BBC7-AFC0-2893-8BA4-03A4F660FC86}"/>
              </a:ext>
            </a:extLst>
          </p:cNvPr>
          <p:cNvCxnSpPr/>
          <p:nvPr/>
        </p:nvCxnSpPr>
        <p:spPr>
          <a:xfrm>
            <a:off x="2477069" y="1463164"/>
            <a:ext cx="0" cy="7257755"/>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3" name="Rechte verbindingslijn 12">
            <a:extLst>
              <a:ext uri="{FF2B5EF4-FFF2-40B4-BE49-F238E27FC236}">
                <a16:creationId xmlns:a16="http://schemas.microsoft.com/office/drawing/2014/main" id="{DA650F14-90B5-EC1D-9829-76F0ECA99164}"/>
              </a:ext>
            </a:extLst>
          </p:cNvPr>
          <p:cNvCxnSpPr/>
          <p:nvPr/>
        </p:nvCxnSpPr>
        <p:spPr>
          <a:xfrm>
            <a:off x="4265444" y="1463164"/>
            <a:ext cx="0" cy="7257755"/>
          </a:xfrm>
          <a:prstGeom prst="line">
            <a:avLst/>
          </a:prstGeom>
          <a:ln w="19050"/>
        </p:spPr>
        <p:style>
          <a:lnRef idx="1">
            <a:schemeClr val="accent4"/>
          </a:lnRef>
          <a:fillRef idx="0">
            <a:schemeClr val="accent4"/>
          </a:fillRef>
          <a:effectRef idx="0">
            <a:schemeClr val="accent4"/>
          </a:effectRef>
          <a:fontRef idx="minor">
            <a:schemeClr val="tx1"/>
          </a:fontRef>
        </p:style>
      </p:cxnSp>
      <p:cxnSp>
        <p:nvCxnSpPr>
          <p:cNvPr id="14" name="Rechte verbindingslijn 13">
            <a:extLst>
              <a:ext uri="{FF2B5EF4-FFF2-40B4-BE49-F238E27FC236}">
                <a16:creationId xmlns:a16="http://schemas.microsoft.com/office/drawing/2014/main" id="{C84CE6E4-12F9-E682-436F-208DE0EDC899}"/>
              </a:ext>
            </a:extLst>
          </p:cNvPr>
          <p:cNvCxnSpPr/>
          <p:nvPr/>
        </p:nvCxnSpPr>
        <p:spPr>
          <a:xfrm>
            <a:off x="5057870" y="1463164"/>
            <a:ext cx="0" cy="7257755"/>
          </a:xfrm>
          <a:prstGeom prst="line">
            <a:avLst/>
          </a:prstGeom>
          <a:ln w="19050"/>
        </p:spPr>
        <p:style>
          <a:lnRef idx="1">
            <a:schemeClr val="accent4"/>
          </a:lnRef>
          <a:fillRef idx="0">
            <a:schemeClr val="accent4"/>
          </a:fillRef>
          <a:effectRef idx="0">
            <a:schemeClr val="accent4"/>
          </a:effectRef>
          <a:fontRef idx="minor">
            <a:schemeClr val="tx1"/>
          </a:fontRef>
        </p:style>
      </p:cxnSp>
      <p:pic>
        <p:nvPicPr>
          <p:cNvPr id="18" name="Graphic 17" descr="Badge: 1 met effen opvulling">
            <a:extLst>
              <a:ext uri="{FF2B5EF4-FFF2-40B4-BE49-F238E27FC236}">
                <a16:creationId xmlns:a16="http://schemas.microsoft.com/office/drawing/2014/main" id="{79A88B9D-004E-AADF-7124-A3C91DF0E019}"/>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882685" y="1634614"/>
            <a:ext cx="506422" cy="506422"/>
          </a:xfrm>
          <a:prstGeom prst="rect">
            <a:avLst/>
          </a:prstGeom>
        </p:spPr>
      </p:pic>
      <p:pic>
        <p:nvPicPr>
          <p:cNvPr id="22" name="Graphic 21" descr="Badge met effen opvulling">
            <a:extLst>
              <a:ext uri="{FF2B5EF4-FFF2-40B4-BE49-F238E27FC236}">
                <a16:creationId xmlns:a16="http://schemas.microsoft.com/office/drawing/2014/main" id="{C4FC1B2A-9920-72DA-A007-276DC2D86584}"/>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645426" y="1635988"/>
            <a:ext cx="505048" cy="505048"/>
          </a:xfrm>
          <a:prstGeom prst="rect">
            <a:avLst/>
          </a:prstGeom>
        </p:spPr>
      </p:pic>
      <p:pic>
        <p:nvPicPr>
          <p:cNvPr id="26" name="Graphic 25" descr="Badge 3 met effen opvulling">
            <a:extLst>
              <a:ext uri="{FF2B5EF4-FFF2-40B4-BE49-F238E27FC236}">
                <a16:creationId xmlns:a16="http://schemas.microsoft.com/office/drawing/2014/main" id="{1350A9E1-6DB2-199F-0181-A066BC2F0CAB}"/>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3493387" y="1634614"/>
            <a:ext cx="505048" cy="505048"/>
          </a:xfrm>
          <a:prstGeom prst="rect">
            <a:avLst/>
          </a:prstGeom>
        </p:spPr>
      </p:pic>
      <p:pic>
        <p:nvPicPr>
          <p:cNvPr id="30" name="Graphic 29" descr="Badge 4 met effen opvulling">
            <a:extLst>
              <a:ext uri="{FF2B5EF4-FFF2-40B4-BE49-F238E27FC236}">
                <a16:creationId xmlns:a16="http://schemas.microsoft.com/office/drawing/2014/main" id="{68F7D4A6-D9C5-500A-0AED-605DFB60F1E4}"/>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4422160" y="1634614"/>
            <a:ext cx="505048" cy="505048"/>
          </a:xfrm>
          <a:prstGeom prst="rect">
            <a:avLst/>
          </a:prstGeom>
        </p:spPr>
      </p:pic>
      <p:pic>
        <p:nvPicPr>
          <p:cNvPr id="34" name="Graphic 33" descr="Badge 5 met effen opvulling">
            <a:extLst>
              <a:ext uri="{FF2B5EF4-FFF2-40B4-BE49-F238E27FC236}">
                <a16:creationId xmlns:a16="http://schemas.microsoft.com/office/drawing/2014/main" id="{C2D7BFA1-E4F4-664C-2604-EF790FDC3F0D}"/>
              </a:ext>
            </a:extLst>
          </p:cNvPr>
          <p:cNvPicPr>
            <a:picLocks noChangeAspect="1"/>
          </p:cNvPicPr>
          <p:nvPr/>
        </p:nvPicPr>
        <p:blipFill>
          <a:blip>
            <a:extLst>
              <a:ext uri="{96DAC541-7B7A-43D3-8B79-37D633B846F1}">
                <asvg:svgBlip xmlns:asvg="http://schemas.microsoft.com/office/drawing/2016/SVG/main" r:embed="rId8"/>
              </a:ext>
            </a:extLst>
          </a:blip>
          <a:srcRect/>
          <a:stretch/>
        </p:blipFill>
        <p:spPr>
          <a:xfrm>
            <a:off x="5166715" y="1634614"/>
            <a:ext cx="505048" cy="505048"/>
          </a:xfrm>
          <a:prstGeom prst="rect">
            <a:avLst/>
          </a:prstGeom>
        </p:spPr>
      </p:pic>
      <p:sp>
        <p:nvSpPr>
          <p:cNvPr id="16" name="Tekstvak 15">
            <a:extLst>
              <a:ext uri="{FF2B5EF4-FFF2-40B4-BE49-F238E27FC236}">
                <a16:creationId xmlns:a16="http://schemas.microsoft.com/office/drawing/2014/main" id="{A3EA3E33-6EF2-48F0-8409-DA4F8E1466A0}"/>
              </a:ext>
            </a:extLst>
          </p:cNvPr>
          <p:cNvSpPr txBox="1"/>
          <p:nvPr/>
        </p:nvSpPr>
        <p:spPr>
          <a:xfrm>
            <a:off x="1677988" y="9025073"/>
            <a:ext cx="1085554" cy="369332"/>
          </a:xfrm>
          <a:prstGeom prst="rect">
            <a:avLst/>
          </a:prstGeom>
          <a:noFill/>
        </p:spPr>
        <p:txBody>
          <a:bodyPr wrap="none" rtlCol="0">
            <a:spAutoFit/>
          </a:bodyPr>
          <a:lstStyle/>
          <a:p>
            <a:r>
              <a:rPr lang="nl-NL" dirty="0">
                <a:solidFill>
                  <a:schemeClr val="accent3"/>
                </a:solidFill>
              </a:rPr>
              <a:t>(</a:t>
            </a:r>
            <a:r>
              <a:rPr lang="nl-NL" sz="1600" dirty="0">
                <a:solidFill>
                  <a:schemeClr val="accent3"/>
                </a:solidFill>
              </a:rPr>
              <a:t>animatie</a:t>
            </a:r>
            <a:r>
              <a:rPr lang="nl-NL" dirty="0">
                <a:solidFill>
                  <a:schemeClr val="accent3"/>
                </a:solidFill>
              </a:rPr>
              <a:t>)</a:t>
            </a:r>
            <a:endParaRPr lang="nl-BE" dirty="0">
              <a:solidFill>
                <a:schemeClr val="accent3"/>
              </a:solidFill>
            </a:endParaRPr>
          </a:p>
        </p:txBody>
      </p:sp>
    </p:spTree>
    <p:extLst>
      <p:ext uri="{BB962C8B-B14F-4D97-AF65-F5344CB8AC3E}">
        <p14:creationId xmlns:p14="http://schemas.microsoft.com/office/powerpoint/2010/main" val="2177956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1.25E-6 -1.48148E-6 L 0.07882 0.01729 " pathEditMode="relative" rAng="0" ptsTypes="AA">
                                      <p:cBhvr>
                                        <p:cTn id="6" dur="2000" fill="hold"/>
                                        <p:tgtEl>
                                          <p:spTgt spid="51"/>
                                        </p:tgtEl>
                                        <p:attrNameLst>
                                          <p:attrName>ppt_x</p:attrName>
                                          <p:attrName>ppt_y</p:attrName>
                                        </p:attrNameLst>
                                      </p:cBhvr>
                                      <p:rCtr x="3941" y="864"/>
                                    </p:animMotion>
                                  </p:childTnLst>
                                </p:cTn>
                              </p:par>
                              <p:par>
                                <p:cTn id="7" presetID="42" presetClass="path" presetSubtype="0" accel="50000" decel="50000" fill="hold" grpId="0" nodeType="withEffect">
                                  <p:stCondLst>
                                    <p:cond delay="0"/>
                                  </p:stCondLst>
                                  <p:childTnLst>
                                    <p:animMotion origin="layout" path="M 4.16667E-7 -4.93827E-7 L 0.04635 0.00046 " pathEditMode="relative" rAng="0" ptsTypes="AA">
                                      <p:cBhvr>
                                        <p:cTn id="8" dur="2000" fill="hold"/>
                                        <p:tgtEl>
                                          <p:spTgt spid="10"/>
                                        </p:tgtEl>
                                        <p:attrNameLst>
                                          <p:attrName>ppt_x</p:attrName>
                                          <p:attrName>ppt_y</p:attrName>
                                        </p:attrNameLst>
                                      </p:cBhvr>
                                      <p:rCtr x="2318" y="15"/>
                                    </p:animMotion>
                                  </p:childTnLst>
                                </p:cTn>
                              </p:par>
                              <p:par>
                                <p:cTn id="9" presetID="42" presetClass="path" presetSubtype="0" accel="50000" decel="50000" fill="hold" grpId="0" nodeType="withEffect">
                                  <p:stCondLst>
                                    <p:cond delay="0"/>
                                  </p:stCondLst>
                                  <p:childTnLst>
                                    <p:animMotion origin="layout" path="M 5.55556E-7 6.17284E-7 L 0.04696 -0.00154 " pathEditMode="relative" rAng="0" ptsTypes="AA">
                                      <p:cBhvr>
                                        <p:cTn id="10" dur="2000" fill="hold"/>
                                        <p:tgtEl>
                                          <p:spTgt spid="15"/>
                                        </p:tgtEl>
                                        <p:attrNameLst>
                                          <p:attrName>ppt_x</p:attrName>
                                          <p:attrName>ppt_y</p:attrName>
                                        </p:attrNameLst>
                                      </p:cBhvr>
                                      <p:rCtr x="2344" y="-77"/>
                                    </p:animMotion>
                                  </p:childTnLst>
                                </p:cTn>
                              </p:par>
                              <p:par>
                                <p:cTn id="11" presetID="42" presetClass="path" presetSubtype="0" accel="50000" decel="50000" fill="hold" grpId="0" nodeType="withEffect">
                                  <p:stCondLst>
                                    <p:cond delay="0"/>
                                  </p:stCondLst>
                                  <p:childTnLst>
                                    <p:animMotion origin="layout" path="M 1.25E-6 -1.23457E-6 L 0.04687 0.00077 " pathEditMode="relative" rAng="0" ptsTypes="AA">
                                      <p:cBhvr>
                                        <p:cTn id="12" dur="2000" fill="hold"/>
                                        <p:tgtEl>
                                          <p:spTgt spid="19"/>
                                        </p:tgtEl>
                                        <p:attrNameLst>
                                          <p:attrName>ppt_x</p:attrName>
                                          <p:attrName>ppt_y</p:attrName>
                                        </p:attrNameLst>
                                      </p:cBhvr>
                                      <p:rCtr x="2344" y="31"/>
                                    </p:animMotion>
                                  </p:childTnLst>
                                </p:cTn>
                              </p:par>
                              <p:par>
                                <p:cTn id="13" presetID="42" presetClass="path" presetSubtype="0" accel="50000" decel="50000" fill="hold" grpId="0" nodeType="withEffect">
                                  <p:stCondLst>
                                    <p:cond delay="0"/>
                                  </p:stCondLst>
                                  <p:childTnLst>
                                    <p:animMotion origin="layout" path="M 5.55556E-7 -4.32099E-6 L 0.04774 -0.00015 " pathEditMode="relative" rAng="0" ptsTypes="AA">
                                      <p:cBhvr>
                                        <p:cTn id="14" dur="2000" fill="hold"/>
                                        <p:tgtEl>
                                          <p:spTgt spid="23"/>
                                        </p:tgtEl>
                                        <p:attrNameLst>
                                          <p:attrName>ppt_x</p:attrName>
                                          <p:attrName>ppt_y</p:attrName>
                                        </p:attrNameLst>
                                      </p:cBhvr>
                                      <p:rCtr x="2387" y="-15"/>
                                    </p:animMotion>
                                  </p:childTnLst>
                                </p:cTn>
                              </p:par>
                              <p:par>
                                <p:cTn id="15" presetID="42" presetClass="path" presetSubtype="0" accel="50000" decel="50000" fill="hold" grpId="0" nodeType="withEffect">
                                  <p:stCondLst>
                                    <p:cond delay="0"/>
                                  </p:stCondLst>
                                  <p:childTnLst>
                                    <p:animMotion origin="layout" path="M 4.02778E-6 4.93827E-7 L 0.05321 0.00062 " pathEditMode="relative" rAng="0" ptsTypes="AA">
                                      <p:cBhvr>
                                        <p:cTn id="16" dur="2000" fill="hold"/>
                                        <p:tgtEl>
                                          <p:spTgt spid="17"/>
                                        </p:tgtEl>
                                        <p:attrNameLst>
                                          <p:attrName>ppt_x</p:attrName>
                                          <p:attrName>ppt_y</p:attrName>
                                        </p:attrNameLst>
                                      </p:cBhvr>
                                      <p:rCtr x="2656" y="31"/>
                                    </p:animMotion>
                                  </p:childTnLst>
                                </p:cTn>
                              </p:par>
                              <p:par>
                                <p:cTn id="17" presetID="42" presetClass="path" presetSubtype="0" accel="50000" decel="50000" fill="hold" grpId="0" nodeType="withEffect">
                                  <p:stCondLst>
                                    <p:cond delay="0"/>
                                  </p:stCondLst>
                                  <p:childTnLst>
                                    <p:animMotion origin="layout" path="M 2.77556E-17 1.11111E-6 L 0.04809 -0.00077 " pathEditMode="relative" rAng="0" ptsTypes="AA">
                                      <p:cBhvr>
                                        <p:cTn id="18" dur="2000" fill="hold"/>
                                        <p:tgtEl>
                                          <p:spTgt spid="12"/>
                                        </p:tgtEl>
                                        <p:attrNameLst>
                                          <p:attrName>ppt_x</p:attrName>
                                          <p:attrName>ppt_y</p:attrName>
                                        </p:attrNameLst>
                                      </p:cBhvr>
                                      <p:rCtr x="2405" y="-46"/>
                                    </p:animMotion>
                                  </p:childTnLst>
                                </p:cTn>
                              </p:par>
                              <p:par>
                                <p:cTn id="19" presetID="42" presetClass="path" presetSubtype="0" accel="50000" decel="50000" fill="hold" grpId="0" nodeType="withEffect">
                                  <p:stCondLst>
                                    <p:cond delay="0"/>
                                  </p:stCondLst>
                                  <p:childTnLst>
                                    <p:animMotion origin="layout" path="M 2.77778E-6 -4.44444E-6 L 0.04817 0.00047 " pathEditMode="relative" rAng="0" ptsTypes="AA">
                                      <p:cBhvr>
                                        <p:cTn id="20" dur="2000" fill="hold"/>
                                        <p:tgtEl>
                                          <p:spTgt spid="25"/>
                                        </p:tgtEl>
                                        <p:attrNameLst>
                                          <p:attrName>ppt_x</p:attrName>
                                          <p:attrName>ppt_y</p:attrName>
                                        </p:attrNameLst>
                                      </p:cBhvr>
                                      <p:rCtr x="2405" y="15"/>
                                    </p:animMotion>
                                  </p:childTnLst>
                                </p:cTn>
                              </p:par>
                              <p:par>
                                <p:cTn id="21" presetID="42" presetClass="path" presetSubtype="0" accel="50000" decel="50000" fill="hold" grpId="0" nodeType="withEffect">
                                  <p:stCondLst>
                                    <p:cond delay="0"/>
                                  </p:stCondLst>
                                  <p:childTnLst>
                                    <p:animMotion origin="layout" path="M 4.16667E-7 -3.45679E-6 L 0.04297 -0.002 " pathEditMode="relative" rAng="0" ptsTypes="AA">
                                      <p:cBhvr>
                                        <p:cTn id="22" dur="2000" fill="hold"/>
                                        <p:tgtEl>
                                          <p:spTgt spid="21"/>
                                        </p:tgtEl>
                                        <p:attrNameLst>
                                          <p:attrName>ppt_x</p:attrName>
                                          <p:attrName>ppt_y</p:attrName>
                                        </p:attrNameLst>
                                      </p:cBhvr>
                                      <p:rCtr x="2144" y="-108"/>
                                    </p:animMotion>
                                  </p:childTnLst>
                                </p:cTn>
                              </p:par>
                              <p:par>
                                <p:cTn id="23" presetID="42" presetClass="path" presetSubtype="0" accel="50000" decel="50000" fill="hold" grpId="0" nodeType="withEffect">
                                  <p:stCondLst>
                                    <p:cond delay="0"/>
                                  </p:stCondLst>
                                  <p:childTnLst>
                                    <p:animMotion origin="layout" path="M 0 -0.00139 L 0.04609 -0.00278 " pathEditMode="relative" rAng="0" ptsTypes="AA">
                                      <p:cBhvr>
                                        <p:cTn id="24" dur="2000" fill="hold"/>
                                        <p:tgtEl>
                                          <p:spTgt spid="29"/>
                                        </p:tgtEl>
                                        <p:attrNameLst>
                                          <p:attrName>ppt_x</p:attrName>
                                          <p:attrName>ppt_y</p:attrName>
                                        </p:attrNameLst>
                                      </p:cBhvr>
                                      <p:rCtr x="2300" y="-77"/>
                                    </p:animMotion>
                                  </p:childTnLst>
                                </p:cTn>
                              </p:par>
                              <p:par>
                                <p:cTn id="25" presetID="42" presetClass="path" presetSubtype="0" accel="50000" decel="50000" fill="hold" grpId="0" nodeType="withEffect">
                                  <p:stCondLst>
                                    <p:cond delay="0"/>
                                  </p:stCondLst>
                                  <p:childTnLst>
                                    <p:animMotion origin="layout" path="M -3.05556E-6 -4.44444E-6 L 0.04679 -0.00154 " pathEditMode="relative" rAng="0" ptsTypes="AA">
                                      <p:cBhvr>
                                        <p:cTn id="26" dur="2000" fill="hold"/>
                                        <p:tgtEl>
                                          <p:spTgt spid="27"/>
                                        </p:tgtEl>
                                        <p:attrNameLst>
                                          <p:attrName>ppt_x</p:attrName>
                                          <p:attrName>ppt_y</p:attrName>
                                        </p:attrNameLst>
                                      </p:cBhvr>
                                      <p:rCtr x="2335" y="-7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5" grpId="0" animBg="1"/>
      <p:bldP spid="17" grpId="0" animBg="1"/>
      <p:bldP spid="19" grpId="0" animBg="1"/>
      <p:bldP spid="21" grpId="0" animBg="1"/>
      <p:bldP spid="23" grpId="0" animBg="1"/>
      <p:bldP spid="25" grpId="0" animBg="1"/>
      <p:bldP spid="27" grpId="0" animBg="1"/>
      <p:bldP spid="29" grpId="0" animBg="1"/>
      <p:bldP spid="5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E84F42-3B7C-FD38-57C3-0C4C44E4DBD4}"/>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A660B550-5CAD-93C4-8C0F-174FA37BF4F5}"/>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A26CAB6A-6814-CEF3-D1BD-601EAD5482DC}"/>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5E8D477C-5F2C-F1A4-F6F9-E52CE54A4068}"/>
              </a:ext>
            </a:extLst>
          </p:cNvPr>
          <p:cNvSpPr/>
          <p:nvPr/>
        </p:nvSpPr>
        <p:spPr>
          <a:xfrm>
            <a:off x="9189690" y="990898"/>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 – zonale verdediging</a:t>
            </a:r>
            <a:endParaRPr lang="nl-NL" sz="1800" noProof="1"/>
          </a:p>
        </p:txBody>
      </p:sp>
      <p:sp>
        <p:nvSpPr>
          <p:cNvPr id="6" name="Text 3">
            <a:extLst>
              <a:ext uri="{FF2B5EF4-FFF2-40B4-BE49-F238E27FC236}">
                <a16:creationId xmlns:a16="http://schemas.microsoft.com/office/drawing/2014/main" id="{A1F8D9CE-9F96-D040-1A71-75DD49416412}"/>
              </a:ext>
            </a:extLst>
          </p:cNvPr>
          <p:cNvSpPr/>
          <p:nvPr/>
        </p:nvSpPr>
        <p:spPr>
          <a:xfrm>
            <a:off x="9189690" y="1486198"/>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Diamantvorm</a:t>
            </a:r>
            <a:endParaRPr lang="nl-NL" sz="5400" noProof="1"/>
          </a:p>
        </p:txBody>
      </p:sp>
      <p:sp>
        <p:nvSpPr>
          <p:cNvPr id="7" name="Text 4">
            <a:extLst>
              <a:ext uri="{FF2B5EF4-FFF2-40B4-BE49-F238E27FC236}">
                <a16:creationId xmlns:a16="http://schemas.microsoft.com/office/drawing/2014/main" id="{B94BED21-A22D-4555-53F1-70FDF18D0794}"/>
              </a:ext>
            </a:extLst>
          </p:cNvPr>
          <p:cNvSpPr/>
          <p:nvPr/>
        </p:nvSpPr>
        <p:spPr>
          <a:xfrm>
            <a:off x="9189689" y="3074788"/>
            <a:ext cx="8019788" cy="6466777"/>
          </a:xfrm>
          <a:prstGeom prst="rect">
            <a:avLst/>
          </a:prstGeom>
          <a:noFill/>
          <a:ln/>
        </p:spPr>
        <p:txBody>
          <a:bodyPr wrap="square" lIns="25400" tIns="25400" rIns="25400" bIns="25400" rtlCol="0" anchor="t">
            <a:normAutofit fontScale="92500"/>
          </a:bodyPr>
          <a:lstStyle/>
          <a:p>
            <a:pPr marL="0" indent="0" algn="l">
              <a:lnSpc>
                <a:spcPct val="160000"/>
              </a:lnSpc>
              <a:buNone/>
            </a:pPr>
            <a:r>
              <a:rPr lang="nl-NL" sz="1875" noProof="1">
                <a:solidFill>
                  <a:srgbClr val="35526F"/>
                </a:solidFill>
                <a:latin typeface="Barlow" pitchFamily="34" charset="0"/>
              </a:rPr>
              <a:t>Zonale verdediging in 433 zoekt steeds naar diamantvormen waar</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speler dichtbij de </a:t>
            </a:r>
            <a:r>
              <a:rPr lang="nl-NL" sz="1875" b="1" noProof="1">
                <a:solidFill>
                  <a:srgbClr val="35526F"/>
                </a:solidFill>
                <a:latin typeface="Barlow" pitchFamily="34" charset="0"/>
              </a:rPr>
              <a:t>druk</a:t>
            </a:r>
            <a:r>
              <a:rPr lang="nl-NL" sz="1875" noProof="1">
                <a:solidFill>
                  <a:srgbClr val="35526F"/>
                </a:solidFill>
                <a:latin typeface="Barlow" pitchFamily="34" charset="0"/>
              </a:rPr>
              <a:t> zet via pressing</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Een speler </a:t>
            </a:r>
            <a:r>
              <a:rPr lang="nl-NL" sz="1875" b="1" noProof="1">
                <a:solidFill>
                  <a:srgbClr val="35526F"/>
                </a:solidFill>
                <a:latin typeface="Barlow" pitchFamily="34" charset="0"/>
              </a:rPr>
              <a:t>balans</a:t>
            </a:r>
            <a:r>
              <a:rPr lang="nl-NL" sz="1875" noProof="1">
                <a:solidFill>
                  <a:srgbClr val="35526F"/>
                </a:solidFill>
                <a:latin typeface="Barlow" pitchFamily="34" charset="0"/>
              </a:rPr>
              <a:t> geeft links</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Een speler </a:t>
            </a:r>
            <a:r>
              <a:rPr lang="nl-NL" sz="1875" b="1" noProof="1">
                <a:solidFill>
                  <a:srgbClr val="35526F"/>
                </a:solidFill>
                <a:latin typeface="Barlow" pitchFamily="34" charset="0"/>
              </a:rPr>
              <a:t>balans</a:t>
            </a:r>
            <a:r>
              <a:rPr lang="nl-NL" sz="1875" noProof="1">
                <a:solidFill>
                  <a:srgbClr val="35526F"/>
                </a:solidFill>
                <a:latin typeface="Barlow" pitchFamily="34" charset="0"/>
              </a:rPr>
              <a:t> geeft rechts</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En een speler de </a:t>
            </a:r>
            <a:r>
              <a:rPr lang="nl-NL" sz="1875" b="1" noProof="1">
                <a:solidFill>
                  <a:srgbClr val="35526F"/>
                </a:solidFill>
                <a:latin typeface="Barlow" pitchFamily="34" charset="0"/>
              </a:rPr>
              <a:t>cover</a:t>
            </a:r>
            <a:r>
              <a:rPr lang="nl-NL" sz="1875" noProof="1">
                <a:solidFill>
                  <a:srgbClr val="35526F"/>
                </a:solidFill>
                <a:latin typeface="Barlow" pitchFamily="34" charset="0"/>
              </a:rPr>
              <a:t> is </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Deze vorm past het principe van </a:t>
            </a:r>
            <a:r>
              <a:rPr lang="nl-NL" sz="1875" b="1" noProof="1">
                <a:solidFill>
                  <a:srgbClr val="35526F"/>
                </a:solidFill>
                <a:latin typeface="Barlow" pitchFamily="34" charset="0"/>
              </a:rPr>
              <a:t>protect the center </a:t>
            </a:r>
            <a:r>
              <a:rPr lang="nl-NL" sz="1875" noProof="1">
                <a:solidFill>
                  <a:srgbClr val="35526F"/>
                </a:solidFill>
                <a:latin typeface="Barlow" pitchFamily="34" charset="0"/>
              </a:rPr>
              <a:t>toe en maakt het erg moeilijk om line-breaking passes te spelen. De standaardformatie is effectief 3 diamanten!</a:t>
            </a:r>
          </a:p>
          <a:p>
            <a:pPr algn="l">
              <a:lnSpc>
                <a:spcPct val="160000"/>
              </a:lnSpc>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Het moedigt de tegenspeler aan om schuin te spelen weg van het centrum, en ontmoedigt de speler de rechte lijn naar goal te lopen of passen. Dit is de basisvorm waar spelers naartoe werken in organisatie en chaos</a:t>
            </a:r>
          </a:p>
          <a:p>
            <a:pPr algn="l">
              <a:lnSpc>
                <a:spcPct val="160000"/>
              </a:lnSpc>
            </a:pPr>
            <a:endParaRPr lang="nl-NL" sz="1875" noProof="1">
              <a:solidFill>
                <a:srgbClr val="35526F"/>
              </a:solidFill>
              <a:latin typeface="Barlow" pitchFamily="34" charset="0"/>
            </a:endParaRPr>
          </a:p>
          <a:p>
            <a:pPr algn="l">
              <a:lnSpc>
                <a:spcPct val="160000"/>
              </a:lnSpc>
            </a:pPr>
            <a:r>
              <a:rPr lang="nl-NL" sz="1875" b="1" noProof="1">
                <a:solidFill>
                  <a:srgbClr val="35526F"/>
                </a:solidFill>
                <a:latin typeface="Barlow" pitchFamily="34" charset="0"/>
              </a:rPr>
              <a:t>Let op</a:t>
            </a:r>
            <a:r>
              <a:rPr lang="nl-NL" sz="1875" noProof="1">
                <a:solidFill>
                  <a:srgbClr val="35526F"/>
                </a:solidFill>
                <a:latin typeface="Barlow" pitchFamily="34" charset="0"/>
              </a:rPr>
              <a:t>: de druk wordt steeds op hotline gezet en met body en stick position weg van het centrum. De diamant kantelt dus licht naar buiten toe!</a:t>
            </a:r>
          </a:p>
          <a:p>
            <a:pPr marL="0" indent="0" algn="l">
              <a:lnSpc>
                <a:spcPct val="160000"/>
              </a:lnSpc>
              <a:buNone/>
            </a:pPr>
            <a:endParaRPr lang="nl-NL" sz="1875" noProof="1"/>
          </a:p>
        </p:txBody>
      </p:sp>
      <p:pic>
        <p:nvPicPr>
          <p:cNvPr id="65" name="Schermafbeelding 2023-05-23 om 10.16.24.png">
            <a:extLst>
              <a:ext uri="{FF2B5EF4-FFF2-40B4-BE49-F238E27FC236}">
                <a16:creationId xmlns:a16="http://schemas.microsoft.com/office/drawing/2014/main" id="{B27F252F-E102-C046-2650-75E17E36A332}"/>
              </a:ext>
            </a:extLst>
          </p:cNvPr>
          <p:cNvPicPr>
            <a:picLocks noChangeAspect="1"/>
          </p:cNvPicPr>
          <p:nvPr/>
        </p:nvPicPr>
        <p:blipFill>
          <a:blip r:embed="rId3"/>
          <a:srcRect l="53237"/>
          <a:stretch>
            <a:fillRect/>
          </a:stretch>
        </p:blipFill>
        <p:spPr>
          <a:xfrm rot="16200000">
            <a:off x="1653245" y="2350244"/>
            <a:ext cx="4569156" cy="5305142"/>
          </a:xfrm>
          <a:prstGeom prst="rect">
            <a:avLst/>
          </a:prstGeom>
          <a:ln w="12700" cap="flat">
            <a:noFill/>
            <a:miter lim="400000"/>
          </a:ln>
          <a:effectLst/>
        </p:spPr>
      </p:pic>
      <p:sp>
        <p:nvSpPr>
          <p:cNvPr id="67" name="Cirkel">
            <a:extLst>
              <a:ext uri="{FF2B5EF4-FFF2-40B4-BE49-F238E27FC236}">
                <a16:creationId xmlns:a16="http://schemas.microsoft.com/office/drawing/2014/main" id="{471C7F4C-7C27-2FAA-8389-E0FEDF97921D}"/>
              </a:ext>
            </a:extLst>
          </p:cNvPr>
          <p:cNvSpPr/>
          <p:nvPr/>
        </p:nvSpPr>
        <p:spPr>
          <a:xfrm>
            <a:off x="4120405" y="4972853"/>
            <a:ext cx="294588"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69" name="Cirkel">
            <a:extLst>
              <a:ext uri="{FF2B5EF4-FFF2-40B4-BE49-F238E27FC236}">
                <a16:creationId xmlns:a16="http://schemas.microsoft.com/office/drawing/2014/main" id="{208D5D07-DA85-7191-3EB3-3320702CA4DF}"/>
              </a:ext>
            </a:extLst>
          </p:cNvPr>
          <p:cNvSpPr/>
          <p:nvPr/>
        </p:nvSpPr>
        <p:spPr>
          <a:xfrm>
            <a:off x="3071738" y="5400089"/>
            <a:ext cx="294586"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71" name="Cirkel">
            <a:extLst>
              <a:ext uri="{FF2B5EF4-FFF2-40B4-BE49-F238E27FC236}">
                <a16:creationId xmlns:a16="http://schemas.microsoft.com/office/drawing/2014/main" id="{FAAE9F88-5712-3064-ACD4-9FA718A72D20}"/>
              </a:ext>
            </a:extLst>
          </p:cNvPr>
          <p:cNvSpPr/>
          <p:nvPr/>
        </p:nvSpPr>
        <p:spPr>
          <a:xfrm>
            <a:off x="5001425" y="5683822"/>
            <a:ext cx="294586"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89" name="Cirkel">
            <a:extLst>
              <a:ext uri="{FF2B5EF4-FFF2-40B4-BE49-F238E27FC236}">
                <a16:creationId xmlns:a16="http://schemas.microsoft.com/office/drawing/2014/main" id="{6CC92EE2-8936-833E-7F93-7D7FB9DD41F2}"/>
              </a:ext>
            </a:extLst>
          </p:cNvPr>
          <p:cNvSpPr/>
          <p:nvPr/>
        </p:nvSpPr>
        <p:spPr>
          <a:xfrm>
            <a:off x="4184286" y="3988043"/>
            <a:ext cx="294587" cy="283733"/>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07" name="Cirkel">
            <a:extLst>
              <a:ext uri="{FF2B5EF4-FFF2-40B4-BE49-F238E27FC236}">
                <a16:creationId xmlns:a16="http://schemas.microsoft.com/office/drawing/2014/main" id="{3B8ACC99-9EBB-6A63-AAC8-12C076883465}"/>
              </a:ext>
            </a:extLst>
          </p:cNvPr>
          <p:cNvSpPr/>
          <p:nvPr/>
        </p:nvSpPr>
        <p:spPr>
          <a:xfrm>
            <a:off x="4195604" y="4293903"/>
            <a:ext cx="270112" cy="268080"/>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nl-NL" sz="1800" b="0" i="0" u="none" strike="noStrike" kern="0" cap="none" spc="0" normalizeH="0" baseline="0" noProof="1">
              <a:ln>
                <a:noFill/>
              </a:ln>
              <a:solidFill>
                <a:srgbClr val="000000"/>
              </a:solidFill>
              <a:effectLst/>
              <a:uLnTx/>
              <a:uFillTx/>
              <a:latin typeface="Calibri"/>
              <a:ea typeface="Calibri"/>
              <a:cs typeface="Calibri"/>
              <a:sym typeface="Calibri"/>
            </a:endParaRPr>
          </a:p>
        </p:txBody>
      </p:sp>
      <p:sp>
        <p:nvSpPr>
          <p:cNvPr id="2" name="Cirkel">
            <a:extLst>
              <a:ext uri="{FF2B5EF4-FFF2-40B4-BE49-F238E27FC236}">
                <a16:creationId xmlns:a16="http://schemas.microsoft.com/office/drawing/2014/main" id="{61FD9949-11AA-0DED-F66A-DE74F96A3DC2}"/>
              </a:ext>
            </a:extLst>
          </p:cNvPr>
          <p:cNvSpPr/>
          <p:nvPr/>
        </p:nvSpPr>
        <p:spPr>
          <a:xfrm>
            <a:off x="3974188" y="6130974"/>
            <a:ext cx="294586"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8" name="Tekstvak 7">
            <a:extLst>
              <a:ext uri="{FF2B5EF4-FFF2-40B4-BE49-F238E27FC236}">
                <a16:creationId xmlns:a16="http://schemas.microsoft.com/office/drawing/2014/main" id="{A974F8F3-4FB6-BCC4-8379-6B09A542ED6B}"/>
              </a:ext>
            </a:extLst>
          </p:cNvPr>
          <p:cNvSpPr txBox="1"/>
          <p:nvPr/>
        </p:nvSpPr>
        <p:spPr>
          <a:xfrm>
            <a:off x="2153391" y="5279905"/>
            <a:ext cx="939186" cy="369332"/>
          </a:xfrm>
          <a:prstGeom prst="rect">
            <a:avLst/>
          </a:prstGeom>
          <a:noFill/>
        </p:spPr>
        <p:txBody>
          <a:bodyPr wrap="square" rtlCol="0">
            <a:spAutoFit/>
          </a:bodyPr>
          <a:lstStyle/>
          <a:p>
            <a:r>
              <a:rPr lang="nl-NL" b="1" dirty="0"/>
              <a:t>balans</a:t>
            </a:r>
            <a:endParaRPr lang="nl-BE" b="1" dirty="0"/>
          </a:p>
        </p:txBody>
      </p:sp>
      <p:sp>
        <p:nvSpPr>
          <p:cNvPr id="10" name="Tekstvak 9">
            <a:extLst>
              <a:ext uri="{FF2B5EF4-FFF2-40B4-BE49-F238E27FC236}">
                <a16:creationId xmlns:a16="http://schemas.microsoft.com/office/drawing/2014/main" id="{DA7D6542-279B-A85E-64C9-18BEAF852D30}"/>
              </a:ext>
            </a:extLst>
          </p:cNvPr>
          <p:cNvSpPr txBox="1"/>
          <p:nvPr/>
        </p:nvSpPr>
        <p:spPr>
          <a:xfrm>
            <a:off x="5322544" y="5738160"/>
            <a:ext cx="891815" cy="369332"/>
          </a:xfrm>
          <a:prstGeom prst="rect">
            <a:avLst/>
          </a:prstGeom>
          <a:noFill/>
        </p:spPr>
        <p:txBody>
          <a:bodyPr wrap="square" rtlCol="0">
            <a:spAutoFit/>
          </a:bodyPr>
          <a:lstStyle/>
          <a:p>
            <a:r>
              <a:rPr lang="nl-NL" b="1" dirty="0"/>
              <a:t>balans</a:t>
            </a:r>
            <a:endParaRPr lang="nl-BE" b="1" dirty="0"/>
          </a:p>
        </p:txBody>
      </p:sp>
      <p:sp>
        <p:nvSpPr>
          <p:cNvPr id="12" name="Tekstvak 11">
            <a:extLst>
              <a:ext uri="{FF2B5EF4-FFF2-40B4-BE49-F238E27FC236}">
                <a16:creationId xmlns:a16="http://schemas.microsoft.com/office/drawing/2014/main" id="{37829291-EEB6-D872-2958-2CA76D8603F8}"/>
              </a:ext>
            </a:extLst>
          </p:cNvPr>
          <p:cNvSpPr txBox="1"/>
          <p:nvPr/>
        </p:nvSpPr>
        <p:spPr>
          <a:xfrm>
            <a:off x="3748623" y="6529806"/>
            <a:ext cx="984742" cy="369332"/>
          </a:xfrm>
          <a:prstGeom prst="rect">
            <a:avLst/>
          </a:prstGeom>
          <a:noFill/>
        </p:spPr>
        <p:txBody>
          <a:bodyPr wrap="square" rtlCol="0">
            <a:spAutoFit/>
          </a:bodyPr>
          <a:lstStyle/>
          <a:p>
            <a:r>
              <a:rPr lang="nl-NL" b="1" dirty="0"/>
              <a:t>cover</a:t>
            </a:r>
            <a:endParaRPr lang="nl-BE" b="1" dirty="0"/>
          </a:p>
        </p:txBody>
      </p:sp>
      <p:sp>
        <p:nvSpPr>
          <p:cNvPr id="14" name="Tekstvak 13">
            <a:extLst>
              <a:ext uri="{FF2B5EF4-FFF2-40B4-BE49-F238E27FC236}">
                <a16:creationId xmlns:a16="http://schemas.microsoft.com/office/drawing/2014/main" id="{B90EA901-8980-1254-7C0D-3D8773530E7A}"/>
              </a:ext>
            </a:extLst>
          </p:cNvPr>
          <p:cNvSpPr txBox="1"/>
          <p:nvPr/>
        </p:nvSpPr>
        <p:spPr>
          <a:xfrm>
            <a:off x="4423722" y="4896069"/>
            <a:ext cx="722019" cy="369332"/>
          </a:xfrm>
          <a:prstGeom prst="rect">
            <a:avLst/>
          </a:prstGeom>
          <a:noFill/>
        </p:spPr>
        <p:txBody>
          <a:bodyPr wrap="square" rtlCol="0">
            <a:spAutoFit/>
          </a:bodyPr>
          <a:lstStyle/>
          <a:p>
            <a:r>
              <a:rPr lang="nl-NL" b="1" dirty="0"/>
              <a:t>druk</a:t>
            </a:r>
            <a:endParaRPr lang="nl-BE" b="1" dirty="0"/>
          </a:p>
        </p:txBody>
      </p:sp>
      <p:sp>
        <p:nvSpPr>
          <p:cNvPr id="15" name="Ruit 14">
            <a:extLst>
              <a:ext uri="{FF2B5EF4-FFF2-40B4-BE49-F238E27FC236}">
                <a16:creationId xmlns:a16="http://schemas.microsoft.com/office/drawing/2014/main" id="{953C186C-AE9A-8BB2-BE57-91A889487A72}"/>
              </a:ext>
            </a:extLst>
          </p:cNvPr>
          <p:cNvSpPr/>
          <p:nvPr/>
        </p:nvSpPr>
        <p:spPr>
          <a:xfrm rot="426672">
            <a:off x="3344034" y="5246771"/>
            <a:ext cx="1679681" cy="874102"/>
          </a:xfrm>
          <a:prstGeom prst="diamond">
            <a:avLst/>
          </a:prstGeom>
          <a:solidFill>
            <a:schemeClr val="accent5">
              <a:alpha val="1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386898014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CD37A6-22B1-A47F-F381-E57E534356CF}"/>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05B5EEDF-50BF-99C0-A02A-A67881AA660F}"/>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E85EB97C-A7BA-912D-9DAD-FFFAEC9EA5AC}"/>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91B8E78D-8EA1-07A5-7CF9-B32ABB76F2C9}"/>
              </a:ext>
            </a:extLst>
          </p:cNvPr>
          <p:cNvSpPr/>
          <p:nvPr/>
        </p:nvSpPr>
        <p:spPr>
          <a:xfrm>
            <a:off x="9189690" y="990898"/>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 – zonale verdediging</a:t>
            </a:r>
            <a:endParaRPr lang="nl-NL" sz="1800" noProof="1"/>
          </a:p>
        </p:txBody>
      </p:sp>
      <p:sp>
        <p:nvSpPr>
          <p:cNvPr id="6" name="Text 3">
            <a:extLst>
              <a:ext uri="{FF2B5EF4-FFF2-40B4-BE49-F238E27FC236}">
                <a16:creationId xmlns:a16="http://schemas.microsoft.com/office/drawing/2014/main" id="{D08E9D29-7A25-FCC2-E031-BD7E5E4B1DC3}"/>
              </a:ext>
            </a:extLst>
          </p:cNvPr>
          <p:cNvSpPr/>
          <p:nvPr/>
        </p:nvSpPr>
        <p:spPr>
          <a:xfrm>
            <a:off x="9189690" y="1486198"/>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Hotline</a:t>
            </a:r>
            <a:endParaRPr lang="nl-NL" sz="5400" noProof="1"/>
          </a:p>
        </p:txBody>
      </p:sp>
      <p:sp>
        <p:nvSpPr>
          <p:cNvPr id="7" name="Text 4">
            <a:extLst>
              <a:ext uri="{FF2B5EF4-FFF2-40B4-BE49-F238E27FC236}">
                <a16:creationId xmlns:a16="http://schemas.microsoft.com/office/drawing/2014/main" id="{5FDD12AD-4F37-8E63-CF77-38C7C14997D1}"/>
              </a:ext>
            </a:extLst>
          </p:cNvPr>
          <p:cNvSpPr/>
          <p:nvPr/>
        </p:nvSpPr>
        <p:spPr>
          <a:xfrm>
            <a:off x="9189689" y="3074788"/>
            <a:ext cx="8019788" cy="6221313"/>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t>De kortste en dus gevaarlijkste weg naar doel voor een aanvaller</a:t>
            </a:r>
          </a:p>
          <a:p>
            <a:pPr marL="342900" indent="-342900" algn="l">
              <a:lnSpc>
                <a:spcPct val="160000"/>
              </a:lnSpc>
              <a:buFont typeface="Arial" panose="020B0604020202020204" pitchFamily="34" charset="0"/>
              <a:buChar char="•"/>
            </a:pPr>
            <a:r>
              <a:rPr lang="nl-NL" sz="1875" noProof="1"/>
              <a:t>de </a:t>
            </a:r>
            <a:r>
              <a:rPr lang="nl-NL" sz="1875" b="1" noProof="1"/>
              <a:t>speler die druk zet </a:t>
            </a:r>
            <a:r>
              <a:rPr lang="nl-NL" sz="1875" noProof="1"/>
              <a:t>gaat steeds naar de hotline, met body en stickdruk weg van het centrum</a:t>
            </a:r>
          </a:p>
          <a:p>
            <a:pPr marL="342900" indent="-342900" algn="l">
              <a:lnSpc>
                <a:spcPct val="160000"/>
              </a:lnSpc>
              <a:buFont typeface="Arial" panose="020B0604020202020204" pitchFamily="34" charset="0"/>
              <a:buChar char="•"/>
            </a:pPr>
            <a:r>
              <a:rPr lang="nl-NL" sz="1875" noProof="1"/>
              <a:t>de </a:t>
            </a:r>
            <a:r>
              <a:rPr lang="nl-NL" sz="1875" b="1" noProof="1"/>
              <a:t>speler in volgende lijn </a:t>
            </a:r>
            <a:r>
              <a:rPr lang="nl-NL" sz="1875" noProof="1"/>
              <a:t>staat steeds als cover op de hotline (vaak de mid-mid of libero)</a:t>
            </a:r>
          </a:p>
          <a:p>
            <a:pPr marL="342900" indent="-342900" algn="l">
              <a:lnSpc>
                <a:spcPct val="160000"/>
              </a:lnSpc>
              <a:buFont typeface="Arial" panose="020B0604020202020204" pitchFamily="34" charset="0"/>
              <a:buChar char="•"/>
            </a:pPr>
            <a:r>
              <a:rPr lang="nl-NL" sz="1875" noProof="1"/>
              <a:t>indien mogelijk wordt er rondom balans gemaakt</a:t>
            </a:r>
          </a:p>
        </p:txBody>
      </p:sp>
      <p:grpSp>
        <p:nvGrpSpPr>
          <p:cNvPr id="144" name="Groepeer">
            <a:extLst>
              <a:ext uri="{FF2B5EF4-FFF2-40B4-BE49-F238E27FC236}">
                <a16:creationId xmlns:a16="http://schemas.microsoft.com/office/drawing/2014/main" id="{23A3571F-5190-DA20-9F56-663BCC2F331C}"/>
              </a:ext>
            </a:extLst>
          </p:cNvPr>
          <p:cNvGrpSpPr/>
          <p:nvPr/>
        </p:nvGrpSpPr>
        <p:grpSpPr>
          <a:xfrm>
            <a:off x="1078522" y="2321504"/>
            <a:ext cx="3075797" cy="5664972"/>
            <a:chOff x="-1" y="0"/>
            <a:chExt cx="3075795" cy="5664970"/>
          </a:xfrm>
        </p:grpSpPr>
        <p:pic>
          <p:nvPicPr>
            <p:cNvPr id="145" name="Schermafbeelding 2023-05-23 om 10.16.24.png" descr="Schermafbeelding 2023-05-23 om 10.16.24.png">
              <a:extLst>
                <a:ext uri="{FF2B5EF4-FFF2-40B4-BE49-F238E27FC236}">
                  <a16:creationId xmlns:a16="http://schemas.microsoft.com/office/drawing/2014/main" id="{464B6ADE-7994-0E5E-FBF8-31AF03A7656E}"/>
                </a:ext>
              </a:extLst>
            </p:cNvPr>
            <p:cNvPicPr>
              <a:picLocks noChangeAspect="1"/>
            </p:cNvPicPr>
            <p:nvPr/>
          </p:nvPicPr>
          <p:blipFill>
            <a:blip r:embed="rId3"/>
            <a:stretch>
              <a:fillRect/>
            </a:stretch>
          </p:blipFill>
          <p:spPr>
            <a:xfrm rot="16200000">
              <a:off x="-1294588" y="1294587"/>
              <a:ext cx="5664970" cy="3075795"/>
            </a:xfrm>
            <a:prstGeom prst="rect">
              <a:avLst/>
            </a:prstGeom>
            <a:ln w="12700" cap="flat">
              <a:noFill/>
              <a:miter lim="400000"/>
            </a:ln>
            <a:effectLst/>
          </p:spPr>
        </p:pic>
        <p:sp>
          <p:nvSpPr>
            <p:cNvPr id="146" name="Cirkel">
              <a:extLst>
                <a:ext uri="{FF2B5EF4-FFF2-40B4-BE49-F238E27FC236}">
                  <a16:creationId xmlns:a16="http://schemas.microsoft.com/office/drawing/2014/main" id="{8C920AF2-E9F5-79E8-E212-93B3A9ED6E15}"/>
                </a:ext>
              </a:extLst>
            </p:cNvPr>
            <p:cNvSpPr/>
            <p:nvPr/>
          </p:nvSpPr>
          <p:spPr>
            <a:xfrm>
              <a:off x="1228821" y="3794354"/>
              <a:ext cx="132023"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47" name="Cirkel">
              <a:extLst>
                <a:ext uri="{FF2B5EF4-FFF2-40B4-BE49-F238E27FC236}">
                  <a16:creationId xmlns:a16="http://schemas.microsoft.com/office/drawing/2014/main" id="{8B9FB8E1-041B-B4C5-077B-5FC1EB5D7ADF}"/>
                </a:ext>
              </a:extLst>
            </p:cNvPr>
            <p:cNvSpPr/>
            <p:nvPr/>
          </p:nvSpPr>
          <p:spPr>
            <a:xfrm>
              <a:off x="927489" y="4016561"/>
              <a:ext cx="132024"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48" name="Cirkel">
              <a:extLst>
                <a:ext uri="{FF2B5EF4-FFF2-40B4-BE49-F238E27FC236}">
                  <a16:creationId xmlns:a16="http://schemas.microsoft.com/office/drawing/2014/main" id="{087BFA97-4C37-B66C-3656-D5E09B473AE8}"/>
                </a:ext>
              </a:extLst>
            </p:cNvPr>
            <p:cNvSpPr/>
            <p:nvPr/>
          </p:nvSpPr>
          <p:spPr>
            <a:xfrm>
              <a:off x="927489" y="3241854"/>
              <a:ext cx="132024" cy="122569"/>
            </a:xfrm>
            <a:prstGeom prst="ellipse">
              <a:avLst/>
            </a:prstGeom>
            <a:solidFill>
              <a:schemeClr val="accent1"/>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149" name="Lijn">
              <a:extLst>
                <a:ext uri="{FF2B5EF4-FFF2-40B4-BE49-F238E27FC236}">
                  <a16:creationId xmlns:a16="http://schemas.microsoft.com/office/drawing/2014/main" id="{2CB71752-1D16-6210-6E21-8E2631677565}"/>
                </a:ext>
              </a:extLst>
            </p:cNvPr>
            <p:cNvSpPr/>
            <p:nvPr/>
          </p:nvSpPr>
          <p:spPr>
            <a:xfrm>
              <a:off x="1115492" y="3579644"/>
              <a:ext cx="359050" cy="1739809"/>
            </a:xfrm>
            <a:prstGeom prst="line">
              <a:avLst/>
            </a:prstGeom>
            <a:ln w="28575"/>
          </p:spPr>
          <p:style>
            <a:lnRef idx="1">
              <a:schemeClr val="accent4"/>
            </a:lnRef>
            <a:fillRef idx="0">
              <a:schemeClr val="accent4"/>
            </a:fillRef>
            <a:effectRef idx="0">
              <a:schemeClr val="accent4"/>
            </a:effectRef>
            <a:fontRef idx="minor">
              <a:schemeClr val="tx1"/>
            </a:fontRef>
          </p:style>
          <p:txBody>
            <a:bodyPr wrap="square" lIns="45719" tIns="45719" rIns="45719" bIns="45719" numCol="1" anchor="t">
              <a:noAutofit/>
            </a:bodyPr>
            <a:lstStyle/>
            <a:p>
              <a:endParaRPr/>
            </a:p>
          </p:txBody>
        </p:sp>
        <p:sp>
          <p:nvSpPr>
            <p:cNvPr id="150" name="Cirkel">
              <a:extLst>
                <a:ext uri="{FF2B5EF4-FFF2-40B4-BE49-F238E27FC236}">
                  <a16:creationId xmlns:a16="http://schemas.microsoft.com/office/drawing/2014/main" id="{5D057F99-7214-270C-E052-AB38FD9BED6F}"/>
                </a:ext>
              </a:extLst>
            </p:cNvPr>
            <p:cNvSpPr/>
            <p:nvPr/>
          </p:nvSpPr>
          <p:spPr>
            <a:xfrm>
              <a:off x="1045327" y="3446212"/>
              <a:ext cx="68523" cy="59069"/>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p>
              <a:endParaRPr/>
            </a:p>
          </p:txBody>
        </p:sp>
        <p:sp>
          <p:nvSpPr>
            <p:cNvPr id="151" name="A">
              <a:extLst>
                <a:ext uri="{FF2B5EF4-FFF2-40B4-BE49-F238E27FC236}">
                  <a16:creationId xmlns:a16="http://schemas.microsoft.com/office/drawing/2014/main" id="{F2EC6819-499E-AA2E-0D30-8FA359A5A9A1}"/>
                </a:ext>
              </a:extLst>
            </p:cNvPr>
            <p:cNvSpPr txBox="1"/>
            <p:nvPr/>
          </p:nvSpPr>
          <p:spPr>
            <a:xfrm>
              <a:off x="1360844" y="3688468"/>
              <a:ext cx="403314" cy="2769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sz="1200" b="1"/>
              </a:lvl1pPr>
            </a:lstStyle>
            <a:p>
              <a:r>
                <a:rPr lang="nl-NL" dirty="0"/>
                <a:t>druk</a:t>
              </a:r>
              <a:endParaRPr dirty="0"/>
            </a:p>
          </p:txBody>
        </p:sp>
        <p:sp>
          <p:nvSpPr>
            <p:cNvPr id="152" name="B">
              <a:extLst>
                <a:ext uri="{FF2B5EF4-FFF2-40B4-BE49-F238E27FC236}">
                  <a16:creationId xmlns:a16="http://schemas.microsoft.com/office/drawing/2014/main" id="{7AF3496C-1961-EA2A-51C9-B2B1F389C3F6}"/>
                </a:ext>
              </a:extLst>
            </p:cNvPr>
            <p:cNvSpPr txBox="1"/>
            <p:nvPr/>
          </p:nvSpPr>
          <p:spPr>
            <a:xfrm>
              <a:off x="572679" y="4148734"/>
              <a:ext cx="541172" cy="2769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sz="1200" b="1"/>
              </a:lvl1pPr>
            </a:lstStyle>
            <a:p>
              <a:r>
                <a:rPr lang="nl-NL" dirty="0"/>
                <a:t>balans</a:t>
              </a:r>
              <a:endParaRPr dirty="0"/>
            </a:p>
          </p:txBody>
        </p:sp>
        <p:sp>
          <p:nvSpPr>
            <p:cNvPr id="153" name="V1">
              <a:extLst>
                <a:ext uri="{FF2B5EF4-FFF2-40B4-BE49-F238E27FC236}">
                  <a16:creationId xmlns:a16="http://schemas.microsoft.com/office/drawing/2014/main" id="{84746A8C-5904-EB34-4BD6-BEBFC15D61AF}"/>
                </a:ext>
              </a:extLst>
            </p:cNvPr>
            <p:cNvSpPr txBox="1"/>
            <p:nvPr/>
          </p:nvSpPr>
          <p:spPr>
            <a:xfrm>
              <a:off x="1081782" y="3178985"/>
              <a:ext cx="271498" cy="24830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sz="1200" b="1"/>
              </a:lvl1pPr>
            </a:lstStyle>
            <a:p>
              <a:r>
                <a:t>V1</a:t>
              </a:r>
            </a:p>
          </p:txBody>
        </p:sp>
        <p:sp>
          <p:nvSpPr>
            <p:cNvPr id="154" name="Cirkel">
              <a:extLst>
                <a:ext uri="{FF2B5EF4-FFF2-40B4-BE49-F238E27FC236}">
                  <a16:creationId xmlns:a16="http://schemas.microsoft.com/office/drawing/2014/main" id="{A15DB197-4885-FED0-24CA-DE138F95F3E5}"/>
                </a:ext>
              </a:extLst>
            </p:cNvPr>
            <p:cNvSpPr/>
            <p:nvPr/>
          </p:nvSpPr>
          <p:spPr>
            <a:xfrm>
              <a:off x="1229005" y="4388264"/>
              <a:ext cx="132024"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55" name="FM">
              <a:extLst>
                <a:ext uri="{FF2B5EF4-FFF2-40B4-BE49-F238E27FC236}">
                  <a16:creationId xmlns:a16="http://schemas.microsoft.com/office/drawing/2014/main" id="{12521BB5-C774-35C9-383E-5A3A8610CCDE}"/>
                </a:ext>
              </a:extLst>
            </p:cNvPr>
            <p:cNvSpPr txBox="1"/>
            <p:nvPr/>
          </p:nvSpPr>
          <p:spPr>
            <a:xfrm>
              <a:off x="1376622" y="4362371"/>
              <a:ext cx="481861" cy="276997"/>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sz="1200" b="1"/>
              </a:lvl1pPr>
            </a:lstStyle>
            <a:p>
              <a:r>
                <a:rPr lang="nl-NL" dirty="0"/>
                <a:t>libero</a:t>
              </a:r>
              <a:endParaRPr dirty="0"/>
            </a:p>
          </p:txBody>
        </p:sp>
      </p:grpSp>
      <p:grpSp>
        <p:nvGrpSpPr>
          <p:cNvPr id="156" name="Groepeer">
            <a:extLst>
              <a:ext uri="{FF2B5EF4-FFF2-40B4-BE49-F238E27FC236}">
                <a16:creationId xmlns:a16="http://schemas.microsoft.com/office/drawing/2014/main" id="{A1423994-7BC1-4304-AD86-35F00B681B04}"/>
              </a:ext>
            </a:extLst>
          </p:cNvPr>
          <p:cNvGrpSpPr/>
          <p:nvPr/>
        </p:nvGrpSpPr>
        <p:grpSpPr>
          <a:xfrm>
            <a:off x="4214203" y="2321503"/>
            <a:ext cx="3075796" cy="5664972"/>
            <a:chOff x="-1" y="-1"/>
            <a:chExt cx="3075795" cy="5664970"/>
          </a:xfrm>
        </p:grpSpPr>
        <p:pic>
          <p:nvPicPr>
            <p:cNvPr id="157" name="Schermafbeelding 2023-05-23 om 10.16.24.png" descr="Schermafbeelding 2023-05-23 om 10.16.24.png">
              <a:extLst>
                <a:ext uri="{FF2B5EF4-FFF2-40B4-BE49-F238E27FC236}">
                  <a16:creationId xmlns:a16="http://schemas.microsoft.com/office/drawing/2014/main" id="{5F22784B-9B03-795C-2E32-18D4E26DC036}"/>
                </a:ext>
              </a:extLst>
            </p:cNvPr>
            <p:cNvPicPr>
              <a:picLocks noChangeAspect="1"/>
            </p:cNvPicPr>
            <p:nvPr/>
          </p:nvPicPr>
          <p:blipFill>
            <a:blip r:embed="rId3"/>
            <a:stretch>
              <a:fillRect/>
            </a:stretch>
          </p:blipFill>
          <p:spPr>
            <a:xfrm rot="16200000">
              <a:off x="-1294588" y="1294586"/>
              <a:ext cx="5664970" cy="3075795"/>
            </a:xfrm>
            <a:prstGeom prst="rect">
              <a:avLst/>
            </a:prstGeom>
            <a:ln w="12700" cap="flat">
              <a:noFill/>
              <a:miter lim="400000"/>
            </a:ln>
            <a:effectLst/>
          </p:spPr>
        </p:pic>
        <p:sp>
          <p:nvSpPr>
            <p:cNvPr id="158" name="Cirkel">
              <a:extLst>
                <a:ext uri="{FF2B5EF4-FFF2-40B4-BE49-F238E27FC236}">
                  <a16:creationId xmlns:a16="http://schemas.microsoft.com/office/drawing/2014/main" id="{30969CCF-8EB1-7F32-2251-A49A0E2154D6}"/>
                </a:ext>
              </a:extLst>
            </p:cNvPr>
            <p:cNvSpPr/>
            <p:nvPr/>
          </p:nvSpPr>
          <p:spPr>
            <a:xfrm>
              <a:off x="1746952" y="3902012"/>
              <a:ext cx="132023"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59" name="Cirkel">
              <a:extLst>
                <a:ext uri="{FF2B5EF4-FFF2-40B4-BE49-F238E27FC236}">
                  <a16:creationId xmlns:a16="http://schemas.microsoft.com/office/drawing/2014/main" id="{C9EC1E69-4611-E45B-0D32-E7F6F9F60E04}"/>
                </a:ext>
              </a:extLst>
            </p:cNvPr>
            <p:cNvSpPr/>
            <p:nvPr/>
          </p:nvSpPr>
          <p:spPr>
            <a:xfrm>
              <a:off x="1959428" y="4217296"/>
              <a:ext cx="132024"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60" name="Cirkel">
              <a:extLst>
                <a:ext uri="{FF2B5EF4-FFF2-40B4-BE49-F238E27FC236}">
                  <a16:creationId xmlns:a16="http://schemas.microsoft.com/office/drawing/2014/main" id="{7707DEF1-3B0C-A0CF-902C-15A76787DE99}"/>
                </a:ext>
              </a:extLst>
            </p:cNvPr>
            <p:cNvSpPr/>
            <p:nvPr/>
          </p:nvSpPr>
          <p:spPr>
            <a:xfrm>
              <a:off x="2071853" y="3414462"/>
              <a:ext cx="132023" cy="122569"/>
            </a:xfrm>
            <a:prstGeom prst="ellipse">
              <a:avLst/>
            </a:prstGeom>
            <a:solidFill>
              <a:schemeClr val="accent1"/>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161" name="Lijn">
              <a:extLst>
                <a:ext uri="{FF2B5EF4-FFF2-40B4-BE49-F238E27FC236}">
                  <a16:creationId xmlns:a16="http://schemas.microsoft.com/office/drawing/2014/main" id="{A95C72D5-93E7-76A8-30A1-8FE2CAB01EEA}"/>
                </a:ext>
              </a:extLst>
            </p:cNvPr>
            <p:cNvSpPr/>
            <p:nvPr/>
          </p:nvSpPr>
          <p:spPr>
            <a:xfrm flipH="1">
              <a:off x="1564354" y="3796918"/>
              <a:ext cx="426824" cy="1573577"/>
            </a:xfrm>
            <a:prstGeom prst="line">
              <a:avLst/>
            </a:prstGeom>
            <a:ln w="31750"/>
          </p:spPr>
          <p:style>
            <a:lnRef idx="1">
              <a:schemeClr val="accent4"/>
            </a:lnRef>
            <a:fillRef idx="0">
              <a:schemeClr val="accent4"/>
            </a:fillRef>
            <a:effectRef idx="0">
              <a:schemeClr val="accent4"/>
            </a:effectRef>
            <a:fontRef idx="minor">
              <a:schemeClr val="tx1"/>
            </a:fontRef>
          </p:style>
          <p:txBody>
            <a:bodyPr wrap="square" lIns="45719" tIns="45719" rIns="45719" bIns="45719" numCol="1" anchor="t">
              <a:noAutofit/>
            </a:bodyPr>
            <a:lstStyle/>
            <a:p>
              <a:endParaRPr/>
            </a:p>
          </p:txBody>
        </p:sp>
        <p:sp>
          <p:nvSpPr>
            <p:cNvPr id="162" name="Cirkel">
              <a:extLst>
                <a:ext uri="{FF2B5EF4-FFF2-40B4-BE49-F238E27FC236}">
                  <a16:creationId xmlns:a16="http://schemas.microsoft.com/office/drawing/2014/main" id="{D21F04CF-D426-EBB7-BEDD-20435B2A8203}"/>
                </a:ext>
              </a:extLst>
            </p:cNvPr>
            <p:cNvSpPr/>
            <p:nvPr/>
          </p:nvSpPr>
          <p:spPr>
            <a:xfrm>
              <a:off x="1991178" y="3598016"/>
              <a:ext cx="68524"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p>
              <a:endParaRPr/>
            </a:p>
          </p:txBody>
        </p:sp>
        <p:sp>
          <p:nvSpPr>
            <p:cNvPr id="165" name="V2">
              <a:extLst>
                <a:ext uri="{FF2B5EF4-FFF2-40B4-BE49-F238E27FC236}">
                  <a16:creationId xmlns:a16="http://schemas.microsoft.com/office/drawing/2014/main" id="{2801EC63-4C77-B0E2-CCE7-7788C651DC93}"/>
                </a:ext>
              </a:extLst>
            </p:cNvPr>
            <p:cNvSpPr txBox="1"/>
            <p:nvPr/>
          </p:nvSpPr>
          <p:spPr>
            <a:xfrm>
              <a:off x="2226145" y="3351593"/>
              <a:ext cx="271498" cy="248306"/>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45719" tIns="45719" rIns="45719" bIns="45719" numCol="1" anchor="t">
              <a:spAutoFit/>
            </a:bodyPr>
            <a:lstStyle>
              <a:lvl1pPr>
                <a:defRPr sz="1200" b="1"/>
              </a:lvl1pPr>
            </a:lstStyle>
            <a:p>
              <a:r>
                <a:t>V2</a:t>
              </a:r>
            </a:p>
          </p:txBody>
        </p:sp>
        <p:sp>
          <p:nvSpPr>
            <p:cNvPr id="166" name="Cirkel">
              <a:extLst>
                <a:ext uri="{FF2B5EF4-FFF2-40B4-BE49-F238E27FC236}">
                  <a16:creationId xmlns:a16="http://schemas.microsoft.com/office/drawing/2014/main" id="{B827A43A-BAC0-AF98-4180-0FF4D189854F}"/>
                </a:ext>
              </a:extLst>
            </p:cNvPr>
            <p:cNvSpPr/>
            <p:nvPr/>
          </p:nvSpPr>
          <p:spPr>
            <a:xfrm>
              <a:off x="1746952" y="4437117"/>
              <a:ext cx="132023" cy="122568"/>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grpSp>
      <p:sp>
        <p:nvSpPr>
          <p:cNvPr id="169" name="Cirkel">
            <a:extLst>
              <a:ext uri="{FF2B5EF4-FFF2-40B4-BE49-F238E27FC236}">
                <a16:creationId xmlns:a16="http://schemas.microsoft.com/office/drawing/2014/main" id="{4E8DC0CF-7C46-7436-1FC4-F86D43413AD4}"/>
              </a:ext>
            </a:extLst>
          </p:cNvPr>
          <p:cNvSpPr/>
          <p:nvPr/>
        </p:nvSpPr>
        <p:spPr>
          <a:xfrm>
            <a:off x="2588406" y="6408955"/>
            <a:ext cx="132024"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71" name="Cirkel">
            <a:extLst>
              <a:ext uri="{FF2B5EF4-FFF2-40B4-BE49-F238E27FC236}">
                <a16:creationId xmlns:a16="http://schemas.microsoft.com/office/drawing/2014/main" id="{5A5844F6-8C67-55E2-BDC4-8D3F4C75DDFD}"/>
              </a:ext>
            </a:extLst>
          </p:cNvPr>
          <p:cNvSpPr/>
          <p:nvPr/>
        </p:nvSpPr>
        <p:spPr>
          <a:xfrm>
            <a:off x="5586651" y="6429181"/>
            <a:ext cx="132024"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73" name="B">
            <a:extLst>
              <a:ext uri="{FF2B5EF4-FFF2-40B4-BE49-F238E27FC236}">
                <a16:creationId xmlns:a16="http://schemas.microsoft.com/office/drawing/2014/main" id="{22260A91-C057-7F94-60AF-FBB08ACD7FDF}"/>
              </a:ext>
            </a:extLst>
          </p:cNvPr>
          <p:cNvSpPr txBox="1"/>
          <p:nvPr/>
        </p:nvSpPr>
        <p:spPr>
          <a:xfrm>
            <a:off x="2739864" y="6223517"/>
            <a:ext cx="541172" cy="27699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sz="1200" b="1"/>
            </a:lvl1pPr>
          </a:lstStyle>
          <a:p>
            <a:r>
              <a:rPr lang="nl-NL" dirty="0"/>
              <a:t>balans</a:t>
            </a:r>
            <a:endParaRPr dirty="0"/>
          </a:p>
        </p:txBody>
      </p:sp>
      <p:sp>
        <p:nvSpPr>
          <p:cNvPr id="175" name="A">
            <a:extLst>
              <a:ext uri="{FF2B5EF4-FFF2-40B4-BE49-F238E27FC236}">
                <a16:creationId xmlns:a16="http://schemas.microsoft.com/office/drawing/2014/main" id="{5AE0848D-7EA8-0B0B-16A3-7222CB5F206D}"/>
              </a:ext>
            </a:extLst>
          </p:cNvPr>
          <p:cNvSpPr txBox="1"/>
          <p:nvPr/>
        </p:nvSpPr>
        <p:spPr>
          <a:xfrm>
            <a:off x="5588713" y="5996209"/>
            <a:ext cx="403314" cy="27699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sz="1200" b="1"/>
            </a:lvl1pPr>
          </a:lstStyle>
          <a:p>
            <a:r>
              <a:rPr lang="nl-NL" dirty="0"/>
              <a:t>druk</a:t>
            </a:r>
            <a:endParaRPr dirty="0"/>
          </a:p>
        </p:txBody>
      </p:sp>
      <p:sp>
        <p:nvSpPr>
          <p:cNvPr id="179" name="FM">
            <a:extLst>
              <a:ext uri="{FF2B5EF4-FFF2-40B4-BE49-F238E27FC236}">
                <a16:creationId xmlns:a16="http://schemas.microsoft.com/office/drawing/2014/main" id="{0C1BF6B5-1FA5-31D5-BD00-202E57537148}"/>
              </a:ext>
            </a:extLst>
          </p:cNvPr>
          <p:cNvSpPr txBox="1"/>
          <p:nvPr/>
        </p:nvSpPr>
        <p:spPr>
          <a:xfrm>
            <a:off x="5442706" y="6889929"/>
            <a:ext cx="481861" cy="276997"/>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45719" tIns="45719" rIns="45719" bIns="45719" numCol="1" anchor="t">
            <a:spAutoFit/>
          </a:bodyPr>
          <a:lstStyle>
            <a:lvl1pPr>
              <a:defRPr sz="1200" b="1"/>
            </a:lvl1pPr>
          </a:lstStyle>
          <a:p>
            <a:r>
              <a:rPr lang="nl-NL" dirty="0"/>
              <a:t>libero</a:t>
            </a:r>
            <a:endParaRPr dirty="0"/>
          </a:p>
        </p:txBody>
      </p:sp>
    </p:spTree>
    <p:extLst>
      <p:ext uri="{BB962C8B-B14F-4D97-AF65-F5344CB8AC3E}">
        <p14:creationId xmlns:p14="http://schemas.microsoft.com/office/powerpoint/2010/main" val="129129129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106A9-B289-C7AE-C393-E711F0489420}"/>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6118BA2D-12D9-7166-28E7-8D3764B7F70D}"/>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5317F95E-095B-877D-9D24-36C63E4FECCE}"/>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5346F2AF-BF8C-6688-026D-6B7F2EE7E967}"/>
              </a:ext>
            </a:extLst>
          </p:cNvPr>
          <p:cNvSpPr/>
          <p:nvPr/>
        </p:nvSpPr>
        <p:spPr>
          <a:xfrm>
            <a:off x="9189690" y="990898"/>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 – zonale verdediging</a:t>
            </a:r>
            <a:endParaRPr lang="nl-NL" sz="1800" noProof="1"/>
          </a:p>
        </p:txBody>
      </p:sp>
      <p:sp>
        <p:nvSpPr>
          <p:cNvPr id="6" name="Text 3">
            <a:extLst>
              <a:ext uri="{FF2B5EF4-FFF2-40B4-BE49-F238E27FC236}">
                <a16:creationId xmlns:a16="http://schemas.microsoft.com/office/drawing/2014/main" id="{B5587444-595C-0218-23D2-9734A0CBA34D}"/>
              </a:ext>
            </a:extLst>
          </p:cNvPr>
          <p:cNvSpPr/>
          <p:nvPr/>
        </p:nvSpPr>
        <p:spPr>
          <a:xfrm>
            <a:off x="9189690" y="1486198"/>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Hulplijn en driehoeken</a:t>
            </a:r>
            <a:endParaRPr lang="nl-NL" sz="5400" noProof="1"/>
          </a:p>
        </p:txBody>
      </p:sp>
      <p:sp>
        <p:nvSpPr>
          <p:cNvPr id="7" name="Text 4">
            <a:extLst>
              <a:ext uri="{FF2B5EF4-FFF2-40B4-BE49-F238E27FC236}">
                <a16:creationId xmlns:a16="http://schemas.microsoft.com/office/drawing/2014/main" id="{FE719547-A95E-C198-CF41-868389F99818}"/>
              </a:ext>
            </a:extLst>
          </p:cNvPr>
          <p:cNvSpPr/>
          <p:nvPr/>
        </p:nvSpPr>
        <p:spPr>
          <a:xfrm>
            <a:off x="9189689" y="3074788"/>
            <a:ext cx="8019788" cy="6221313"/>
          </a:xfrm>
          <a:prstGeom prst="rect">
            <a:avLst/>
          </a:prstGeom>
          <a:noFill/>
          <a:ln/>
        </p:spPr>
        <p:txBody>
          <a:bodyPr wrap="square" lIns="25400" tIns="25400" rIns="25400" bIns="25400" rtlCol="0" anchor="t">
            <a:normAutofit/>
          </a:bodyPr>
          <a:lstStyle/>
          <a:p>
            <a:pPr defTabSz="795289">
              <a:spcBef>
                <a:spcPts val="600"/>
              </a:spcBef>
              <a:buClr>
                <a:srgbClr val="F4D310"/>
              </a:buClr>
              <a:buSzPct val="100000"/>
              <a:defRPr sz="1914"/>
            </a:pPr>
            <a:r>
              <a:rPr lang="nl-NL" dirty="0"/>
              <a:t>Hulplijn</a:t>
            </a:r>
          </a:p>
          <a:p>
            <a:pPr marL="248602" indent="-248602" defTabSz="795289">
              <a:spcBef>
                <a:spcPts val="600"/>
              </a:spcBef>
              <a:buClr>
                <a:srgbClr val="F4D310"/>
              </a:buClr>
              <a:buSzPct val="100000"/>
              <a:buFont typeface="Arial"/>
              <a:buChar char="•"/>
              <a:defRPr sz="1914"/>
            </a:pPr>
            <a:r>
              <a:rPr lang="nl-NL" dirty="0"/>
              <a:t>de denkbeeldige middellijn van het veld</a:t>
            </a:r>
          </a:p>
          <a:p>
            <a:pPr marL="248602" indent="-248602" defTabSz="795289">
              <a:spcBef>
                <a:spcPts val="600"/>
              </a:spcBef>
              <a:buClr>
                <a:srgbClr val="F4D310"/>
              </a:buClr>
              <a:buSzPct val="100000"/>
              <a:buFont typeface="Arial"/>
              <a:buChar char="•"/>
              <a:defRPr sz="1914"/>
            </a:pPr>
            <a:r>
              <a:rPr lang="nl-NL" b="1" dirty="0"/>
              <a:t>balkant</a:t>
            </a:r>
            <a:r>
              <a:rPr lang="nl-NL" dirty="0"/>
              <a:t>: de verticale zone van het veld waar de bal is</a:t>
            </a:r>
          </a:p>
          <a:p>
            <a:pPr marL="248602" indent="-248602" defTabSz="795289">
              <a:spcBef>
                <a:spcPts val="600"/>
              </a:spcBef>
              <a:buClr>
                <a:srgbClr val="F4D310"/>
              </a:buClr>
              <a:buSzPct val="100000"/>
              <a:buFont typeface="Arial"/>
              <a:buChar char="•"/>
              <a:defRPr sz="1914"/>
            </a:pPr>
            <a:r>
              <a:rPr lang="nl-NL" b="1" dirty="0"/>
              <a:t>helpkant</a:t>
            </a:r>
            <a:r>
              <a:rPr lang="nl-NL" dirty="0"/>
              <a:t>: de verticale zone waar de bal niet is</a:t>
            </a:r>
          </a:p>
          <a:p>
            <a:pPr marL="248602" indent="-248602" defTabSz="795289">
              <a:spcBef>
                <a:spcPts val="600"/>
              </a:spcBef>
              <a:buClr>
                <a:srgbClr val="F4D310"/>
              </a:buClr>
              <a:buSzPct val="100000"/>
              <a:buFont typeface="Arial"/>
              <a:buChar char="•"/>
              <a:defRPr sz="1914"/>
            </a:pPr>
            <a:r>
              <a:rPr lang="nl-NL" dirty="0"/>
              <a:t>in verdediging altijd knijpen (veld verkleinen) tot aan de hulplijn</a:t>
            </a:r>
          </a:p>
          <a:p>
            <a:pPr marL="248602" indent="-248602" defTabSz="795289">
              <a:spcBef>
                <a:spcPts val="600"/>
              </a:spcBef>
              <a:buClr>
                <a:srgbClr val="F4D310"/>
              </a:buClr>
              <a:buSzPct val="100000"/>
              <a:buFont typeface="Arial"/>
              <a:buChar char="•"/>
              <a:defRPr sz="1914"/>
            </a:pPr>
            <a:endParaRPr lang="nl-NL" dirty="0"/>
          </a:p>
          <a:p>
            <a:pPr defTabSz="795289">
              <a:spcBef>
                <a:spcPts val="600"/>
              </a:spcBef>
              <a:buClr>
                <a:srgbClr val="F4D310"/>
              </a:buClr>
              <a:buSzPct val="100000"/>
              <a:defRPr sz="1914"/>
            </a:pPr>
            <a:r>
              <a:rPr lang="nl-NL" dirty="0"/>
              <a:t>Driehoek verdedigen</a:t>
            </a:r>
          </a:p>
          <a:p>
            <a:pPr marL="157012" indent="-157012" defTabSz="795289">
              <a:spcBef>
                <a:spcPts val="600"/>
              </a:spcBef>
              <a:buClr>
                <a:schemeClr val="accent4">
                  <a:lumOff val="12500"/>
                </a:schemeClr>
              </a:buClr>
              <a:buSzPct val="100000"/>
              <a:buChar char="•"/>
              <a:defRPr sz="1914"/>
            </a:pPr>
            <a:r>
              <a:rPr lang="nl-NL" dirty="0"/>
              <a:t>je moet </a:t>
            </a:r>
            <a:r>
              <a:rPr lang="nl-NL" b="1" dirty="0"/>
              <a:t>directe tegenstander en bal </a:t>
            </a:r>
            <a:r>
              <a:rPr lang="nl-NL" dirty="0"/>
              <a:t>kunnen zien</a:t>
            </a:r>
          </a:p>
          <a:p>
            <a:pPr marL="157012" indent="-157012" defTabSz="795289">
              <a:spcBef>
                <a:spcPts val="600"/>
              </a:spcBef>
              <a:buClr>
                <a:schemeClr val="accent4">
                  <a:lumOff val="12500"/>
                </a:schemeClr>
              </a:buClr>
              <a:buSzPct val="100000"/>
              <a:buChar char="•"/>
              <a:defRPr sz="1914"/>
            </a:pPr>
            <a:r>
              <a:rPr lang="nl-NL" dirty="0"/>
              <a:t>hoe verder je bent van de bal hoe verder je van je tegenstander kan staan</a:t>
            </a:r>
          </a:p>
          <a:p>
            <a:pPr marL="157012" indent="-157012" defTabSz="795289">
              <a:spcBef>
                <a:spcPts val="600"/>
              </a:spcBef>
              <a:buClr>
                <a:schemeClr val="accent4">
                  <a:lumOff val="12500"/>
                </a:schemeClr>
              </a:buClr>
              <a:buSzPct val="100000"/>
              <a:buChar char="•"/>
              <a:defRPr sz="1914"/>
            </a:pPr>
            <a:r>
              <a:rPr lang="nl-NL" dirty="0"/>
              <a:t>wees steeds voorbereid op </a:t>
            </a:r>
            <a:r>
              <a:rPr lang="nl-NL" b="1" dirty="0" err="1"/>
              <a:t>intercept</a:t>
            </a:r>
            <a:r>
              <a:rPr lang="nl-NL" dirty="0"/>
              <a:t> bij een zwakke pass</a:t>
            </a:r>
          </a:p>
          <a:p>
            <a:pPr marL="157012" indent="-157012" defTabSz="795289">
              <a:spcBef>
                <a:spcPts val="600"/>
              </a:spcBef>
              <a:buClr>
                <a:schemeClr val="accent4">
                  <a:lumOff val="12500"/>
                </a:schemeClr>
              </a:buClr>
              <a:buSzPct val="100000"/>
              <a:buChar char="•"/>
              <a:defRPr sz="1914"/>
            </a:pPr>
            <a:endParaRPr lang="nl-NL" dirty="0"/>
          </a:p>
          <a:p>
            <a:pPr defTabSz="795289">
              <a:spcBef>
                <a:spcPts val="600"/>
              </a:spcBef>
              <a:buClr>
                <a:schemeClr val="accent4">
                  <a:lumOff val="12500"/>
                </a:schemeClr>
              </a:buClr>
              <a:buSzPct val="100000"/>
              <a:defRPr sz="1914"/>
            </a:pPr>
            <a:r>
              <a:rPr lang="nl-NL" dirty="0"/>
              <a:t>Dit is de basis van zonaal verdedigen, waar er samen wordt gewerkt en zones </a:t>
            </a:r>
            <a:r>
              <a:rPr lang="nl-NL" b="1" dirty="0"/>
              <a:t>klein</a:t>
            </a:r>
            <a:r>
              <a:rPr lang="nl-NL" dirty="0"/>
              <a:t> worden gehouden. De tegenspeler mag de breedte hebben, niet het centrum.</a:t>
            </a:r>
          </a:p>
          <a:p>
            <a:pPr defTabSz="795289">
              <a:spcBef>
                <a:spcPts val="600"/>
              </a:spcBef>
              <a:buClr>
                <a:schemeClr val="accent4">
                  <a:lumOff val="12500"/>
                </a:schemeClr>
              </a:buClr>
              <a:buSzPct val="100000"/>
              <a:defRPr sz="1914"/>
            </a:pPr>
            <a:r>
              <a:rPr lang="nl-NL" dirty="0"/>
              <a:t>De driehoeken worden zo gehouden dat </a:t>
            </a:r>
            <a:r>
              <a:rPr lang="nl-NL" dirty="0" err="1"/>
              <a:t>intercepts</a:t>
            </a:r>
            <a:r>
              <a:rPr lang="nl-NL" dirty="0"/>
              <a:t> steeds mogelijk zijn!</a:t>
            </a:r>
          </a:p>
          <a:p>
            <a:pPr marL="0" indent="0" algn="l">
              <a:lnSpc>
                <a:spcPct val="160000"/>
              </a:lnSpc>
              <a:buNone/>
            </a:pPr>
            <a:endParaRPr lang="nl-NL" sz="1875" noProof="1"/>
          </a:p>
        </p:txBody>
      </p:sp>
      <p:grpSp>
        <p:nvGrpSpPr>
          <p:cNvPr id="2" name="Groepeer">
            <a:extLst>
              <a:ext uri="{FF2B5EF4-FFF2-40B4-BE49-F238E27FC236}">
                <a16:creationId xmlns:a16="http://schemas.microsoft.com/office/drawing/2014/main" id="{B564B90D-381D-F316-1036-4013E74AD13B}"/>
              </a:ext>
            </a:extLst>
          </p:cNvPr>
          <p:cNvGrpSpPr/>
          <p:nvPr/>
        </p:nvGrpSpPr>
        <p:grpSpPr>
          <a:xfrm>
            <a:off x="618544" y="2147916"/>
            <a:ext cx="3075797" cy="5664972"/>
            <a:chOff x="-1" y="0"/>
            <a:chExt cx="3075795" cy="5664970"/>
          </a:xfrm>
        </p:grpSpPr>
        <p:pic>
          <p:nvPicPr>
            <p:cNvPr id="8" name="Schermafbeelding 2023-05-23 om 10.16.24.png" descr="Schermafbeelding 2023-05-23 om 10.16.24.png">
              <a:extLst>
                <a:ext uri="{FF2B5EF4-FFF2-40B4-BE49-F238E27FC236}">
                  <a16:creationId xmlns:a16="http://schemas.microsoft.com/office/drawing/2014/main" id="{372CBD21-00FE-3CD4-9238-A4FD383CCE9F}"/>
                </a:ext>
              </a:extLst>
            </p:cNvPr>
            <p:cNvPicPr>
              <a:picLocks noChangeAspect="1"/>
            </p:cNvPicPr>
            <p:nvPr/>
          </p:nvPicPr>
          <p:blipFill>
            <a:blip r:embed="rId3"/>
            <a:stretch>
              <a:fillRect/>
            </a:stretch>
          </p:blipFill>
          <p:spPr>
            <a:xfrm rot="16200000">
              <a:off x="-1294588" y="1294587"/>
              <a:ext cx="5664970" cy="3075795"/>
            </a:xfrm>
            <a:prstGeom prst="rect">
              <a:avLst/>
            </a:prstGeom>
            <a:ln w="12700" cap="flat">
              <a:noFill/>
              <a:miter lim="400000"/>
            </a:ln>
            <a:effectLst/>
          </p:spPr>
        </p:pic>
        <p:sp>
          <p:nvSpPr>
            <p:cNvPr id="9" name="Cirkel">
              <a:extLst>
                <a:ext uri="{FF2B5EF4-FFF2-40B4-BE49-F238E27FC236}">
                  <a16:creationId xmlns:a16="http://schemas.microsoft.com/office/drawing/2014/main" id="{555C26B8-5F34-BF9B-C001-FE6EDA19BB90}"/>
                </a:ext>
              </a:extLst>
            </p:cNvPr>
            <p:cNvSpPr/>
            <p:nvPr/>
          </p:nvSpPr>
          <p:spPr>
            <a:xfrm>
              <a:off x="498105" y="2537076"/>
              <a:ext cx="132023" cy="122568"/>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0" name="Cirkel">
              <a:extLst>
                <a:ext uri="{FF2B5EF4-FFF2-40B4-BE49-F238E27FC236}">
                  <a16:creationId xmlns:a16="http://schemas.microsoft.com/office/drawing/2014/main" id="{1C1AF6B3-56A0-5657-2469-BF649C7191AD}"/>
                </a:ext>
              </a:extLst>
            </p:cNvPr>
            <p:cNvSpPr/>
            <p:nvPr/>
          </p:nvSpPr>
          <p:spPr>
            <a:xfrm>
              <a:off x="2309744" y="2669757"/>
              <a:ext cx="132023"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11" name="Cirkel">
              <a:extLst>
                <a:ext uri="{FF2B5EF4-FFF2-40B4-BE49-F238E27FC236}">
                  <a16:creationId xmlns:a16="http://schemas.microsoft.com/office/drawing/2014/main" id="{5CC9B9A1-4499-6A85-EECA-D3386173680B}"/>
                </a:ext>
              </a:extLst>
            </p:cNvPr>
            <p:cNvSpPr/>
            <p:nvPr/>
          </p:nvSpPr>
          <p:spPr>
            <a:xfrm>
              <a:off x="2445523" y="999835"/>
              <a:ext cx="132023" cy="122569"/>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12" name="Cirkel">
              <a:extLst>
                <a:ext uri="{FF2B5EF4-FFF2-40B4-BE49-F238E27FC236}">
                  <a16:creationId xmlns:a16="http://schemas.microsoft.com/office/drawing/2014/main" id="{435CFF83-73B3-D080-8D50-A71BB2CBA4A7}"/>
                </a:ext>
              </a:extLst>
            </p:cNvPr>
            <p:cNvSpPr/>
            <p:nvPr/>
          </p:nvSpPr>
          <p:spPr>
            <a:xfrm>
              <a:off x="296922" y="2230372"/>
              <a:ext cx="132023" cy="122568"/>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13" name="Lijn">
              <a:extLst>
                <a:ext uri="{FF2B5EF4-FFF2-40B4-BE49-F238E27FC236}">
                  <a16:creationId xmlns:a16="http://schemas.microsoft.com/office/drawing/2014/main" id="{2224CDCB-D1E2-2B8F-5369-410B4F2B6269}"/>
                </a:ext>
              </a:extLst>
            </p:cNvPr>
            <p:cNvSpPr/>
            <p:nvPr/>
          </p:nvSpPr>
          <p:spPr>
            <a:xfrm flipV="1">
              <a:off x="1537895" y="119700"/>
              <a:ext cx="1" cy="5425569"/>
            </a:xfrm>
            <a:prstGeom prst="line">
              <a:avLst/>
            </a:prstGeom>
            <a:noFill/>
            <a:ln w="38100" cap="flat">
              <a:solidFill>
                <a:srgbClr val="942193"/>
              </a:solidFill>
              <a:custDash>
                <a:ds d="200000" sp="200000"/>
              </a:custDash>
              <a:miter lim="400000"/>
            </a:ln>
            <a:effectLst/>
          </p:spPr>
          <p:txBody>
            <a:bodyPr wrap="square" lIns="45719" tIns="45719" rIns="45719" bIns="45719" numCol="1" anchor="t">
              <a:noAutofit/>
            </a:bodyPr>
            <a:lstStyle/>
            <a:p>
              <a:endParaRPr/>
            </a:p>
          </p:txBody>
        </p:sp>
        <p:sp>
          <p:nvSpPr>
            <p:cNvPr id="14" name="Cirkel">
              <a:extLst>
                <a:ext uri="{FF2B5EF4-FFF2-40B4-BE49-F238E27FC236}">
                  <a16:creationId xmlns:a16="http://schemas.microsoft.com/office/drawing/2014/main" id="{94571092-5422-9414-B8A1-E3073D2DE6CF}"/>
                </a:ext>
              </a:extLst>
            </p:cNvPr>
            <p:cNvSpPr/>
            <p:nvPr/>
          </p:nvSpPr>
          <p:spPr>
            <a:xfrm>
              <a:off x="2341494" y="1169162"/>
              <a:ext cx="68523"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p>
              <a:endParaRPr/>
            </a:p>
          </p:txBody>
        </p:sp>
        <p:sp>
          <p:nvSpPr>
            <p:cNvPr id="15" name="Cirkel">
              <a:extLst>
                <a:ext uri="{FF2B5EF4-FFF2-40B4-BE49-F238E27FC236}">
                  <a16:creationId xmlns:a16="http://schemas.microsoft.com/office/drawing/2014/main" id="{532D8927-E835-AFB0-8516-32EF0F2C25D4}"/>
                </a:ext>
              </a:extLst>
            </p:cNvPr>
            <p:cNvSpPr/>
            <p:nvPr/>
          </p:nvSpPr>
          <p:spPr>
            <a:xfrm>
              <a:off x="2700690" y="2557333"/>
              <a:ext cx="132024" cy="122568"/>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grpSp>
      <p:sp>
        <p:nvSpPr>
          <p:cNvPr id="17" name="Rechthoek">
            <a:extLst>
              <a:ext uri="{FF2B5EF4-FFF2-40B4-BE49-F238E27FC236}">
                <a16:creationId xmlns:a16="http://schemas.microsoft.com/office/drawing/2014/main" id="{B2364AAD-CE53-0E7C-03FD-F57E7070D05C}"/>
              </a:ext>
            </a:extLst>
          </p:cNvPr>
          <p:cNvSpPr/>
          <p:nvPr/>
        </p:nvSpPr>
        <p:spPr>
          <a:xfrm>
            <a:off x="766202" y="2376759"/>
            <a:ext cx="1304988" cy="5126894"/>
          </a:xfrm>
          <a:prstGeom prst="rect">
            <a:avLst/>
          </a:prstGeom>
          <a:solidFill>
            <a:schemeClr val="bg2">
              <a:alpha val="48000"/>
            </a:schemeClr>
          </a:solidFill>
          <a:ln w="12700" cap="flat">
            <a:noFill/>
            <a:miter lim="400000"/>
          </a:ln>
          <a:effectLst/>
        </p:spPr>
        <p:txBody>
          <a:bodyPr wrap="square" lIns="45719" tIns="45719" rIns="45719" bIns="45719" numCol="1" anchor="ctr">
            <a:noAutofit/>
          </a:bodyPr>
          <a:lstStyle/>
          <a:p>
            <a:endParaRPr dirty="0"/>
          </a:p>
        </p:txBody>
      </p:sp>
      <p:sp>
        <p:nvSpPr>
          <p:cNvPr id="18" name="Helpkant">
            <a:extLst>
              <a:ext uri="{FF2B5EF4-FFF2-40B4-BE49-F238E27FC236}">
                <a16:creationId xmlns:a16="http://schemas.microsoft.com/office/drawing/2014/main" id="{9195D730-D2CC-52EB-3DA8-AE5C0AF5ABAE}"/>
              </a:ext>
            </a:extLst>
          </p:cNvPr>
          <p:cNvSpPr txBox="1"/>
          <p:nvPr/>
        </p:nvSpPr>
        <p:spPr>
          <a:xfrm>
            <a:off x="836802" y="1819612"/>
            <a:ext cx="1168171" cy="36933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a:solidFill>
                  <a:srgbClr val="0433FF"/>
                </a:solidFill>
              </a:defRPr>
            </a:lvl1pPr>
          </a:lstStyle>
          <a:p>
            <a:r>
              <a:rPr dirty="0" err="1">
                <a:solidFill>
                  <a:schemeClr val="bg1">
                    <a:lumMod val="25000"/>
                  </a:schemeClr>
                </a:solidFill>
              </a:rPr>
              <a:t>Helpkant</a:t>
            </a:r>
            <a:endParaRPr dirty="0">
              <a:solidFill>
                <a:schemeClr val="bg1">
                  <a:lumMod val="25000"/>
                </a:schemeClr>
              </a:solidFill>
            </a:endParaRPr>
          </a:p>
        </p:txBody>
      </p:sp>
      <p:grpSp>
        <p:nvGrpSpPr>
          <p:cNvPr id="19" name="Groepeer">
            <a:extLst>
              <a:ext uri="{FF2B5EF4-FFF2-40B4-BE49-F238E27FC236}">
                <a16:creationId xmlns:a16="http://schemas.microsoft.com/office/drawing/2014/main" id="{63D60AEA-404A-403D-2694-364EA3434E44}"/>
              </a:ext>
            </a:extLst>
          </p:cNvPr>
          <p:cNvGrpSpPr/>
          <p:nvPr/>
        </p:nvGrpSpPr>
        <p:grpSpPr>
          <a:xfrm>
            <a:off x="2237754" y="1813223"/>
            <a:ext cx="1329340" cy="5690429"/>
            <a:chOff x="0" y="-107215"/>
            <a:chExt cx="1437085" cy="5775793"/>
          </a:xfrm>
        </p:grpSpPr>
        <p:sp>
          <p:nvSpPr>
            <p:cNvPr id="20" name="Rechthoek">
              <a:extLst>
                <a:ext uri="{FF2B5EF4-FFF2-40B4-BE49-F238E27FC236}">
                  <a16:creationId xmlns:a16="http://schemas.microsoft.com/office/drawing/2014/main" id="{C0DF3921-606A-8A13-6E65-76D8796B1471}"/>
                </a:ext>
              </a:extLst>
            </p:cNvPr>
            <p:cNvSpPr/>
            <p:nvPr/>
          </p:nvSpPr>
          <p:spPr>
            <a:xfrm>
              <a:off x="0" y="431529"/>
              <a:ext cx="1437085" cy="5237049"/>
            </a:xfrm>
            <a:prstGeom prst="rect">
              <a:avLst/>
            </a:prstGeom>
            <a:solidFill>
              <a:schemeClr val="accent5">
                <a:alpha val="29937"/>
              </a:schemeClr>
            </a:solidFill>
            <a:ln w="12700" cap="flat">
              <a:noFill/>
              <a:miter lim="400000"/>
            </a:ln>
            <a:effectLst/>
          </p:spPr>
          <p:txBody>
            <a:bodyPr wrap="square" lIns="45719" tIns="45719" rIns="45719" bIns="45719" numCol="1" anchor="ctr">
              <a:noAutofit/>
            </a:bodyPr>
            <a:lstStyle/>
            <a:p>
              <a:endParaRPr dirty="0"/>
            </a:p>
          </p:txBody>
        </p:sp>
        <p:sp>
          <p:nvSpPr>
            <p:cNvPr id="21" name="Balkant">
              <a:extLst>
                <a:ext uri="{FF2B5EF4-FFF2-40B4-BE49-F238E27FC236}">
                  <a16:creationId xmlns:a16="http://schemas.microsoft.com/office/drawing/2014/main" id="{D2E1A36D-C50B-7259-AB1D-6E5547620206}"/>
                </a:ext>
              </a:extLst>
            </p:cNvPr>
            <p:cNvSpPr txBox="1"/>
            <p:nvPr/>
          </p:nvSpPr>
          <p:spPr>
            <a:xfrm>
              <a:off x="259144" y="-107215"/>
              <a:ext cx="1068522" cy="374870"/>
            </a:xfrm>
            <a:prstGeom prst="rect">
              <a:avLst/>
            </a:prstGeom>
            <a:noFill/>
            <a:ln w="12700" cap="flat">
              <a:noFill/>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45719" tIns="45719" rIns="45719" bIns="45719" numCol="1" anchor="t">
              <a:spAutoFit/>
            </a:bodyPr>
            <a:lstStyle>
              <a:lvl1pPr>
                <a:defRPr>
                  <a:solidFill>
                    <a:srgbClr val="008F00"/>
                  </a:solidFill>
                </a:defRPr>
              </a:lvl1pPr>
            </a:lstStyle>
            <a:p>
              <a:r>
                <a:rPr dirty="0">
                  <a:solidFill>
                    <a:schemeClr val="tx2"/>
                  </a:solidFill>
                </a:rPr>
                <a:t>Balkant</a:t>
              </a:r>
            </a:p>
          </p:txBody>
        </p:sp>
      </p:grpSp>
      <p:pic>
        <p:nvPicPr>
          <p:cNvPr id="45" name="Schermafbeelding 2023-05-23 om 10.16.24.png" descr="Schermafbeelding 2023-05-23 om 10.16.24.png">
            <a:extLst>
              <a:ext uri="{FF2B5EF4-FFF2-40B4-BE49-F238E27FC236}">
                <a16:creationId xmlns:a16="http://schemas.microsoft.com/office/drawing/2014/main" id="{5C7F8AA3-5F39-3BDA-DB3C-A1FF0796132A}"/>
              </a:ext>
            </a:extLst>
          </p:cNvPr>
          <p:cNvPicPr>
            <a:picLocks noChangeAspect="1"/>
          </p:cNvPicPr>
          <p:nvPr/>
        </p:nvPicPr>
        <p:blipFill>
          <a:blip r:embed="rId3"/>
          <a:srcRect/>
          <a:stretch>
            <a:fillRect/>
          </a:stretch>
        </p:blipFill>
        <p:spPr>
          <a:xfrm rot="16200000">
            <a:off x="3034932" y="3483530"/>
            <a:ext cx="5664973" cy="3075798"/>
          </a:xfrm>
          <a:prstGeom prst="rect">
            <a:avLst/>
          </a:prstGeom>
          <a:ln w="12700" cap="flat">
            <a:noFill/>
            <a:miter lim="400000"/>
          </a:ln>
          <a:effectLst/>
        </p:spPr>
      </p:pic>
      <p:sp>
        <p:nvSpPr>
          <p:cNvPr id="47" name="Cirkel">
            <a:extLst>
              <a:ext uri="{FF2B5EF4-FFF2-40B4-BE49-F238E27FC236}">
                <a16:creationId xmlns:a16="http://schemas.microsoft.com/office/drawing/2014/main" id="{FD7C565E-735E-2F02-3B6A-B6578C6CAB09}"/>
              </a:ext>
            </a:extLst>
          </p:cNvPr>
          <p:cNvSpPr/>
          <p:nvPr/>
        </p:nvSpPr>
        <p:spPr>
          <a:xfrm>
            <a:off x="5430254" y="4807561"/>
            <a:ext cx="132023" cy="122568"/>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49" name="Cirkel">
            <a:extLst>
              <a:ext uri="{FF2B5EF4-FFF2-40B4-BE49-F238E27FC236}">
                <a16:creationId xmlns:a16="http://schemas.microsoft.com/office/drawing/2014/main" id="{41A336CE-F8A8-33D5-BD81-852ED3CA1997}"/>
              </a:ext>
            </a:extLst>
          </p:cNvPr>
          <p:cNvSpPr/>
          <p:nvPr/>
        </p:nvSpPr>
        <p:spPr>
          <a:xfrm>
            <a:off x="6639266" y="4858701"/>
            <a:ext cx="132023" cy="122569"/>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p>
            <a:pPr>
              <a:defRPr>
                <a:solidFill>
                  <a:srgbClr val="FFFFFF"/>
                </a:solidFill>
              </a:defRPr>
            </a:pPr>
            <a:endParaRPr/>
          </a:p>
        </p:txBody>
      </p:sp>
      <p:sp>
        <p:nvSpPr>
          <p:cNvPr id="51" name="Cirkel">
            <a:extLst>
              <a:ext uri="{FF2B5EF4-FFF2-40B4-BE49-F238E27FC236}">
                <a16:creationId xmlns:a16="http://schemas.microsoft.com/office/drawing/2014/main" id="{EA2762EF-9259-B2E5-087C-AE2F2C7BA266}"/>
              </a:ext>
            </a:extLst>
          </p:cNvPr>
          <p:cNvSpPr/>
          <p:nvPr/>
        </p:nvSpPr>
        <p:spPr>
          <a:xfrm>
            <a:off x="6775045" y="3188779"/>
            <a:ext cx="132023" cy="122569"/>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53" name="Cirkel">
            <a:extLst>
              <a:ext uri="{FF2B5EF4-FFF2-40B4-BE49-F238E27FC236}">
                <a16:creationId xmlns:a16="http://schemas.microsoft.com/office/drawing/2014/main" id="{1EC3504E-559F-73F1-AC36-8FBAC7235AE4}"/>
              </a:ext>
            </a:extLst>
          </p:cNvPr>
          <p:cNvSpPr/>
          <p:nvPr/>
        </p:nvSpPr>
        <p:spPr>
          <a:xfrm>
            <a:off x="4827765" y="4480600"/>
            <a:ext cx="132023" cy="122568"/>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55" name="Lijn">
            <a:extLst>
              <a:ext uri="{FF2B5EF4-FFF2-40B4-BE49-F238E27FC236}">
                <a16:creationId xmlns:a16="http://schemas.microsoft.com/office/drawing/2014/main" id="{E7807A4D-33A7-72C3-64F0-74CEC0834BAD}"/>
              </a:ext>
            </a:extLst>
          </p:cNvPr>
          <p:cNvSpPr/>
          <p:nvPr/>
        </p:nvSpPr>
        <p:spPr>
          <a:xfrm flipV="1">
            <a:off x="5867416" y="2308643"/>
            <a:ext cx="1" cy="5425572"/>
          </a:xfrm>
          <a:prstGeom prst="line">
            <a:avLst/>
          </a:prstGeom>
          <a:noFill/>
          <a:ln w="38100" cap="flat">
            <a:solidFill>
              <a:schemeClr val="tx1"/>
            </a:solidFill>
            <a:custDash>
              <a:ds d="200000" sp="200000"/>
            </a:custDash>
            <a:miter lim="400000"/>
          </a:ln>
          <a:effectLst/>
        </p:spPr>
        <p:txBody>
          <a:bodyPr wrap="square" lIns="45719" tIns="45719" rIns="45719" bIns="45719" numCol="1" anchor="t">
            <a:noAutofit/>
          </a:bodyPr>
          <a:lstStyle/>
          <a:p>
            <a:endParaRPr/>
          </a:p>
        </p:txBody>
      </p:sp>
      <p:sp>
        <p:nvSpPr>
          <p:cNvPr id="57" name="Cirkel">
            <a:extLst>
              <a:ext uri="{FF2B5EF4-FFF2-40B4-BE49-F238E27FC236}">
                <a16:creationId xmlns:a16="http://schemas.microsoft.com/office/drawing/2014/main" id="{495E0E77-69AF-742C-14B5-96F96B078DFC}"/>
              </a:ext>
            </a:extLst>
          </p:cNvPr>
          <p:cNvSpPr/>
          <p:nvPr/>
        </p:nvSpPr>
        <p:spPr>
          <a:xfrm>
            <a:off x="6671016" y="3358106"/>
            <a:ext cx="68523" cy="59068"/>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p>
            <a:endParaRPr/>
          </a:p>
        </p:txBody>
      </p:sp>
      <p:sp>
        <p:nvSpPr>
          <p:cNvPr id="59" name="Cirkel">
            <a:extLst>
              <a:ext uri="{FF2B5EF4-FFF2-40B4-BE49-F238E27FC236}">
                <a16:creationId xmlns:a16="http://schemas.microsoft.com/office/drawing/2014/main" id="{AC3F6383-9380-FAD7-A0F3-E689712AD397}"/>
              </a:ext>
            </a:extLst>
          </p:cNvPr>
          <p:cNvSpPr/>
          <p:nvPr/>
        </p:nvSpPr>
        <p:spPr>
          <a:xfrm>
            <a:off x="7030213" y="4746277"/>
            <a:ext cx="132024" cy="122568"/>
          </a:xfrm>
          <a:prstGeom prst="ellipse">
            <a:avLst/>
          </a:prstGeom>
          <a:solidFill>
            <a:schemeClr val="accent2"/>
          </a:solidFill>
          <a:ln w="12700" cap="flat">
            <a:solidFill>
              <a:srgbClr val="000000"/>
            </a:solidFill>
            <a:prstDash val="solid"/>
            <a:miter lim="800000"/>
          </a:ln>
          <a:effectLst/>
        </p:spPr>
        <p:txBody>
          <a:bodyPr wrap="square" lIns="45719" tIns="45719" rIns="45719" bIns="45719" numCol="1" anchor="ctr">
            <a:noAutofit/>
          </a:bodyPr>
          <a:lstStyle/>
          <a:p>
            <a:pPr>
              <a:defRPr>
                <a:solidFill>
                  <a:srgbClr val="FFFFFF"/>
                </a:solidFill>
              </a:defRPr>
            </a:pPr>
            <a:endParaRPr/>
          </a:p>
        </p:txBody>
      </p:sp>
      <p:sp>
        <p:nvSpPr>
          <p:cNvPr id="61" name="Driehoek">
            <a:extLst>
              <a:ext uri="{FF2B5EF4-FFF2-40B4-BE49-F238E27FC236}">
                <a16:creationId xmlns:a16="http://schemas.microsoft.com/office/drawing/2014/main" id="{8D6BDC22-BB70-B3C0-4E46-12811F0653F1}"/>
              </a:ext>
            </a:extLst>
          </p:cNvPr>
          <p:cNvSpPr/>
          <p:nvPr/>
        </p:nvSpPr>
        <p:spPr>
          <a:xfrm rot="21314709">
            <a:off x="4906802" y="3526012"/>
            <a:ext cx="1830665" cy="1274310"/>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0" y="16282"/>
                </a:lnTo>
                <a:lnTo>
                  <a:pt x="5866" y="21600"/>
                </a:lnTo>
                <a:lnTo>
                  <a:pt x="21600" y="0"/>
                </a:lnTo>
                <a:close/>
              </a:path>
            </a:pathLst>
          </a:custGeom>
          <a:gradFill flip="none" rotWithShape="1">
            <a:gsLst>
              <a:gs pos="0">
                <a:srgbClr val="80B860">
                  <a:alpha val="29962"/>
                </a:srgbClr>
              </a:gs>
              <a:gs pos="50000">
                <a:srgbClr val="6FB242">
                  <a:alpha val="29962"/>
                </a:srgbClr>
              </a:gs>
              <a:gs pos="100000">
                <a:srgbClr val="61A236">
                  <a:alpha val="29962"/>
                </a:srgbClr>
              </a:gs>
            </a:gsLst>
            <a:lin ang="5400000" scaled="0"/>
          </a:gradFill>
          <a:ln w="6350" cap="flat">
            <a:solidFill>
              <a:schemeClr val="accent1">
                <a:alpha val="29962"/>
              </a:schemeClr>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63" name="Driehoek">
            <a:extLst>
              <a:ext uri="{FF2B5EF4-FFF2-40B4-BE49-F238E27FC236}">
                <a16:creationId xmlns:a16="http://schemas.microsoft.com/office/drawing/2014/main" id="{1EED4FA1-DE1C-414D-2547-6FE0101B25E5}"/>
              </a:ext>
            </a:extLst>
          </p:cNvPr>
          <p:cNvSpPr/>
          <p:nvPr/>
        </p:nvSpPr>
        <p:spPr>
          <a:xfrm>
            <a:off x="6711235" y="3452317"/>
            <a:ext cx="353610" cy="1388856"/>
          </a:xfrm>
          <a:custGeom>
            <a:avLst/>
            <a:gdLst/>
            <a:ahLst/>
            <a:cxnLst>
              <a:cxn ang="0">
                <a:pos x="wd2" y="hd2"/>
              </a:cxn>
              <a:cxn ang="5400000">
                <a:pos x="wd2" y="hd2"/>
              </a:cxn>
              <a:cxn ang="10800000">
                <a:pos x="wd2" y="hd2"/>
              </a:cxn>
              <a:cxn ang="16200000">
                <a:pos x="wd2" y="hd2"/>
              </a:cxn>
            </a:cxnLst>
            <a:rect l="0" t="0" r="r" b="b"/>
            <a:pathLst>
              <a:path w="21600" h="21600" extrusionOk="0">
                <a:moveTo>
                  <a:pt x="554" y="0"/>
                </a:moveTo>
                <a:lnTo>
                  <a:pt x="0" y="21600"/>
                </a:lnTo>
                <a:lnTo>
                  <a:pt x="21600" y="20503"/>
                </a:lnTo>
                <a:lnTo>
                  <a:pt x="554" y="0"/>
                </a:lnTo>
                <a:close/>
              </a:path>
            </a:pathLst>
          </a:custGeom>
          <a:gradFill flip="none" rotWithShape="1">
            <a:gsLst>
              <a:gs pos="0">
                <a:srgbClr val="80B860">
                  <a:alpha val="29489"/>
                </a:srgbClr>
              </a:gs>
              <a:gs pos="50000">
                <a:srgbClr val="6FB242">
                  <a:alpha val="29489"/>
                </a:srgbClr>
              </a:gs>
              <a:gs pos="100000">
                <a:srgbClr val="61A236">
                  <a:alpha val="29489"/>
                </a:srgbClr>
              </a:gs>
            </a:gsLst>
            <a:lin ang="5400000" scaled="0"/>
          </a:gradFill>
          <a:ln w="6350" cap="flat">
            <a:solidFill>
              <a:schemeClr val="accent1">
                <a:alpha val="29489"/>
              </a:schemeClr>
            </a:solidFill>
            <a:prstDash val="solid"/>
            <a:miter lim="800000"/>
          </a:ln>
          <a:effectLst/>
        </p:spPr>
        <p:txBody>
          <a:bodyPr wrap="square" lIns="45719" tIns="45719" rIns="45719" bIns="45719" numCol="1" anchor="t">
            <a:noAutofit/>
          </a:bodyPr>
          <a:lstStyle/>
          <a:p>
            <a:pPr>
              <a:defRPr>
                <a:solidFill>
                  <a:srgbClr val="FFFFFF"/>
                </a:solidFill>
              </a:defRPr>
            </a:pPr>
            <a:endParaRPr/>
          </a:p>
        </p:txBody>
      </p:sp>
      <p:sp>
        <p:nvSpPr>
          <p:cNvPr id="66" name="Helpkant">
            <a:extLst>
              <a:ext uri="{FF2B5EF4-FFF2-40B4-BE49-F238E27FC236}">
                <a16:creationId xmlns:a16="http://schemas.microsoft.com/office/drawing/2014/main" id="{F4F8B0A3-E310-0D72-DDEE-C0F0543D85FF}"/>
              </a:ext>
            </a:extLst>
          </p:cNvPr>
          <p:cNvSpPr txBox="1"/>
          <p:nvPr/>
        </p:nvSpPr>
        <p:spPr>
          <a:xfrm>
            <a:off x="4600385" y="1802034"/>
            <a:ext cx="1172886" cy="3693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a:solidFill>
                  <a:srgbClr val="0433FF"/>
                </a:solidFill>
              </a:defRPr>
            </a:lvl1pPr>
          </a:lstStyle>
          <a:p>
            <a:r>
              <a:rPr dirty="0">
                <a:solidFill>
                  <a:schemeClr val="bg1">
                    <a:lumMod val="25000"/>
                  </a:schemeClr>
                </a:solidFill>
              </a:rPr>
              <a:t>Helpkant</a:t>
            </a:r>
          </a:p>
        </p:txBody>
      </p:sp>
      <p:sp>
        <p:nvSpPr>
          <p:cNvPr id="70" name="Balkant">
            <a:extLst>
              <a:ext uri="{FF2B5EF4-FFF2-40B4-BE49-F238E27FC236}">
                <a16:creationId xmlns:a16="http://schemas.microsoft.com/office/drawing/2014/main" id="{87CA6225-FABA-3A3C-A968-C801CF25547E}"/>
              </a:ext>
            </a:extLst>
          </p:cNvPr>
          <p:cNvSpPr txBox="1"/>
          <p:nvPr/>
        </p:nvSpPr>
        <p:spPr>
          <a:xfrm>
            <a:off x="6198405" y="1802854"/>
            <a:ext cx="963831" cy="369330"/>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45719" tIns="45719" rIns="45719" bIns="45719" numCol="1" anchor="t">
            <a:spAutoFit/>
          </a:bodyPr>
          <a:lstStyle>
            <a:lvl1pPr>
              <a:defRPr>
                <a:solidFill>
                  <a:srgbClr val="008F00"/>
                </a:solidFill>
              </a:defRPr>
            </a:lvl1pPr>
          </a:lstStyle>
          <a:p>
            <a:r>
              <a:rPr dirty="0">
                <a:solidFill>
                  <a:schemeClr val="tx2"/>
                </a:solidFill>
              </a:rPr>
              <a:t>Balkant</a:t>
            </a:r>
          </a:p>
        </p:txBody>
      </p:sp>
      <p:cxnSp>
        <p:nvCxnSpPr>
          <p:cNvPr id="140" name="Rechte verbindingslijn met pijl 139">
            <a:extLst>
              <a:ext uri="{FF2B5EF4-FFF2-40B4-BE49-F238E27FC236}">
                <a16:creationId xmlns:a16="http://schemas.microsoft.com/office/drawing/2014/main" id="{5D3D33DB-C228-859D-D5F8-837776EC4228}"/>
              </a:ext>
            </a:extLst>
          </p:cNvPr>
          <p:cNvCxnSpPr>
            <a:cxnSpLocks/>
          </p:cNvCxnSpPr>
          <p:nvPr/>
        </p:nvCxnSpPr>
        <p:spPr>
          <a:xfrm>
            <a:off x="1490650" y="4766534"/>
            <a:ext cx="505127"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17827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1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xit" presetSubtype="8" fill="hold" grpId="1" nodeType="clickEffect">
                                  <p:stCondLst>
                                    <p:cond delay="0"/>
                                  </p:stCondLst>
                                  <p:iterate>
                                    <p:tmAbs val="0"/>
                                  </p:iterate>
                                  <p:childTnLst>
                                    <p:animEffect transition="out" filter="wipe(left)">
                                      <p:cBhvr>
                                        <p:cTn id="10" dur="1000" fill="hold"/>
                                        <p:tgtEl>
                                          <p:spTgt spid="19"/>
                                        </p:tgtEl>
                                      </p:cBhvr>
                                    </p:animEffect>
                                    <p:set>
                                      <p:cBhvr>
                                        <p:cTn id="11" fill="hold">
                                          <p:stCondLst>
                                            <p:cond delay="9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advAuto="0"/>
      <p:bldP spid="19" grpId="1" animBg="1" advAuto="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7C5FE-A203-06B1-8368-B4871E7BF5A4}"/>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0B45EE0B-F35E-0EA6-836F-84B75560AEB8}"/>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D1F3284A-FA18-D54A-6CDD-6B41D3B20654}"/>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065D7B09-8265-797E-F85C-0E18C2401E0B}"/>
              </a:ext>
            </a:extLst>
          </p:cNvPr>
          <p:cNvSpPr/>
          <p:nvPr/>
        </p:nvSpPr>
        <p:spPr>
          <a:xfrm>
            <a:off x="9189690" y="990898"/>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 – zonale verdediging</a:t>
            </a:r>
            <a:endParaRPr lang="nl-NL" sz="1800" noProof="1"/>
          </a:p>
        </p:txBody>
      </p:sp>
      <p:sp>
        <p:nvSpPr>
          <p:cNvPr id="6" name="Text 3">
            <a:extLst>
              <a:ext uri="{FF2B5EF4-FFF2-40B4-BE49-F238E27FC236}">
                <a16:creationId xmlns:a16="http://schemas.microsoft.com/office/drawing/2014/main" id="{4B95F032-8AC0-2F12-ADA6-B2A3C0D89780}"/>
              </a:ext>
            </a:extLst>
          </p:cNvPr>
          <p:cNvSpPr/>
          <p:nvPr/>
        </p:nvSpPr>
        <p:spPr>
          <a:xfrm>
            <a:off x="9189690" y="1486198"/>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Defensive doubles</a:t>
            </a:r>
            <a:endParaRPr lang="nl-NL" sz="5400" noProof="1"/>
          </a:p>
        </p:txBody>
      </p:sp>
      <p:sp>
        <p:nvSpPr>
          <p:cNvPr id="7" name="Text 4">
            <a:extLst>
              <a:ext uri="{FF2B5EF4-FFF2-40B4-BE49-F238E27FC236}">
                <a16:creationId xmlns:a16="http://schemas.microsoft.com/office/drawing/2014/main" id="{CC81B046-EBAC-AD89-E9A9-5236E869FDD1}"/>
              </a:ext>
            </a:extLst>
          </p:cNvPr>
          <p:cNvSpPr/>
          <p:nvPr/>
        </p:nvSpPr>
        <p:spPr>
          <a:xfrm>
            <a:off x="9189689" y="3074788"/>
            <a:ext cx="8019788" cy="6221313"/>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solidFill>
                  <a:srgbClr val="35526F"/>
                </a:solidFill>
                <a:latin typeface="Barlow" pitchFamily="34" charset="0"/>
              </a:rPr>
              <a:t>Via </a:t>
            </a:r>
            <a:r>
              <a:rPr lang="nl-NL" sz="1875" i="1" noProof="1">
                <a:solidFill>
                  <a:srgbClr val="35526F"/>
                </a:solidFill>
                <a:latin typeface="Barlow" pitchFamily="34" charset="0"/>
              </a:rPr>
              <a:t>channeling</a:t>
            </a:r>
            <a:r>
              <a:rPr lang="nl-NL" sz="1875" noProof="1">
                <a:solidFill>
                  <a:srgbClr val="35526F"/>
                </a:solidFill>
                <a:latin typeface="Barlow" pitchFamily="34" charset="0"/>
              </a:rPr>
              <a:t> en </a:t>
            </a:r>
            <a:r>
              <a:rPr lang="nl-NL" sz="1875" i="1" noProof="1">
                <a:solidFill>
                  <a:srgbClr val="35526F"/>
                </a:solidFill>
                <a:latin typeface="Barlow" pitchFamily="34" charset="0"/>
              </a:rPr>
              <a:t>defensive diamonds </a:t>
            </a:r>
            <a:r>
              <a:rPr lang="nl-NL" sz="1875" noProof="1">
                <a:solidFill>
                  <a:srgbClr val="35526F"/>
                </a:solidFill>
                <a:latin typeface="Barlow" pitchFamily="34" charset="0"/>
              </a:rPr>
              <a:t>komen we toe tot </a:t>
            </a:r>
            <a:r>
              <a:rPr lang="nl-NL" sz="1875" b="1" noProof="1">
                <a:solidFill>
                  <a:srgbClr val="35526F"/>
                </a:solidFill>
                <a:latin typeface="Barlow" pitchFamily="34" charset="0"/>
              </a:rPr>
              <a:t>defensive doubles </a:t>
            </a:r>
            <a:r>
              <a:rPr lang="nl-NL" sz="1875" noProof="1">
                <a:solidFill>
                  <a:srgbClr val="35526F"/>
                </a:solidFill>
                <a:latin typeface="Barlow" pitchFamily="34" charset="0"/>
              </a:rPr>
              <a:t>eens  de tegenspeler naar de zijlijn wordt gedreven</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Het is aan de </a:t>
            </a:r>
            <a:r>
              <a:rPr lang="nl-NL" sz="1875" b="1" noProof="1">
                <a:solidFill>
                  <a:srgbClr val="35526F"/>
                </a:solidFill>
                <a:latin typeface="Barlow" pitchFamily="34" charset="0"/>
              </a:rPr>
              <a:t>centrale as </a:t>
            </a:r>
            <a:r>
              <a:rPr lang="nl-NL" sz="1875" noProof="1">
                <a:solidFill>
                  <a:srgbClr val="35526F"/>
                </a:solidFill>
                <a:latin typeface="Barlow" pitchFamily="34" charset="0"/>
              </a:rPr>
              <a:t>om de spelers te </a:t>
            </a:r>
            <a:r>
              <a:rPr lang="nl-NL" sz="1875" b="1" noProof="1">
                <a:solidFill>
                  <a:srgbClr val="35526F"/>
                </a:solidFill>
                <a:latin typeface="Barlow" pitchFamily="34" charset="0"/>
              </a:rPr>
              <a:t>channelen</a:t>
            </a:r>
            <a:r>
              <a:rPr lang="nl-NL" sz="1875" noProof="1">
                <a:solidFill>
                  <a:srgbClr val="35526F"/>
                </a:solidFill>
                <a:latin typeface="Barlow" pitchFamily="34" charset="0"/>
              </a:rPr>
              <a:t>, en aan de </a:t>
            </a:r>
            <a:r>
              <a:rPr lang="nl-NL" sz="1875" b="1" noProof="1">
                <a:solidFill>
                  <a:srgbClr val="35526F"/>
                </a:solidFill>
                <a:latin typeface="Barlow" pitchFamily="34" charset="0"/>
              </a:rPr>
              <a:t>vleugelspelers</a:t>
            </a:r>
            <a:r>
              <a:rPr lang="nl-NL" sz="1875" noProof="1">
                <a:solidFill>
                  <a:srgbClr val="35526F"/>
                </a:solidFill>
                <a:latin typeface="Barlow" pitchFamily="34" charset="0"/>
              </a:rPr>
              <a:t> aan de balkant om over te gaan tot </a:t>
            </a:r>
            <a:r>
              <a:rPr lang="nl-NL" sz="1875" b="1" noProof="1">
                <a:solidFill>
                  <a:srgbClr val="35526F"/>
                </a:solidFill>
                <a:latin typeface="Barlow" pitchFamily="34" charset="0"/>
              </a:rPr>
              <a:t>tackle</a:t>
            </a:r>
            <a:r>
              <a:rPr lang="nl-NL" sz="1875" noProof="1">
                <a:solidFill>
                  <a:srgbClr val="35526F"/>
                </a:solidFill>
                <a:latin typeface="Barlow" pitchFamily="34" charset="0"/>
              </a:rPr>
              <a:t> eens de speler geen ruimte meer heeft.</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De andere vleugel knijpt centraal dicht via het principe van </a:t>
            </a:r>
            <a:r>
              <a:rPr lang="nl-NL" sz="1875" b="1" noProof="1">
                <a:solidFill>
                  <a:srgbClr val="35526F"/>
                </a:solidFill>
                <a:latin typeface="Barlow" pitchFamily="34" charset="0"/>
              </a:rPr>
              <a:t>helpkant</a:t>
            </a:r>
            <a:endParaRPr lang="nl-NL" sz="1875" noProof="1">
              <a:solidFill>
                <a:srgbClr val="35526F"/>
              </a:solidFill>
              <a:latin typeface="Barlow" pitchFamily="34" charset="0"/>
            </a:endParaRPr>
          </a:p>
          <a:p>
            <a:pPr marL="0" indent="0" algn="l">
              <a:lnSpc>
                <a:spcPct val="160000"/>
              </a:lnSpc>
              <a:buNone/>
            </a:pPr>
            <a:endParaRPr lang="nl-NL" sz="1875" noProof="1"/>
          </a:p>
        </p:txBody>
      </p:sp>
      <p:pic>
        <p:nvPicPr>
          <p:cNvPr id="65" name="Schermafbeelding 2023-05-23 om 10.16.24.png">
            <a:extLst>
              <a:ext uri="{FF2B5EF4-FFF2-40B4-BE49-F238E27FC236}">
                <a16:creationId xmlns:a16="http://schemas.microsoft.com/office/drawing/2014/main" id="{951A23F5-DF27-E914-E3D7-3343AA67FCD4}"/>
              </a:ext>
            </a:extLst>
          </p:cNvPr>
          <p:cNvPicPr>
            <a:picLocks noChangeAspect="1"/>
          </p:cNvPicPr>
          <p:nvPr/>
        </p:nvPicPr>
        <p:blipFill>
          <a:blip r:embed="rId3"/>
          <a:srcRect l="53237"/>
          <a:stretch>
            <a:fillRect/>
          </a:stretch>
        </p:blipFill>
        <p:spPr>
          <a:xfrm rot="16200000">
            <a:off x="1653245" y="2350244"/>
            <a:ext cx="4569156" cy="5305142"/>
          </a:xfrm>
          <a:prstGeom prst="rect">
            <a:avLst/>
          </a:prstGeom>
          <a:ln w="12700" cap="flat">
            <a:noFill/>
            <a:miter lim="400000"/>
          </a:ln>
          <a:effectLst/>
        </p:spPr>
      </p:pic>
      <p:sp>
        <p:nvSpPr>
          <p:cNvPr id="67" name="Cirkel">
            <a:extLst>
              <a:ext uri="{FF2B5EF4-FFF2-40B4-BE49-F238E27FC236}">
                <a16:creationId xmlns:a16="http://schemas.microsoft.com/office/drawing/2014/main" id="{A98E4340-5D5B-0071-59B9-5C5A099107F3}"/>
              </a:ext>
            </a:extLst>
          </p:cNvPr>
          <p:cNvSpPr/>
          <p:nvPr/>
        </p:nvSpPr>
        <p:spPr>
          <a:xfrm>
            <a:off x="4167168" y="4870725"/>
            <a:ext cx="294588"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69" name="Cirkel">
            <a:extLst>
              <a:ext uri="{FF2B5EF4-FFF2-40B4-BE49-F238E27FC236}">
                <a16:creationId xmlns:a16="http://schemas.microsoft.com/office/drawing/2014/main" id="{42F09E53-9E96-6EC0-FB37-9761AF28B41F}"/>
              </a:ext>
            </a:extLst>
          </p:cNvPr>
          <p:cNvSpPr/>
          <p:nvPr/>
        </p:nvSpPr>
        <p:spPr>
          <a:xfrm>
            <a:off x="3275845" y="5283905"/>
            <a:ext cx="294586"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71" name="Cirkel">
            <a:extLst>
              <a:ext uri="{FF2B5EF4-FFF2-40B4-BE49-F238E27FC236}">
                <a16:creationId xmlns:a16="http://schemas.microsoft.com/office/drawing/2014/main" id="{ADD08E7A-D119-C6C6-7D0E-9A0E396A4F65}"/>
              </a:ext>
            </a:extLst>
          </p:cNvPr>
          <p:cNvSpPr/>
          <p:nvPr/>
        </p:nvSpPr>
        <p:spPr>
          <a:xfrm>
            <a:off x="5099375" y="5463314"/>
            <a:ext cx="294586" cy="2837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89" name="Cirkel">
            <a:extLst>
              <a:ext uri="{FF2B5EF4-FFF2-40B4-BE49-F238E27FC236}">
                <a16:creationId xmlns:a16="http://schemas.microsoft.com/office/drawing/2014/main" id="{91607DBC-CCEC-C38B-F26F-B0766C79B5EA}"/>
              </a:ext>
            </a:extLst>
          </p:cNvPr>
          <p:cNvSpPr/>
          <p:nvPr/>
        </p:nvSpPr>
        <p:spPr>
          <a:xfrm>
            <a:off x="4606839" y="3988043"/>
            <a:ext cx="294587" cy="283733"/>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07" name="Cirkel">
            <a:extLst>
              <a:ext uri="{FF2B5EF4-FFF2-40B4-BE49-F238E27FC236}">
                <a16:creationId xmlns:a16="http://schemas.microsoft.com/office/drawing/2014/main" id="{CF354B56-AF2F-396C-B945-47FC1F155AAF}"/>
              </a:ext>
            </a:extLst>
          </p:cNvPr>
          <p:cNvSpPr/>
          <p:nvPr/>
        </p:nvSpPr>
        <p:spPr>
          <a:xfrm>
            <a:off x="4635695" y="4309976"/>
            <a:ext cx="270112" cy="268080"/>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nl-NL" sz="1800" b="0" i="0" u="none" strike="noStrike" kern="0" cap="none" spc="0" normalizeH="0" baseline="0" noProof="1">
              <a:ln>
                <a:noFill/>
              </a:ln>
              <a:solidFill>
                <a:srgbClr val="000000"/>
              </a:solidFill>
              <a:effectLst/>
              <a:uLnTx/>
              <a:uFillTx/>
              <a:latin typeface="Calibri"/>
              <a:ea typeface="Calibri"/>
              <a:cs typeface="Calibri"/>
              <a:sym typeface="Calibri"/>
            </a:endParaRPr>
          </a:p>
        </p:txBody>
      </p:sp>
      <p:sp>
        <p:nvSpPr>
          <p:cNvPr id="113" name="Ovaal 112">
            <a:extLst>
              <a:ext uri="{FF2B5EF4-FFF2-40B4-BE49-F238E27FC236}">
                <a16:creationId xmlns:a16="http://schemas.microsoft.com/office/drawing/2014/main" id="{27F4FE64-3B65-1E20-8BD6-7F0FE55E3F81}"/>
              </a:ext>
            </a:extLst>
          </p:cNvPr>
          <p:cNvSpPr/>
          <p:nvPr/>
        </p:nvSpPr>
        <p:spPr>
          <a:xfrm>
            <a:off x="5209361" y="4823686"/>
            <a:ext cx="1686107" cy="1290221"/>
          </a:xfrm>
          <a:prstGeom prst="ellipse">
            <a:avLst/>
          </a:prstGeom>
          <a:solidFill>
            <a:schemeClr val="bg2">
              <a:alpha val="20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nl-NL" dirty="0"/>
              <a:t>Target </a:t>
            </a:r>
            <a:endParaRPr lang="nl-BE" dirty="0"/>
          </a:p>
        </p:txBody>
      </p:sp>
      <p:cxnSp>
        <p:nvCxnSpPr>
          <p:cNvPr id="115" name="Rechte verbindingslijn met pijl 114">
            <a:extLst>
              <a:ext uri="{FF2B5EF4-FFF2-40B4-BE49-F238E27FC236}">
                <a16:creationId xmlns:a16="http://schemas.microsoft.com/office/drawing/2014/main" id="{A213944A-01B5-F167-BA91-18ACBC23996B}"/>
              </a:ext>
            </a:extLst>
          </p:cNvPr>
          <p:cNvCxnSpPr>
            <a:cxnSpLocks/>
          </p:cNvCxnSpPr>
          <p:nvPr/>
        </p:nvCxnSpPr>
        <p:spPr>
          <a:xfrm>
            <a:off x="4616457" y="5092174"/>
            <a:ext cx="294587" cy="1917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6" name="Rechte verbindingslijn met pijl 115">
            <a:extLst>
              <a:ext uri="{FF2B5EF4-FFF2-40B4-BE49-F238E27FC236}">
                <a16:creationId xmlns:a16="http://schemas.microsoft.com/office/drawing/2014/main" id="{41C65A26-5B9C-9331-2E07-6A65078E89EA}"/>
              </a:ext>
            </a:extLst>
          </p:cNvPr>
          <p:cNvCxnSpPr>
            <a:cxnSpLocks/>
          </p:cNvCxnSpPr>
          <p:nvPr/>
        </p:nvCxnSpPr>
        <p:spPr>
          <a:xfrm>
            <a:off x="3694934" y="5600669"/>
            <a:ext cx="310688" cy="15433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8" name="Rechte verbindingslijn met pijl 117">
            <a:extLst>
              <a:ext uri="{FF2B5EF4-FFF2-40B4-BE49-F238E27FC236}">
                <a16:creationId xmlns:a16="http://schemas.microsoft.com/office/drawing/2014/main" id="{81DD7108-C662-0943-9533-C938B851E276}"/>
              </a:ext>
            </a:extLst>
          </p:cNvPr>
          <p:cNvCxnSpPr>
            <a:cxnSpLocks/>
          </p:cNvCxnSpPr>
          <p:nvPr/>
        </p:nvCxnSpPr>
        <p:spPr>
          <a:xfrm>
            <a:off x="5404394" y="5698267"/>
            <a:ext cx="271939" cy="8409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122" name="Boog 121">
            <a:extLst>
              <a:ext uri="{FF2B5EF4-FFF2-40B4-BE49-F238E27FC236}">
                <a16:creationId xmlns:a16="http://schemas.microsoft.com/office/drawing/2014/main" id="{8247E205-DB92-63B6-9F2A-2A08CF753C03}"/>
              </a:ext>
            </a:extLst>
          </p:cNvPr>
          <p:cNvSpPr/>
          <p:nvPr/>
        </p:nvSpPr>
        <p:spPr>
          <a:xfrm rot="11593665">
            <a:off x="4634594" y="4315550"/>
            <a:ext cx="2076569" cy="1125482"/>
          </a:xfrm>
          <a:prstGeom prst="arc">
            <a:avLst>
              <a:gd name="adj1" fmla="val 16200000"/>
              <a:gd name="adj2" fmla="val 166748"/>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nl-BE"/>
          </a:p>
        </p:txBody>
      </p:sp>
      <p:sp>
        <p:nvSpPr>
          <p:cNvPr id="129" name="Tekstvak 128">
            <a:extLst>
              <a:ext uri="{FF2B5EF4-FFF2-40B4-BE49-F238E27FC236}">
                <a16:creationId xmlns:a16="http://schemas.microsoft.com/office/drawing/2014/main" id="{8ACCD919-9A3E-E527-2D99-AECE4CCE0A3E}"/>
              </a:ext>
            </a:extLst>
          </p:cNvPr>
          <p:cNvSpPr txBox="1"/>
          <p:nvPr/>
        </p:nvSpPr>
        <p:spPr>
          <a:xfrm>
            <a:off x="5177698" y="6073714"/>
            <a:ext cx="1322798" cy="369332"/>
          </a:xfrm>
          <a:prstGeom prst="rect">
            <a:avLst/>
          </a:prstGeom>
          <a:noFill/>
        </p:spPr>
        <p:txBody>
          <a:bodyPr wrap="square" rtlCol="0">
            <a:spAutoFit/>
          </a:bodyPr>
          <a:lstStyle/>
          <a:p>
            <a:r>
              <a:rPr lang="nl-NL" dirty="0"/>
              <a:t>target zone</a:t>
            </a:r>
            <a:endParaRPr lang="nl-BE" dirty="0"/>
          </a:p>
        </p:txBody>
      </p:sp>
      <p:sp>
        <p:nvSpPr>
          <p:cNvPr id="2" name="Tekstvak 1">
            <a:extLst>
              <a:ext uri="{FF2B5EF4-FFF2-40B4-BE49-F238E27FC236}">
                <a16:creationId xmlns:a16="http://schemas.microsoft.com/office/drawing/2014/main" id="{DBC40775-AF0D-F184-BF97-1A81DFA59E8B}"/>
              </a:ext>
            </a:extLst>
          </p:cNvPr>
          <p:cNvSpPr txBox="1"/>
          <p:nvPr/>
        </p:nvSpPr>
        <p:spPr>
          <a:xfrm>
            <a:off x="1285252" y="2335172"/>
            <a:ext cx="1085554" cy="369332"/>
          </a:xfrm>
          <a:prstGeom prst="rect">
            <a:avLst/>
          </a:prstGeom>
          <a:noFill/>
        </p:spPr>
        <p:txBody>
          <a:bodyPr wrap="none" rtlCol="0">
            <a:spAutoFit/>
          </a:bodyPr>
          <a:lstStyle/>
          <a:p>
            <a:r>
              <a:rPr lang="nl-NL" dirty="0">
                <a:solidFill>
                  <a:schemeClr val="accent3"/>
                </a:solidFill>
              </a:rPr>
              <a:t>(</a:t>
            </a:r>
            <a:r>
              <a:rPr lang="nl-NL" sz="1600" dirty="0">
                <a:solidFill>
                  <a:schemeClr val="accent3"/>
                </a:solidFill>
              </a:rPr>
              <a:t>animatie</a:t>
            </a:r>
            <a:r>
              <a:rPr lang="nl-NL" dirty="0">
                <a:solidFill>
                  <a:schemeClr val="accent3"/>
                </a:solidFill>
              </a:rPr>
              <a:t>)</a:t>
            </a:r>
            <a:endParaRPr lang="nl-BE" dirty="0">
              <a:solidFill>
                <a:schemeClr val="accent3"/>
              </a:solidFill>
            </a:endParaRPr>
          </a:p>
        </p:txBody>
      </p:sp>
    </p:spTree>
    <p:extLst>
      <p:ext uri="{BB962C8B-B14F-4D97-AF65-F5344CB8AC3E}">
        <p14:creationId xmlns:p14="http://schemas.microsoft.com/office/powerpoint/2010/main" val="144105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2.63889E-6 1.11111E-6 L 0.06242 0.09429 " pathEditMode="relative" rAng="0" ptsTypes="AA">
                                      <p:cBhvr>
                                        <p:cTn id="6" dur="2000" fill="hold"/>
                                        <p:tgtEl>
                                          <p:spTgt spid="89"/>
                                        </p:tgtEl>
                                        <p:attrNameLst>
                                          <p:attrName>ppt_x</p:attrName>
                                          <p:attrName>ppt_y</p:attrName>
                                        </p:attrNameLst>
                                      </p:cBhvr>
                                      <p:rCtr x="3116" y="4707"/>
                                    </p:animMotion>
                                  </p:childTnLst>
                                </p:cTn>
                              </p:par>
                              <p:par>
                                <p:cTn id="7" presetID="42" presetClass="path" presetSubtype="0" accel="50000" decel="50000" fill="hold" grpId="0" nodeType="withEffect">
                                  <p:stCondLst>
                                    <p:cond delay="0"/>
                                  </p:stCondLst>
                                  <p:childTnLst>
                                    <p:animMotion origin="layout" path="M 2.5E-6 -1.35802E-6 L 0.05095 0.05757 " pathEditMode="relative" rAng="0" ptsTypes="AA">
                                      <p:cBhvr>
                                        <p:cTn id="8" dur="2000" fill="hold"/>
                                        <p:tgtEl>
                                          <p:spTgt spid="67"/>
                                        </p:tgtEl>
                                        <p:attrNameLst>
                                          <p:attrName>ppt_x</p:attrName>
                                          <p:attrName>ppt_y</p:attrName>
                                        </p:attrNameLst>
                                      </p:cBhvr>
                                      <p:rCtr x="3524" y="1543"/>
                                    </p:animMotion>
                                  </p:childTnLst>
                                </p:cTn>
                              </p:par>
                              <p:par>
                                <p:cTn id="9" presetID="42" presetClass="path" presetSubtype="0" accel="50000" decel="50000" fill="hold" grpId="0" nodeType="withEffect">
                                  <p:stCondLst>
                                    <p:cond delay="0"/>
                                  </p:stCondLst>
                                  <p:childTnLst>
                                    <p:animMotion origin="layout" path="M -2.36111E-6 -3.08642E-6 L 0.03759 0.01729 " pathEditMode="relative" rAng="0" ptsTypes="AA">
                                      <p:cBhvr>
                                        <p:cTn id="10" dur="2000" fill="hold"/>
                                        <p:tgtEl>
                                          <p:spTgt spid="71"/>
                                        </p:tgtEl>
                                        <p:attrNameLst>
                                          <p:attrName>ppt_x</p:attrName>
                                          <p:attrName>ppt_y</p:attrName>
                                        </p:attrNameLst>
                                      </p:cBhvr>
                                      <p:rCtr x="1875" y="864"/>
                                    </p:animMotion>
                                  </p:childTnLst>
                                </p:cTn>
                              </p:par>
                              <p:par>
                                <p:cTn id="11" presetID="42" presetClass="path" presetSubtype="0" accel="50000" decel="50000" fill="hold" grpId="0" nodeType="withEffect">
                                  <p:stCondLst>
                                    <p:cond delay="0"/>
                                  </p:stCondLst>
                                  <p:childTnLst>
                                    <p:animMotion origin="layout" path="M -2.77778E-6 -4.81481E-6 L 0.05504 0.05417 " pathEditMode="relative" rAng="0" ptsTypes="AA">
                                      <p:cBhvr>
                                        <p:cTn id="12" dur="2000" fill="hold"/>
                                        <p:tgtEl>
                                          <p:spTgt spid="69"/>
                                        </p:tgtEl>
                                        <p:attrNameLst>
                                          <p:attrName>ppt_x</p:attrName>
                                          <p:attrName>ppt_y</p:attrName>
                                        </p:attrNameLst>
                                      </p:cBhvr>
                                      <p:rCtr x="2752" y="270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animBg="1"/>
      <p:bldP spid="69" grpId="0" animBg="1"/>
      <p:bldP spid="71" grpId="0" animBg="1"/>
      <p:bldP spid="89"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33687E-B7F0-AE97-D572-1AA9146A9B75}"/>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9436EF40-A744-E60C-FBC9-B6E8297D3102}"/>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81F4D280-BE24-EE60-0D1D-01B618BAD35C}"/>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F00A7CB2-3C06-1F95-7A92-81AAA059951B}"/>
              </a:ext>
            </a:extLst>
          </p:cNvPr>
          <p:cNvSpPr/>
          <p:nvPr/>
        </p:nvSpPr>
        <p:spPr>
          <a:xfrm>
            <a:off x="1238250" y="778429"/>
            <a:ext cx="17392650"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ZONALE VERDEDIGING </a:t>
            </a:r>
            <a:endParaRPr lang="nl-NL" sz="1800" noProof="1"/>
          </a:p>
        </p:txBody>
      </p:sp>
      <p:sp>
        <p:nvSpPr>
          <p:cNvPr id="5" name="Text 3">
            <a:extLst>
              <a:ext uri="{FF2B5EF4-FFF2-40B4-BE49-F238E27FC236}">
                <a16:creationId xmlns:a16="http://schemas.microsoft.com/office/drawing/2014/main" id="{844C02E6-5D7F-2548-FFAC-E39B4E2D50B2}"/>
              </a:ext>
            </a:extLst>
          </p:cNvPr>
          <p:cNvSpPr/>
          <p:nvPr/>
        </p:nvSpPr>
        <p:spPr>
          <a:xfrm>
            <a:off x="1238250" y="1273729"/>
            <a:ext cx="17392650" cy="725686"/>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5700" b="1" kern="0" spc="-114" noProof="1">
                <a:solidFill>
                  <a:srgbClr val="06478D"/>
                </a:solidFill>
                <a:latin typeface="Outfit" pitchFamily="34" charset="0"/>
                <a:ea typeface="Outfit" pitchFamily="34" charset="-122"/>
              </a:rPr>
              <a:t>De 4 D’s van defense</a:t>
            </a:r>
            <a:endParaRPr lang="nl-NL" sz="5700" noProof="1"/>
          </a:p>
        </p:txBody>
      </p:sp>
      <p:pic>
        <p:nvPicPr>
          <p:cNvPr id="7" name="Afbeelding 6">
            <a:extLst>
              <a:ext uri="{FF2B5EF4-FFF2-40B4-BE49-F238E27FC236}">
                <a16:creationId xmlns:a16="http://schemas.microsoft.com/office/drawing/2014/main" id="{301A9AB6-07A3-375F-9B27-6ED35A6FA146}"/>
              </a:ext>
            </a:extLst>
          </p:cNvPr>
          <p:cNvPicPr>
            <a:picLocks noChangeAspect="1"/>
          </p:cNvPicPr>
          <p:nvPr/>
        </p:nvPicPr>
        <p:blipFill>
          <a:blip r:embed="rId3"/>
          <a:stretch>
            <a:fillRect/>
          </a:stretch>
        </p:blipFill>
        <p:spPr>
          <a:xfrm>
            <a:off x="1026735" y="2594127"/>
            <a:ext cx="16109023" cy="4525006"/>
          </a:xfrm>
          <a:prstGeom prst="rect">
            <a:avLst/>
          </a:prstGeom>
        </p:spPr>
      </p:pic>
    </p:spTree>
    <p:extLst>
      <p:ext uri="{BB962C8B-B14F-4D97-AF65-F5344CB8AC3E}">
        <p14:creationId xmlns:p14="http://schemas.microsoft.com/office/powerpoint/2010/main" val="356935732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A230D2-8830-DEB4-D6C2-3A2D97051A38}"/>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A5299756-8AC3-D7FE-AA55-9C3A56CFA8A9}"/>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4A57367D-B2D2-B6DA-75FD-19FC2AF8EC7B}"/>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66F12BAF-5047-518F-B3A8-794626466CA0}"/>
              </a:ext>
            </a:extLst>
          </p:cNvPr>
          <p:cNvSpPr/>
          <p:nvPr/>
        </p:nvSpPr>
        <p:spPr>
          <a:xfrm>
            <a:off x="1238250" y="2908995"/>
            <a:ext cx="17392650"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Niet Balbezit</a:t>
            </a:r>
            <a:endParaRPr lang="nl-NL" sz="1800" noProof="1"/>
          </a:p>
        </p:txBody>
      </p:sp>
      <p:sp>
        <p:nvSpPr>
          <p:cNvPr id="5" name="Text 3">
            <a:extLst>
              <a:ext uri="{FF2B5EF4-FFF2-40B4-BE49-F238E27FC236}">
                <a16:creationId xmlns:a16="http://schemas.microsoft.com/office/drawing/2014/main" id="{7029D5F2-A822-9DC9-259E-FF031DB34EDF}"/>
              </a:ext>
            </a:extLst>
          </p:cNvPr>
          <p:cNvSpPr/>
          <p:nvPr/>
        </p:nvSpPr>
        <p:spPr>
          <a:xfrm>
            <a:off x="1238250" y="3404295"/>
            <a:ext cx="13620750" cy="798165"/>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300" b="1" kern="0" spc="-126" noProof="1">
                <a:solidFill>
                  <a:srgbClr val="06478D"/>
                </a:solidFill>
                <a:latin typeface="Outfit" pitchFamily="34" charset="0"/>
                <a:ea typeface="Outfit" pitchFamily="34" charset="-122"/>
              </a:rPr>
              <a:t>Pressing</a:t>
            </a:r>
            <a:endParaRPr lang="nl-NL" sz="6300" noProof="1"/>
          </a:p>
        </p:txBody>
      </p:sp>
      <p:sp>
        <p:nvSpPr>
          <p:cNvPr id="6" name="Text 4">
            <a:extLst>
              <a:ext uri="{FF2B5EF4-FFF2-40B4-BE49-F238E27FC236}">
                <a16:creationId xmlns:a16="http://schemas.microsoft.com/office/drawing/2014/main" id="{2E5059F0-A27A-CB27-2A6A-CF41CF75F09E}"/>
              </a:ext>
            </a:extLst>
          </p:cNvPr>
          <p:cNvSpPr/>
          <p:nvPr/>
        </p:nvSpPr>
        <p:spPr>
          <a:xfrm>
            <a:off x="1238251" y="4697760"/>
            <a:ext cx="6705600" cy="4389090"/>
          </a:xfrm>
          <a:prstGeom prst="rect">
            <a:avLst/>
          </a:prstGeom>
          <a:noFill/>
          <a:ln/>
        </p:spPr>
        <p:txBody>
          <a:bodyPr wrap="square" lIns="25400" tIns="25400" rIns="25400" bIns="25400" rtlCol="0" anchor="t">
            <a:normAutofit/>
          </a:bodyPr>
          <a:lstStyle/>
          <a:p>
            <a:pPr marL="0" indent="0" algn="l">
              <a:lnSpc>
                <a:spcPct val="170000"/>
              </a:lnSpc>
              <a:buNone/>
            </a:pPr>
            <a:r>
              <a:rPr lang="nl-NL" sz="1800" noProof="1">
                <a:solidFill>
                  <a:srgbClr val="35526F"/>
                </a:solidFill>
                <a:latin typeface="Barlow" pitchFamily="34" charset="0"/>
              </a:rPr>
              <a:t>De press wordt opgezet tegen stilstaande fases en is in nature </a:t>
            </a:r>
            <a:r>
              <a:rPr lang="nl-NL" sz="1800" b="1" noProof="1">
                <a:solidFill>
                  <a:srgbClr val="35526F"/>
                </a:solidFill>
                <a:latin typeface="Barlow" pitchFamily="34" charset="0"/>
              </a:rPr>
              <a:t>georganiseerd</a:t>
            </a:r>
            <a:r>
              <a:rPr lang="nl-NL" sz="1800" noProof="1">
                <a:solidFill>
                  <a:srgbClr val="35526F"/>
                </a:solidFill>
                <a:latin typeface="Barlow" pitchFamily="34" charset="0"/>
              </a:rPr>
              <a:t>, tegenover de chaos die ontstaat eens de bal in het veld is</a:t>
            </a:r>
          </a:p>
          <a:p>
            <a:pPr marL="0" indent="0" algn="l">
              <a:lnSpc>
                <a:spcPct val="170000"/>
              </a:lnSpc>
              <a:buNone/>
            </a:pPr>
            <a:endParaRPr lang="nl-NL" noProof="1">
              <a:solidFill>
                <a:srgbClr val="35526F"/>
              </a:solidFill>
              <a:latin typeface="Barlow" pitchFamily="34" charset="0"/>
            </a:endParaRPr>
          </a:p>
          <a:p>
            <a:pPr marL="0" indent="0" algn="l">
              <a:lnSpc>
                <a:spcPct val="170000"/>
              </a:lnSpc>
              <a:buNone/>
            </a:pPr>
            <a:r>
              <a:rPr lang="nl-NL" sz="1800" noProof="1"/>
              <a:t>Een team kan kiezen om </a:t>
            </a:r>
            <a:r>
              <a:rPr lang="nl-NL" sz="1800" b="1" noProof="1"/>
              <a:t>reactief</a:t>
            </a:r>
            <a:r>
              <a:rPr lang="nl-NL" sz="1800" noProof="1"/>
              <a:t> te pressen, door verdedigend sterk te staan en de bal te heroveren in verschillende zones. Of </a:t>
            </a:r>
            <a:r>
              <a:rPr lang="nl-NL" sz="1800" b="1" noProof="1"/>
              <a:t>pro-actief te pressen</a:t>
            </a:r>
            <a:r>
              <a:rPr lang="nl-NL" sz="1800" noProof="1"/>
              <a:t> door specifieke spelers of zones te gaan bespelen.</a:t>
            </a:r>
          </a:p>
          <a:p>
            <a:pPr marL="0" indent="0" algn="l">
              <a:lnSpc>
                <a:spcPct val="170000"/>
              </a:lnSpc>
              <a:buNone/>
            </a:pPr>
            <a:endParaRPr lang="nl-NL" sz="1800" noProof="1"/>
          </a:p>
        </p:txBody>
      </p:sp>
      <p:sp>
        <p:nvSpPr>
          <p:cNvPr id="7" name="Text 5">
            <a:extLst>
              <a:ext uri="{FF2B5EF4-FFF2-40B4-BE49-F238E27FC236}">
                <a16:creationId xmlns:a16="http://schemas.microsoft.com/office/drawing/2014/main" id="{6F7083B5-2BAA-90B3-AF68-C4F4E85CBA2F}"/>
              </a:ext>
            </a:extLst>
          </p:cNvPr>
          <p:cNvSpPr/>
          <p:nvPr/>
        </p:nvSpPr>
        <p:spPr>
          <a:xfrm>
            <a:off x="9042400" y="4697760"/>
            <a:ext cx="6946011" cy="3671540"/>
          </a:xfrm>
          <a:prstGeom prst="rect">
            <a:avLst/>
          </a:prstGeom>
          <a:noFill/>
          <a:ln/>
        </p:spPr>
        <p:txBody>
          <a:bodyPr wrap="square" lIns="25400" tIns="25400" rIns="25400" bIns="25400" rtlCol="0" anchor="t">
            <a:normAutofit fontScale="85000" lnSpcReduction="20000"/>
          </a:bodyPr>
          <a:lstStyle/>
          <a:p>
            <a:pPr marL="0" indent="0" algn="l">
              <a:lnSpc>
                <a:spcPct val="170000"/>
              </a:lnSpc>
              <a:buNone/>
            </a:pPr>
            <a:r>
              <a:rPr lang="nl-NL" noProof="1">
                <a:solidFill>
                  <a:srgbClr val="35526F"/>
                </a:solidFill>
                <a:latin typeface="Barlow" pitchFamily="34" charset="0"/>
              </a:rPr>
              <a:t>Deze slides tonen eerst de basisvorm (centraal hoog en laag) en dan twee actieve presses:</a:t>
            </a:r>
          </a:p>
          <a:p>
            <a:pPr marL="285750" indent="-285750" algn="l">
              <a:lnSpc>
                <a:spcPct val="170000"/>
              </a:lnSpc>
              <a:buFontTx/>
              <a:buChar char="-"/>
            </a:pPr>
            <a:r>
              <a:rPr lang="nl-NL" sz="1800" noProof="1">
                <a:solidFill>
                  <a:srgbClr val="35526F"/>
                </a:solidFill>
                <a:latin typeface="Barlow" pitchFamily="34" charset="0"/>
              </a:rPr>
              <a:t>De split press</a:t>
            </a:r>
          </a:p>
          <a:p>
            <a:pPr marL="285750" indent="-285750" algn="l">
              <a:lnSpc>
                <a:spcPct val="170000"/>
              </a:lnSpc>
              <a:buFontTx/>
              <a:buChar char="-"/>
            </a:pPr>
            <a:r>
              <a:rPr lang="nl-NL" noProof="1">
                <a:solidFill>
                  <a:srgbClr val="35526F"/>
                </a:solidFill>
                <a:latin typeface="Barlow" pitchFamily="34" charset="0"/>
              </a:rPr>
              <a:t>De blind press</a:t>
            </a:r>
          </a:p>
          <a:p>
            <a:pPr marL="285750" indent="-285750" algn="l">
              <a:lnSpc>
                <a:spcPct val="170000"/>
              </a:lnSpc>
              <a:buFontTx/>
              <a:buChar char="-"/>
            </a:pPr>
            <a:endParaRPr lang="nl-NL" noProof="1">
              <a:solidFill>
                <a:srgbClr val="35526F"/>
              </a:solidFill>
              <a:latin typeface="Barlow" pitchFamily="34" charset="0"/>
            </a:endParaRPr>
          </a:p>
          <a:p>
            <a:pPr algn="l">
              <a:lnSpc>
                <a:spcPct val="170000"/>
              </a:lnSpc>
            </a:pPr>
            <a:r>
              <a:rPr lang="nl-NL" noProof="1">
                <a:solidFill>
                  <a:srgbClr val="35526F"/>
                </a:solidFill>
                <a:latin typeface="Barlow" pitchFamily="34" charset="0"/>
              </a:rPr>
              <a:t>Het is aangeraden eerst te kijken hoe de tegenspeler speelt (back-4, back-3, hoge bal, korte passes etc) vooraleer een actieve press te kiezen</a:t>
            </a:r>
          </a:p>
          <a:p>
            <a:pPr algn="l">
              <a:lnSpc>
                <a:spcPct val="170000"/>
              </a:lnSpc>
            </a:pPr>
            <a:endParaRPr lang="nl-NL" noProof="1">
              <a:solidFill>
                <a:srgbClr val="35526F"/>
              </a:solidFill>
              <a:latin typeface="Barlow" pitchFamily="34" charset="0"/>
            </a:endParaRPr>
          </a:p>
          <a:p>
            <a:pPr algn="l">
              <a:lnSpc>
                <a:spcPct val="170000"/>
              </a:lnSpc>
            </a:pPr>
            <a:r>
              <a:rPr lang="nl-NL" b="1" noProof="1">
                <a:solidFill>
                  <a:srgbClr val="35526F"/>
                </a:solidFill>
                <a:latin typeface="Barlow" pitchFamily="34" charset="0"/>
              </a:rPr>
              <a:t>Tip</a:t>
            </a:r>
            <a:r>
              <a:rPr lang="nl-NL" noProof="1">
                <a:solidFill>
                  <a:srgbClr val="35526F"/>
                </a:solidFill>
                <a:latin typeface="Barlow" pitchFamily="34" charset="0"/>
              </a:rPr>
              <a:t>: let op voor snelle outlets die een press breken die te traag wordt ingezet. De spits is vaak het orchestratiepunt en dient dus snel tot actie aan te manen</a:t>
            </a:r>
          </a:p>
          <a:p>
            <a:pPr marL="285750" indent="-285750" algn="l">
              <a:lnSpc>
                <a:spcPct val="170000"/>
              </a:lnSpc>
              <a:buFontTx/>
              <a:buChar char="-"/>
            </a:pPr>
            <a:endParaRPr lang="nl-NL" sz="1800" noProof="1">
              <a:solidFill>
                <a:srgbClr val="35526F"/>
              </a:solidFill>
              <a:latin typeface="Barlow" pitchFamily="34" charset="0"/>
            </a:endParaRPr>
          </a:p>
          <a:p>
            <a:pPr marL="285750" indent="-285750" algn="l">
              <a:lnSpc>
                <a:spcPct val="170000"/>
              </a:lnSpc>
              <a:buFontTx/>
              <a:buChar char="-"/>
            </a:pPr>
            <a:endParaRPr lang="nl-NL" sz="1800" noProof="1"/>
          </a:p>
        </p:txBody>
      </p:sp>
    </p:spTree>
    <p:extLst>
      <p:ext uri="{BB962C8B-B14F-4D97-AF65-F5344CB8AC3E}">
        <p14:creationId xmlns:p14="http://schemas.microsoft.com/office/powerpoint/2010/main" val="353718263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8A39E7-04C2-3E60-5077-1D9F27AE5922}"/>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BDB3CF36-B967-82FF-1F46-4EF09F8045C9}"/>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F9193ABE-34EA-A8DE-7C00-336819B0EED1}"/>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F50B365B-B359-ECAC-7CDE-0178045E94E0}"/>
              </a:ext>
            </a:extLst>
          </p:cNvPr>
          <p:cNvSpPr/>
          <p:nvPr/>
        </p:nvSpPr>
        <p:spPr>
          <a:xfrm>
            <a:off x="9144000" y="964407"/>
            <a:ext cx="8750841"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 - press</a:t>
            </a:r>
            <a:endParaRPr lang="nl-NL" sz="1800" noProof="1"/>
          </a:p>
        </p:txBody>
      </p:sp>
      <p:sp>
        <p:nvSpPr>
          <p:cNvPr id="6" name="Text 3">
            <a:extLst>
              <a:ext uri="{FF2B5EF4-FFF2-40B4-BE49-F238E27FC236}">
                <a16:creationId xmlns:a16="http://schemas.microsoft.com/office/drawing/2014/main" id="{CC3BB38D-71B5-A5CF-AB90-0920F9755312}"/>
              </a:ext>
            </a:extLst>
          </p:cNvPr>
          <p:cNvSpPr/>
          <p:nvPr/>
        </p:nvSpPr>
        <p:spPr>
          <a:xfrm>
            <a:off x="9144000" y="1459708"/>
            <a:ext cx="8750841" cy="854002"/>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Centraal pressen - </a:t>
            </a:r>
            <a:r>
              <a:rPr lang="en-BE" sz="5400" b="1" kern="0" spc="-108" noProof="1">
                <a:solidFill>
                  <a:srgbClr val="06478D"/>
                </a:solidFill>
                <a:latin typeface="Outfit" pitchFamily="34" charset="0"/>
                <a:ea typeface="Outfit" pitchFamily="34" charset="-122"/>
                <a:cs typeface="Outfit" pitchFamily="34" charset="-120"/>
              </a:rPr>
              <a:t>principe</a:t>
            </a:r>
            <a:endParaRPr lang="nl-NL" sz="5400" noProof="1"/>
          </a:p>
        </p:txBody>
      </p:sp>
      <p:sp>
        <p:nvSpPr>
          <p:cNvPr id="7" name="Text 4">
            <a:extLst>
              <a:ext uri="{FF2B5EF4-FFF2-40B4-BE49-F238E27FC236}">
                <a16:creationId xmlns:a16="http://schemas.microsoft.com/office/drawing/2014/main" id="{99FF9DEB-21B3-4AE1-FABC-33E98A7DBE19}"/>
              </a:ext>
            </a:extLst>
          </p:cNvPr>
          <p:cNvSpPr/>
          <p:nvPr/>
        </p:nvSpPr>
        <p:spPr>
          <a:xfrm>
            <a:off x="9143999" y="2687045"/>
            <a:ext cx="8193969" cy="6421786"/>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solidFill>
                  <a:srgbClr val="35526F"/>
                </a:solidFill>
                <a:latin typeface="Barlow" pitchFamily="34" charset="0"/>
              </a:rPr>
              <a:t>De verdediging </a:t>
            </a:r>
            <a:r>
              <a:rPr lang="nl-NL" sz="1875" b="1" noProof="1">
                <a:solidFill>
                  <a:srgbClr val="35526F"/>
                </a:solidFill>
                <a:latin typeface="Barlow" pitchFamily="34" charset="0"/>
              </a:rPr>
              <a:t>staat nauw en beschermt het centrum</a:t>
            </a:r>
            <a:r>
              <a:rPr lang="nl-NL" sz="1875" noProof="1">
                <a:solidFill>
                  <a:srgbClr val="35526F"/>
                </a:solidFill>
                <a:latin typeface="Barlow" pitchFamily="34" charset="0"/>
              </a:rPr>
              <a:t>.</a:t>
            </a:r>
          </a:p>
          <a:p>
            <a:pPr marL="0" indent="0" algn="l">
              <a:lnSpc>
                <a:spcPct val="160000"/>
              </a:lnSpc>
              <a:buNone/>
            </a:pPr>
            <a:r>
              <a:rPr lang="nl-NL" sz="1875" noProof="1">
                <a:solidFill>
                  <a:srgbClr val="35526F"/>
                </a:solidFill>
                <a:latin typeface="Barlow" pitchFamily="34" charset="0"/>
              </a:rPr>
              <a:t>Hierdoor wordt de aanval naar </a:t>
            </a:r>
            <a:r>
              <a:rPr lang="nl-NL" sz="1875" b="1" noProof="1">
                <a:solidFill>
                  <a:srgbClr val="35526F"/>
                </a:solidFill>
                <a:latin typeface="Barlow" pitchFamily="34" charset="0"/>
              </a:rPr>
              <a:t>buiten</a:t>
            </a:r>
            <a:r>
              <a:rPr lang="nl-NL" sz="1875" noProof="1">
                <a:solidFill>
                  <a:srgbClr val="35526F"/>
                </a:solidFill>
                <a:latin typeface="Barlow" pitchFamily="34" charset="0"/>
              </a:rPr>
              <a:t> geduwd.</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H</a:t>
            </a:r>
            <a:r>
              <a:rPr lang="en-BE" sz="1875" noProof="1">
                <a:solidFill>
                  <a:srgbClr val="35526F"/>
                </a:solidFill>
                <a:latin typeface="Barlow" pitchFamily="34" charset="0"/>
              </a:rPr>
              <a:t>et</a:t>
            </a:r>
            <a:r>
              <a:rPr lang="nl-NL" sz="1875" noProof="1">
                <a:solidFill>
                  <a:srgbClr val="35526F"/>
                </a:solidFill>
                <a:latin typeface="Barlow" pitchFamily="34" charset="0"/>
              </a:rPr>
              <a:t> doel is steeds de bal te veroveren in de zones aan de buitenkant, daar wordt de druk </a:t>
            </a:r>
            <a:r>
              <a:rPr lang="en-BE" sz="1875" noProof="1">
                <a:solidFill>
                  <a:srgbClr val="35526F"/>
                </a:solidFill>
                <a:latin typeface="Barlow" pitchFamily="34" charset="0"/>
              </a:rPr>
              <a:t>sterk </a:t>
            </a:r>
            <a:r>
              <a:rPr lang="nl-NL" sz="1875" noProof="1">
                <a:solidFill>
                  <a:srgbClr val="35526F"/>
                </a:solidFill>
                <a:latin typeface="Barlow" pitchFamily="34" charset="0"/>
              </a:rPr>
              <a:t>verhoogd en zullen er steeds minstens 2 spelers hun rol spelen:</a:t>
            </a:r>
          </a:p>
          <a:p>
            <a:pPr marL="342900" indent="-342900" algn="l">
              <a:lnSpc>
                <a:spcPct val="160000"/>
              </a:lnSpc>
              <a:buFontTx/>
              <a:buChar char="-"/>
            </a:pPr>
            <a:r>
              <a:rPr lang="nl-NL" sz="1875" b="1" noProof="1">
                <a:solidFill>
                  <a:srgbClr val="35526F"/>
                </a:solidFill>
                <a:latin typeface="Barlow" pitchFamily="34" charset="0"/>
              </a:rPr>
              <a:t>channeling player</a:t>
            </a:r>
            <a:r>
              <a:rPr lang="nl-NL" sz="1875" noProof="1">
                <a:solidFill>
                  <a:srgbClr val="35526F"/>
                </a:solidFill>
                <a:latin typeface="Barlow" pitchFamily="34" charset="0"/>
              </a:rPr>
              <a:t>: die zet druk en houdt de lijn naar binnen gesloten</a:t>
            </a:r>
          </a:p>
          <a:p>
            <a:pPr marL="342900" indent="-342900" algn="l">
              <a:lnSpc>
                <a:spcPct val="160000"/>
              </a:lnSpc>
              <a:buFontTx/>
              <a:buChar char="-"/>
            </a:pPr>
            <a:r>
              <a:rPr lang="nl-NL" sz="1875" b="1" noProof="1">
                <a:solidFill>
                  <a:srgbClr val="35526F"/>
                </a:solidFill>
                <a:latin typeface="Barlow" pitchFamily="34" charset="0"/>
              </a:rPr>
              <a:t>tackling player</a:t>
            </a:r>
            <a:r>
              <a:rPr lang="nl-NL" sz="1875" noProof="1">
                <a:solidFill>
                  <a:srgbClr val="35526F"/>
                </a:solidFill>
                <a:latin typeface="Barlow" pitchFamily="34" charset="0"/>
              </a:rPr>
              <a:t>: deze speler stapt uit en neemt de bal weg van de aanvaller onder druk</a:t>
            </a:r>
          </a:p>
          <a:p>
            <a:pPr marL="342900" indent="-342900" algn="l">
              <a:lnSpc>
                <a:spcPct val="160000"/>
              </a:lnSpc>
              <a:buFontTx/>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Dit is de basisdynamiek van </a:t>
            </a:r>
            <a:r>
              <a:rPr lang="en-BE" sz="1875" noProof="1">
                <a:solidFill>
                  <a:srgbClr val="35526F"/>
                </a:solidFill>
                <a:latin typeface="Barlow" pitchFamily="34" charset="0"/>
              </a:rPr>
              <a:t>onze</a:t>
            </a:r>
            <a:r>
              <a:rPr lang="nl-NL" sz="1875" noProof="1">
                <a:solidFill>
                  <a:srgbClr val="35526F"/>
                </a:solidFill>
                <a:latin typeface="Barlow" pitchFamily="34" charset="0"/>
              </a:rPr>
              <a:t> verdediging, en waar de hele formatie </a:t>
            </a:r>
            <a:r>
              <a:rPr lang="en-BE" sz="1875" noProof="1">
                <a:solidFill>
                  <a:srgbClr val="35526F"/>
                </a:solidFill>
                <a:latin typeface="Barlow" pitchFamily="34" charset="0"/>
              </a:rPr>
              <a:t>steeds </a:t>
            </a:r>
            <a:r>
              <a:rPr lang="nl-NL" sz="1875" noProof="1">
                <a:solidFill>
                  <a:srgbClr val="35526F"/>
                </a:solidFill>
                <a:latin typeface="Barlow" pitchFamily="34" charset="0"/>
              </a:rPr>
              <a:t>naartoe werkt.</a:t>
            </a:r>
            <a:r>
              <a:rPr lang="en-BE" sz="1875" noProof="1">
                <a:solidFill>
                  <a:srgbClr val="35526F"/>
                </a:solidFill>
                <a:latin typeface="Barlow" pitchFamily="34" charset="0"/>
              </a:rPr>
              <a:t> </a:t>
            </a:r>
          </a:p>
          <a:p>
            <a:pPr algn="l">
              <a:lnSpc>
                <a:spcPct val="160000"/>
              </a:lnSpc>
            </a:pPr>
            <a:r>
              <a:rPr lang="nl-NL" sz="1875" noProof="1">
                <a:solidFill>
                  <a:srgbClr val="35526F"/>
                </a:solidFill>
                <a:latin typeface="Barlow" pitchFamily="34" charset="0"/>
              </a:rPr>
              <a:t>Dit</a:t>
            </a:r>
            <a:r>
              <a:rPr lang="en-BE" sz="1875" noProof="1">
                <a:solidFill>
                  <a:srgbClr val="35526F"/>
                </a:solidFill>
                <a:latin typeface="Barlow" pitchFamily="34" charset="0"/>
              </a:rPr>
              <a:t> kan </a:t>
            </a:r>
            <a:r>
              <a:rPr lang="en-BE" sz="1875" b="1" noProof="1">
                <a:solidFill>
                  <a:srgbClr val="35526F"/>
                </a:solidFill>
                <a:latin typeface="Barlow" pitchFamily="34" charset="0"/>
              </a:rPr>
              <a:t>hoog of laag </a:t>
            </a:r>
            <a:r>
              <a:rPr lang="en-BE" sz="1875" noProof="1">
                <a:solidFill>
                  <a:srgbClr val="35526F"/>
                </a:solidFill>
                <a:latin typeface="Barlow" pitchFamily="34" charset="0"/>
              </a:rPr>
              <a:t>worden toegepast</a:t>
            </a:r>
            <a:endParaRPr lang="nl-NL" sz="1875" noProof="1">
              <a:solidFill>
                <a:srgbClr val="35526F"/>
              </a:solidFill>
              <a:latin typeface="Barlow" pitchFamily="34" charset="0"/>
            </a:endParaRPr>
          </a:p>
          <a:p>
            <a:pPr algn="l">
              <a:lnSpc>
                <a:spcPct val="160000"/>
              </a:lnSpc>
            </a:pPr>
            <a:endParaRPr lang="nl-NL" sz="1875" noProof="1">
              <a:solidFill>
                <a:srgbClr val="35526F"/>
              </a:solidFill>
              <a:latin typeface="Barlow" pitchFamily="34" charset="0"/>
            </a:endParaRPr>
          </a:p>
          <a:p>
            <a:pPr algn="l">
              <a:lnSpc>
                <a:spcPct val="160000"/>
              </a:lnSpc>
            </a:pPr>
            <a:endParaRPr lang="nl-NL" sz="1875" noProof="1">
              <a:solidFill>
                <a:srgbClr val="35526F"/>
              </a:solidFill>
              <a:latin typeface="Barlow" pitchFamily="34" charset="0"/>
            </a:endParaRPr>
          </a:p>
          <a:p>
            <a:pPr marL="342900" indent="-342900" algn="l">
              <a:lnSpc>
                <a:spcPct val="160000"/>
              </a:lnSpc>
              <a:buFontTx/>
              <a:buChar char="-"/>
            </a:pPr>
            <a:endParaRPr lang="nl-NL" sz="1875" noProof="1"/>
          </a:p>
        </p:txBody>
      </p:sp>
      <p:pic>
        <p:nvPicPr>
          <p:cNvPr id="12" name="Picture 11">
            <a:extLst>
              <a:ext uri="{FF2B5EF4-FFF2-40B4-BE49-F238E27FC236}">
                <a16:creationId xmlns:a16="http://schemas.microsoft.com/office/drawing/2014/main" id="{076DED75-D9A2-3D7C-8DAC-F39F01728921}"/>
              </a:ext>
            </a:extLst>
          </p:cNvPr>
          <p:cNvPicPr>
            <a:picLocks noChangeAspect="1"/>
          </p:cNvPicPr>
          <p:nvPr/>
        </p:nvPicPr>
        <p:blipFill>
          <a:blip r:embed="rId3"/>
          <a:stretch>
            <a:fillRect/>
          </a:stretch>
        </p:blipFill>
        <p:spPr>
          <a:xfrm>
            <a:off x="1541244" y="873569"/>
            <a:ext cx="4790946" cy="8539861"/>
          </a:xfrm>
          <a:prstGeom prst="rect">
            <a:avLst/>
          </a:prstGeom>
        </p:spPr>
      </p:pic>
    </p:spTree>
    <p:extLst>
      <p:ext uri="{BB962C8B-B14F-4D97-AF65-F5344CB8AC3E}">
        <p14:creationId xmlns:p14="http://schemas.microsoft.com/office/powerpoint/2010/main" val="5464241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34A7B6-AA14-B287-0B0A-2883585C5C26}"/>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BE2C5CE0-E292-4ACD-ED78-8DE8A05B9B95}"/>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1B933592-6A62-460E-90DD-A15F0418FA65}"/>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9ED35853-682B-626D-0BDF-4E19910387DF}"/>
              </a:ext>
            </a:extLst>
          </p:cNvPr>
          <p:cNvSpPr/>
          <p:nvPr/>
        </p:nvSpPr>
        <p:spPr>
          <a:xfrm>
            <a:off x="9237785" y="636320"/>
            <a:ext cx="8750841"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rPr>
              <a:t>Niet balbezit – pressing 433</a:t>
            </a:r>
            <a:endParaRPr lang="nl-NL" sz="1800" noProof="1"/>
          </a:p>
        </p:txBody>
      </p:sp>
      <p:sp>
        <p:nvSpPr>
          <p:cNvPr id="6" name="Text 3">
            <a:extLst>
              <a:ext uri="{FF2B5EF4-FFF2-40B4-BE49-F238E27FC236}">
                <a16:creationId xmlns:a16="http://schemas.microsoft.com/office/drawing/2014/main" id="{B7B6C655-059E-CC86-3567-5B2775734163}"/>
              </a:ext>
            </a:extLst>
          </p:cNvPr>
          <p:cNvSpPr/>
          <p:nvPr/>
        </p:nvSpPr>
        <p:spPr>
          <a:xfrm>
            <a:off x="9237785" y="1131620"/>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Hoog pressen</a:t>
            </a:r>
            <a:r>
              <a:rPr lang="en-BE" sz="5400" b="1" kern="0" spc="-108" noProof="1">
                <a:solidFill>
                  <a:srgbClr val="06478D"/>
                </a:solidFill>
                <a:latin typeface="Outfit" pitchFamily="34" charset="0"/>
                <a:ea typeface="Outfit" pitchFamily="34" charset="-122"/>
                <a:cs typeface="Outfit" pitchFamily="34" charset="-120"/>
              </a:rPr>
              <a:t> – principe</a:t>
            </a:r>
            <a:endParaRPr lang="nl-NL" sz="5400" noProof="1"/>
          </a:p>
        </p:txBody>
      </p:sp>
      <p:sp>
        <p:nvSpPr>
          <p:cNvPr id="7" name="Text 4">
            <a:extLst>
              <a:ext uri="{FF2B5EF4-FFF2-40B4-BE49-F238E27FC236}">
                <a16:creationId xmlns:a16="http://schemas.microsoft.com/office/drawing/2014/main" id="{FE9C0D82-066F-9C97-DDE6-6877EFF7C57C}"/>
              </a:ext>
            </a:extLst>
          </p:cNvPr>
          <p:cNvSpPr/>
          <p:nvPr/>
        </p:nvSpPr>
        <p:spPr>
          <a:xfrm>
            <a:off x="9237785" y="2720211"/>
            <a:ext cx="8510954" cy="6564466"/>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solidFill>
                  <a:srgbClr val="35526F"/>
                </a:solidFill>
                <a:latin typeface="Barlow" pitchFamily="34" charset="0"/>
              </a:rPr>
              <a:t>In de basispress tegen de outlet </a:t>
            </a:r>
            <a:r>
              <a:rPr lang="en-BE" sz="1875" noProof="1">
                <a:solidFill>
                  <a:srgbClr val="35526F"/>
                </a:solidFill>
                <a:latin typeface="Barlow" pitchFamily="34" charset="0"/>
              </a:rPr>
              <a:t>van de tegenspeler </a:t>
            </a:r>
            <a:r>
              <a:rPr lang="nl-NL" sz="1875" noProof="1">
                <a:solidFill>
                  <a:srgbClr val="35526F"/>
                </a:solidFill>
                <a:latin typeface="Barlow" pitchFamily="34" charset="0"/>
              </a:rPr>
              <a:t>staat </a:t>
            </a:r>
            <a:r>
              <a:rPr lang="en-BE" sz="1875" noProof="1">
                <a:solidFill>
                  <a:srgbClr val="35526F"/>
                </a:solidFill>
                <a:latin typeface="Barlow" pitchFamily="34" charset="0"/>
              </a:rPr>
              <a:t>onze</a:t>
            </a:r>
            <a:r>
              <a:rPr lang="nl-NL" sz="1875" noProof="1">
                <a:solidFill>
                  <a:srgbClr val="35526F"/>
                </a:solidFill>
                <a:latin typeface="Barlow" pitchFamily="34" charset="0"/>
              </a:rPr>
              <a:t> formatie in basi</a:t>
            </a:r>
            <a:r>
              <a:rPr lang="en-BE" sz="1875" noProof="1">
                <a:solidFill>
                  <a:srgbClr val="35526F"/>
                </a:solidFill>
                <a:latin typeface="Barlow" pitchFamily="34" charset="0"/>
              </a:rPr>
              <a:t>s</a:t>
            </a:r>
            <a:r>
              <a:rPr lang="nl-NL" sz="1875" noProof="1">
                <a:solidFill>
                  <a:srgbClr val="35526F"/>
                </a:solidFill>
                <a:latin typeface="Barlow" pitchFamily="34" charset="0"/>
              </a:rPr>
              <a:t>vorm van </a:t>
            </a:r>
            <a:r>
              <a:rPr lang="nl-NL" sz="1875" b="1" noProof="1">
                <a:solidFill>
                  <a:srgbClr val="35526F"/>
                </a:solidFill>
                <a:latin typeface="Barlow" pitchFamily="34" charset="0"/>
              </a:rPr>
              <a:t>pijl-pijl-ruit</a:t>
            </a:r>
          </a:p>
          <a:p>
            <a:pPr marL="0" indent="0" algn="l">
              <a:lnSpc>
                <a:spcPct val="160000"/>
              </a:lnSpc>
              <a:buNone/>
            </a:pPr>
            <a:r>
              <a:rPr lang="en-BE" sz="1875" noProof="1">
                <a:solidFill>
                  <a:srgbClr val="35526F"/>
                </a:solidFill>
                <a:latin typeface="Barlow" pitchFamily="34" charset="0"/>
              </a:rPr>
              <a:t>W</a:t>
            </a:r>
            <a:r>
              <a:rPr lang="nl-NL" sz="1875" noProof="1">
                <a:solidFill>
                  <a:srgbClr val="35526F"/>
                </a:solidFill>
                <a:latin typeface="Barlow" pitchFamily="34" charset="0"/>
              </a:rPr>
              <a:t>e passen hierbij de zonale verdediging toe en zullen specifieke rollen spelen en </a:t>
            </a:r>
            <a:r>
              <a:rPr lang="en-BE" sz="1875" noProof="1">
                <a:solidFill>
                  <a:srgbClr val="35526F"/>
                </a:solidFill>
                <a:latin typeface="Barlow" pitchFamily="34" charset="0"/>
              </a:rPr>
              <a:t>ons</a:t>
            </a:r>
            <a:r>
              <a:rPr lang="nl-NL" sz="1875" noProof="1">
                <a:solidFill>
                  <a:srgbClr val="35526F"/>
                </a:solidFill>
                <a:latin typeface="Barlow" pitchFamily="34" charset="0"/>
              </a:rPr>
              <a:t> onderling opstellen afhankelijk van het type press.</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Dit is steeds de vorm die wordt aangenomen in niet</a:t>
            </a:r>
            <a:r>
              <a:rPr lang="en-BE" sz="1875" noProof="1">
                <a:solidFill>
                  <a:srgbClr val="35526F"/>
                </a:solidFill>
                <a:latin typeface="Barlow" pitchFamily="34" charset="0"/>
              </a:rPr>
              <a:t>-</a:t>
            </a:r>
            <a:r>
              <a:rPr lang="nl-NL" sz="1875" noProof="1">
                <a:solidFill>
                  <a:srgbClr val="35526F"/>
                </a:solidFill>
                <a:latin typeface="Barlow" pitchFamily="34" charset="0"/>
              </a:rPr>
              <a:t>balbezit door te kijken naar elkaar en zich aan te passen.</a:t>
            </a:r>
            <a:endParaRPr lang="en-BE" sz="1875" noProof="1">
              <a:solidFill>
                <a:srgbClr val="35526F"/>
              </a:solidFill>
              <a:latin typeface="Barlow" pitchFamily="34" charset="0"/>
            </a:endParaRPr>
          </a:p>
          <a:p>
            <a:pPr marL="0" indent="0" algn="l">
              <a:lnSpc>
                <a:spcPct val="160000"/>
              </a:lnSpc>
              <a:buNone/>
            </a:pPr>
            <a:endParaRPr lang="en-BE" sz="1875" noProof="1">
              <a:solidFill>
                <a:srgbClr val="35526F"/>
              </a:solidFill>
              <a:latin typeface="Barlow" pitchFamily="34" charset="0"/>
            </a:endParaRPr>
          </a:p>
          <a:p>
            <a:pPr marL="0" indent="0" algn="l">
              <a:lnSpc>
                <a:spcPct val="160000"/>
              </a:lnSpc>
              <a:buNone/>
            </a:pPr>
            <a:r>
              <a:rPr lang="en-BE" sz="1875" b="1" noProof="1">
                <a:solidFill>
                  <a:srgbClr val="35526F"/>
                </a:solidFill>
                <a:latin typeface="Barlow" pitchFamily="34" charset="0"/>
              </a:rPr>
              <a:t>Wanneer hoge press?</a:t>
            </a:r>
          </a:p>
          <a:p>
            <a:pPr marL="0" indent="0" algn="l">
              <a:lnSpc>
                <a:spcPct val="160000"/>
              </a:lnSpc>
              <a:buNone/>
            </a:pPr>
            <a:r>
              <a:rPr lang="en-BE" sz="1875" noProof="1">
                <a:solidFill>
                  <a:srgbClr val="35526F"/>
                </a:solidFill>
                <a:latin typeface="Barlow" pitchFamily="34" charset="0"/>
              </a:rPr>
              <a:t>De tegenspeler geen tijd aan de bal geven, snelle herovering dichtbij doel</a:t>
            </a:r>
            <a:r>
              <a:rPr lang="nl-NL" sz="1875" noProof="1">
                <a:solidFill>
                  <a:srgbClr val="35526F"/>
                </a:solidFill>
                <a:latin typeface="Barlow" pitchFamily="34" charset="0"/>
              </a:rPr>
              <a:t>. De tegenspeler heeft geen goede scoops of krachtige shots. De verdediging is traag in opbouw</a:t>
            </a:r>
            <a:endParaRPr lang="en-BE" sz="1875" noProof="1">
              <a:solidFill>
                <a:srgbClr val="35526F"/>
              </a:solidFill>
              <a:latin typeface="Barlow" pitchFamily="34" charset="0"/>
            </a:endParaRP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endParaRPr lang="en-BE" sz="1875" noProof="1"/>
          </a:p>
          <a:p>
            <a:pPr marL="0" indent="0" algn="l">
              <a:lnSpc>
                <a:spcPct val="160000"/>
              </a:lnSpc>
              <a:buNone/>
            </a:pPr>
            <a:endParaRPr lang="nl-NL" sz="1875" noProof="1"/>
          </a:p>
        </p:txBody>
      </p:sp>
      <p:pic>
        <p:nvPicPr>
          <p:cNvPr id="12" name="Picture 11">
            <a:extLst>
              <a:ext uri="{FF2B5EF4-FFF2-40B4-BE49-F238E27FC236}">
                <a16:creationId xmlns:a16="http://schemas.microsoft.com/office/drawing/2014/main" id="{0FDD8CD9-1C97-BF20-EB32-EDCD76BDFB20}"/>
              </a:ext>
            </a:extLst>
          </p:cNvPr>
          <p:cNvPicPr>
            <a:picLocks noChangeAspect="1"/>
          </p:cNvPicPr>
          <p:nvPr/>
        </p:nvPicPr>
        <p:blipFill>
          <a:blip r:embed="rId3"/>
          <a:stretch>
            <a:fillRect/>
          </a:stretch>
        </p:blipFill>
        <p:spPr>
          <a:xfrm>
            <a:off x="1312974" y="636320"/>
            <a:ext cx="5019216" cy="9014360"/>
          </a:xfrm>
          <a:prstGeom prst="rect">
            <a:avLst/>
          </a:prstGeom>
        </p:spPr>
      </p:pic>
    </p:spTree>
    <p:extLst>
      <p:ext uri="{BB962C8B-B14F-4D97-AF65-F5344CB8AC3E}">
        <p14:creationId xmlns:p14="http://schemas.microsoft.com/office/powerpoint/2010/main" val="345287096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55394-9370-7D07-859B-A913FB137000}"/>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B9A2F670-9CC3-C089-7DFF-C06A5B2AF7BA}"/>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C638E2DD-80EC-06B4-3D26-C2A0AA4C93CE}"/>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2959BE11-3C0F-F70D-0BA4-34ABC9139A4C}"/>
              </a:ext>
            </a:extLst>
          </p:cNvPr>
          <p:cNvSpPr/>
          <p:nvPr/>
        </p:nvSpPr>
        <p:spPr>
          <a:xfrm>
            <a:off x="9144000" y="868390"/>
            <a:ext cx="8750841" cy="323850"/>
          </a:xfrm>
          <a:prstGeom prst="rect">
            <a:avLst/>
          </a:prstGeom>
          <a:noFill/>
          <a:ln/>
        </p:spPr>
        <p:txBody>
          <a:bodyPr wrap="square" lIns="25400" tIns="25400" rIns="25400" bIns="25400" rtlCol="0" anchor="t">
            <a:normAutofit lnSpcReduction="10000"/>
          </a:bodyPr>
          <a:lstStyle/>
          <a:p>
            <a:r>
              <a:rPr lang="nl-NL" b="1" kern="0" spc="360" noProof="1">
                <a:solidFill>
                  <a:srgbClr val="B62C17"/>
                </a:solidFill>
                <a:latin typeface="Outfit" pitchFamily="34" charset="0"/>
                <a:ea typeface="Outfit" pitchFamily="34" charset="-122"/>
              </a:rPr>
              <a:t>Niet balbezit – pressing 433</a:t>
            </a:r>
            <a:endParaRPr lang="nl-NL" noProof="1"/>
          </a:p>
        </p:txBody>
      </p:sp>
      <p:sp>
        <p:nvSpPr>
          <p:cNvPr id="6" name="Text 3">
            <a:extLst>
              <a:ext uri="{FF2B5EF4-FFF2-40B4-BE49-F238E27FC236}">
                <a16:creationId xmlns:a16="http://schemas.microsoft.com/office/drawing/2014/main" id="{969D4C6B-73B8-B9A2-5CB5-A3BA9B8081BA}"/>
              </a:ext>
            </a:extLst>
          </p:cNvPr>
          <p:cNvSpPr/>
          <p:nvPr/>
        </p:nvSpPr>
        <p:spPr>
          <a:xfrm>
            <a:off x="9144000" y="1363690"/>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Laag pressen</a:t>
            </a:r>
            <a:r>
              <a:rPr lang="en-BE" sz="5400" b="1" kern="0" spc="-108" noProof="1">
                <a:solidFill>
                  <a:srgbClr val="06478D"/>
                </a:solidFill>
                <a:latin typeface="Outfit" pitchFamily="34" charset="0"/>
                <a:ea typeface="Outfit" pitchFamily="34" charset="-122"/>
                <a:cs typeface="Outfit" pitchFamily="34" charset="-120"/>
              </a:rPr>
              <a:t> - principe</a:t>
            </a:r>
            <a:endParaRPr lang="nl-NL" sz="5400" noProof="1"/>
          </a:p>
        </p:txBody>
      </p:sp>
      <p:sp>
        <p:nvSpPr>
          <p:cNvPr id="7" name="Text 4">
            <a:extLst>
              <a:ext uri="{FF2B5EF4-FFF2-40B4-BE49-F238E27FC236}">
                <a16:creationId xmlns:a16="http://schemas.microsoft.com/office/drawing/2014/main" id="{8E5C2A74-84C4-90DA-509D-6610EC93B87A}"/>
              </a:ext>
            </a:extLst>
          </p:cNvPr>
          <p:cNvSpPr/>
          <p:nvPr/>
        </p:nvSpPr>
        <p:spPr>
          <a:xfrm>
            <a:off x="9144000" y="2952280"/>
            <a:ext cx="8054956" cy="5662331"/>
          </a:xfrm>
          <a:prstGeom prst="rect">
            <a:avLst/>
          </a:prstGeom>
          <a:noFill/>
          <a:ln/>
        </p:spPr>
        <p:txBody>
          <a:bodyPr wrap="square" lIns="25400" tIns="25400" rIns="25400" bIns="25400" rtlCol="0" anchor="t">
            <a:normAutofit lnSpcReduction="10000"/>
          </a:bodyPr>
          <a:lstStyle/>
          <a:p>
            <a:pPr marL="0" indent="0" algn="l">
              <a:lnSpc>
                <a:spcPct val="160000"/>
              </a:lnSpc>
              <a:buNone/>
            </a:pPr>
            <a:r>
              <a:rPr lang="nl-NL" sz="1875" noProof="1">
                <a:solidFill>
                  <a:srgbClr val="35526F"/>
                </a:solidFill>
                <a:latin typeface="Barlow" pitchFamily="34" charset="0"/>
              </a:rPr>
              <a:t>De verdediging zakt in </a:t>
            </a:r>
            <a:r>
              <a:rPr lang="nl-NL" sz="1875" b="1" noProof="1">
                <a:solidFill>
                  <a:srgbClr val="35526F"/>
                </a:solidFill>
                <a:latin typeface="Barlow" pitchFamily="34" charset="0"/>
              </a:rPr>
              <a:t>vaste vorm lager </a:t>
            </a:r>
            <a:r>
              <a:rPr lang="nl-NL" sz="1875" noProof="1">
                <a:solidFill>
                  <a:srgbClr val="35526F"/>
                </a:solidFill>
                <a:latin typeface="Barlow" pitchFamily="34" charset="0"/>
              </a:rPr>
              <a:t>in en komt achter de bal in vaste formatie.</a:t>
            </a:r>
          </a:p>
          <a:p>
            <a:pPr marL="0" indent="0" algn="l">
              <a:lnSpc>
                <a:spcPct val="160000"/>
              </a:lnSpc>
              <a:buNone/>
            </a:pPr>
            <a:r>
              <a:rPr lang="nl-NL" sz="1875" noProof="1">
                <a:solidFill>
                  <a:srgbClr val="35526F"/>
                </a:solidFill>
                <a:latin typeface="Barlow" pitchFamily="34" charset="0"/>
              </a:rPr>
              <a:t>Dit gebeurt zowel  tijdens het spel, waar linies positie trachten te hervatten achter de bal wanneer de press is gebroken, of tijdens het spelen van </a:t>
            </a:r>
            <a:r>
              <a:rPr lang="nl-NL" sz="1875" b="1" noProof="1">
                <a:solidFill>
                  <a:srgbClr val="35526F"/>
                </a:solidFill>
                <a:latin typeface="Barlow" pitchFamily="34" charset="0"/>
              </a:rPr>
              <a:t>een laag blok.</a:t>
            </a:r>
            <a:endParaRPr lang="en-BE" sz="1875" b="1" noProof="1">
              <a:solidFill>
                <a:srgbClr val="35526F"/>
              </a:solidFill>
              <a:latin typeface="Barlow" pitchFamily="34" charset="0"/>
            </a:endParaRPr>
          </a:p>
          <a:p>
            <a:pPr marL="0" indent="0" algn="l">
              <a:lnSpc>
                <a:spcPct val="160000"/>
              </a:lnSpc>
              <a:buNone/>
            </a:pPr>
            <a:endParaRPr lang="en-BE" sz="1875" noProof="1">
              <a:solidFill>
                <a:srgbClr val="35526F"/>
              </a:solidFill>
              <a:latin typeface="Barlow" pitchFamily="34" charset="0"/>
            </a:endParaRPr>
          </a:p>
          <a:p>
            <a:pPr marL="0" indent="0" algn="l">
              <a:lnSpc>
                <a:spcPct val="160000"/>
              </a:lnSpc>
              <a:buNone/>
            </a:pPr>
            <a:r>
              <a:rPr lang="en-BE" sz="1875" b="1" noProof="1">
                <a:solidFill>
                  <a:srgbClr val="35526F"/>
                </a:solidFill>
                <a:latin typeface="Barlow" pitchFamily="34" charset="0"/>
              </a:rPr>
              <a:t>Wanneer lage press?</a:t>
            </a:r>
          </a:p>
          <a:p>
            <a:pPr marL="0" indent="0" algn="l">
              <a:lnSpc>
                <a:spcPct val="160000"/>
              </a:lnSpc>
              <a:buNone/>
            </a:pPr>
            <a:r>
              <a:rPr lang="en-BE" sz="1875" noProof="1">
                <a:solidFill>
                  <a:srgbClr val="35526F"/>
                </a:solidFill>
                <a:latin typeface="Barlow" pitchFamily="34" charset="0"/>
              </a:rPr>
              <a:t>De tegenspeler is technisch en kan makkelijk open duels winnen, de tegenspeler gebruikt </a:t>
            </a:r>
            <a:r>
              <a:rPr lang="nl-NL" sz="1875" noProof="1">
                <a:solidFill>
                  <a:srgbClr val="35526F"/>
                </a:solidFill>
                <a:latin typeface="Barlow" pitchFamily="34" charset="0"/>
              </a:rPr>
              <a:t>met succes </a:t>
            </a:r>
            <a:r>
              <a:rPr lang="en-BE" sz="1875" noProof="1">
                <a:solidFill>
                  <a:srgbClr val="35526F"/>
                </a:solidFill>
                <a:latin typeface="Barlow" pitchFamily="34" charset="0"/>
              </a:rPr>
              <a:t>harde passes of scoops naar open ruimtes.</a:t>
            </a:r>
          </a:p>
          <a:p>
            <a:pPr marL="0" indent="0" algn="l">
              <a:lnSpc>
                <a:spcPct val="160000"/>
              </a:lnSpc>
              <a:buNone/>
            </a:pPr>
            <a:endParaRPr lang="en-BE"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Een</a:t>
            </a:r>
            <a:r>
              <a:rPr lang="en-BE" sz="1875" noProof="1">
                <a:solidFill>
                  <a:srgbClr val="35526F"/>
                </a:solidFill>
                <a:latin typeface="Barlow" pitchFamily="34" charset="0"/>
              </a:rPr>
              <a:t> voordeel van </a:t>
            </a:r>
            <a:r>
              <a:rPr lang="nl-NL" sz="1875" noProof="1">
                <a:solidFill>
                  <a:srgbClr val="35526F"/>
                </a:solidFill>
                <a:latin typeface="Barlow" pitchFamily="34" charset="0"/>
              </a:rPr>
              <a:t>de</a:t>
            </a:r>
            <a:r>
              <a:rPr lang="en-BE" sz="1875" noProof="1">
                <a:solidFill>
                  <a:srgbClr val="35526F"/>
                </a:solidFill>
                <a:latin typeface="Barlow" pitchFamily="34" charset="0"/>
              </a:rPr>
              <a:t> lage press is dat er veel ruimte vooruit is als de bal wordt herwonnen. Dit vereist specifieke training op offensieve transitie met focus op counters.</a:t>
            </a:r>
            <a:endParaRPr lang="nl-NL" sz="1875" noProof="1">
              <a:solidFill>
                <a:srgbClr val="35526F"/>
              </a:solidFill>
              <a:latin typeface="Barlow" pitchFamily="34" charset="0"/>
            </a:endParaRPr>
          </a:p>
        </p:txBody>
      </p:sp>
      <p:pic>
        <p:nvPicPr>
          <p:cNvPr id="13" name="Picture 12">
            <a:extLst>
              <a:ext uri="{FF2B5EF4-FFF2-40B4-BE49-F238E27FC236}">
                <a16:creationId xmlns:a16="http://schemas.microsoft.com/office/drawing/2014/main" id="{3D8FC8F9-1464-1E15-9414-86D39C1DC394}"/>
              </a:ext>
            </a:extLst>
          </p:cNvPr>
          <p:cNvPicPr>
            <a:picLocks noChangeAspect="1"/>
          </p:cNvPicPr>
          <p:nvPr/>
        </p:nvPicPr>
        <p:blipFill>
          <a:blip r:embed="rId3"/>
          <a:stretch>
            <a:fillRect/>
          </a:stretch>
        </p:blipFill>
        <p:spPr>
          <a:xfrm>
            <a:off x="1310478" y="683879"/>
            <a:ext cx="5017858" cy="8919242"/>
          </a:xfrm>
          <a:prstGeom prst="rect">
            <a:avLst/>
          </a:prstGeom>
        </p:spPr>
      </p:pic>
      <p:sp>
        <p:nvSpPr>
          <p:cNvPr id="14" name="Arrow: Down 13">
            <a:extLst>
              <a:ext uri="{FF2B5EF4-FFF2-40B4-BE49-F238E27FC236}">
                <a16:creationId xmlns:a16="http://schemas.microsoft.com/office/drawing/2014/main" id="{67DF723B-4B65-1910-1455-C84EAF08E9E5}"/>
              </a:ext>
            </a:extLst>
          </p:cNvPr>
          <p:cNvSpPr/>
          <p:nvPr/>
        </p:nvSpPr>
        <p:spPr>
          <a:xfrm>
            <a:off x="760798" y="2952280"/>
            <a:ext cx="328246" cy="3891180"/>
          </a:xfrm>
          <a:prstGeom prst="downArrow">
            <a:avLst/>
          </a:prstGeom>
          <a:solidFill>
            <a:schemeClr val="bg1"/>
          </a:solidFill>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nl-NL" noProof="1"/>
          </a:p>
        </p:txBody>
      </p:sp>
    </p:spTree>
    <p:extLst>
      <p:ext uri="{BB962C8B-B14F-4D97-AF65-F5344CB8AC3E}">
        <p14:creationId xmlns:p14="http://schemas.microsoft.com/office/powerpoint/2010/main" val="19252468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287F89-6D40-C38C-EBC9-57C2044FFB1A}"/>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76326858-96B3-67F7-AD44-92CA6AA91777}"/>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F701FA68-62A1-2BC6-57B8-602A226F3470}"/>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46F561E1-7E27-9BE6-CBB9-C52D6C5C3BB7}"/>
              </a:ext>
            </a:extLst>
          </p:cNvPr>
          <p:cNvSpPr/>
          <p:nvPr/>
        </p:nvSpPr>
        <p:spPr>
          <a:xfrm>
            <a:off x="9049013" y="1139314"/>
            <a:ext cx="8750841" cy="323850"/>
          </a:xfrm>
          <a:prstGeom prst="rect">
            <a:avLst/>
          </a:prstGeom>
          <a:noFill/>
          <a:ln/>
        </p:spPr>
        <p:txBody>
          <a:bodyPr wrap="square" lIns="25400" tIns="25400" rIns="25400" bIns="25400" rtlCol="0" anchor="t">
            <a:normAutofit lnSpcReduction="10000"/>
          </a:bodyPr>
          <a:lstStyle/>
          <a:p>
            <a:r>
              <a:rPr lang="nl-NL" b="1" kern="0" spc="360" noProof="1">
                <a:solidFill>
                  <a:srgbClr val="B62C17"/>
                </a:solidFill>
                <a:latin typeface="Outfit" pitchFamily="34" charset="0"/>
                <a:ea typeface="Outfit" pitchFamily="34" charset="-122"/>
                <a:cs typeface="Outfit" pitchFamily="34" charset="-120"/>
              </a:rPr>
              <a:t>Niet balbezit – specifieke press</a:t>
            </a:r>
            <a:endParaRPr lang="nl-NL" noProof="1"/>
          </a:p>
          <a:p>
            <a:pPr marL="0" indent="0" algn="l">
              <a:buNone/>
            </a:pPr>
            <a:endParaRPr lang="nl-NL" sz="1800" noProof="1"/>
          </a:p>
        </p:txBody>
      </p:sp>
      <p:sp>
        <p:nvSpPr>
          <p:cNvPr id="6" name="Text 3">
            <a:extLst>
              <a:ext uri="{FF2B5EF4-FFF2-40B4-BE49-F238E27FC236}">
                <a16:creationId xmlns:a16="http://schemas.microsoft.com/office/drawing/2014/main" id="{0EE67993-0984-616C-B9D9-4692F140AD5D}"/>
              </a:ext>
            </a:extLst>
          </p:cNvPr>
          <p:cNvSpPr/>
          <p:nvPr/>
        </p:nvSpPr>
        <p:spPr>
          <a:xfrm>
            <a:off x="9049013" y="1634614"/>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Split press</a:t>
            </a:r>
            <a:endParaRPr lang="nl-NL" sz="5400" noProof="1"/>
          </a:p>
        </p:txBody>
      </p:sp>
      <p:sp>
        <p:nvSpPr>
          <p:cNvPr id="7" name="Text 4">
            <a:extLst>
              <a:ext uri="{FF2B5EF4-FFF2-40B4-BE49-F238E27FC236}">
                <a16:creationId xmlns:a16="http://schemas.microsoft.com/office/drawing/2014/main" id="{17C29C53-9DED-06B8-E2FF-9EC79FB26760}"/>
              </a:ext>
            </a:extLst>
          </p:cNvPr>
          <p:cNvSpPr/>
          <p:nvPr/>
        </p:nvSpPr>
        <p:spPr>
          <a:xfrm>
            <a:off x="9049012" y="3223204"/>
            <a:ext cx="8193969" cy="5924481"/>
          </a:xfrm>
          <a:prstGeom prst="rect">
            <a:avLst/>
          </a:prstGeom>
          <a:noFill/>
          <a:ln/>
        </p:spPr>
        <p:txBody>
          <a:bodyPr wrap="square" lIns="25400" tIns="25400" rIns="25400" bIns="25400" rtlCol="0" anchor="t">
            <a:normAutofit fontScale="92500" lnSpcReduction="10000"/>
          </a:bodyPr>
          <a:lstStyle/>
          <a:p>
            <a:pPr marL="0" indent="0" algn="l">
              <a:lnSpc>
                <a:spcPct val="160000"/>
              </a:lnSpc>
              <a:buNone/>
            </a:pPr>
            <a:r>
              <a:rPr lang="nl-NL" sz="1875" noProof="1">
                <a:solidFill>
                  <a:srgbClr val="35526F"/>
                </a:solidFill>
                <a:latin typeface="Barlow" pitchFamily="34" charset="0"/>
              </a:rPr>
              <a:t>Deze </a:t>
            </a:r>
            <a:r>
              <a:rPr lang="nl-NL" sz="1875" b="1" noProof="1">
                <a:solidFill>
                  <a:srgbClr val="35526F"/>
                </a:solidFill>
                <a:latin typeface="Barlow" pitchFamily="34" charset="0"/>
              </a:rPr>
              <a:t>actieve centrale press </a:t>
            </a:r>
            <a:r>
              <a:rPr lang="nl-NL" sz="1875" noProof="1">
                <a:solidFill>
                  <a:srgbClr val="35526F"/>
                </a:solidFill>
                <a:latin typeface="Barlow" pitchFamily="34" charset="0"/>
              </a:rPr>
              <a:t>heeft als doel het veld </a:t>
            </a:r>
            <a:r>
              <a:rPr lang="nl-NL" sz="1875" b="1" noProof="1">
                <a:solidFill>
                  <a:srgbClr val="35526F"/>
                </a:solidFill>
                <a:latin typeface="Barlow" pitchFamily="34" charset="0"/>
              </a:rPr>
              <a:t>doormidden te snijden</a:t>
            </a:r>
            <a:r>
              <a:rPr lang="nl-NL" sz="1875" noProof="1">
                <a:solidFill>
                  <a:srgbClr val="35526F"/>
                </a:solidFill>
                <a:latin typeface="Barlow" pitchFamily="34" charset="0"/>
              </a:rPr>
              <a:t>, aangevoerd door de spits. Het beoogde effect is dat de outlet breed speelt naar een fullback positie.</a:t>
            </a:r>
          </a:p>
          <a:p>
            <a:pPr marL="0" indent="0" algn="l">
              <a:lnSpc>
                <a:spcPct val="160000"/>
              </a:lnSpc>
              <a:buNone/>
            </a:pPr>
            <a:r>
              <a:rPr lang="nl-NL" sz="1875" noProof="1">
                <a:solidFill>
                  <a:srgbClr val="35526F"/>
                </a:solidFill>
                <a:latin typeface="Barlow" pitchFamily="34" charset="0"/>
              </a:rPr>
              <a:t>Van daaruit worden verschillende principes in werking gezet zoals vernauwen naar de </a:t>
            </a:r>
            <a:r>
              <a:rPr lang="nl-NL" sz="1875" i="1" noProof="1">
                <a:solidFill>
                  <a:srgbClr val="35526F"/>
                </a:solidFill>
                <a:latin typeface="Barlow" pitchFamily="34" charset="0"/>
              </a:rPr>
              <a:t>hulplijn</a:t>
            </a:r>
            <a:r>
              <a:rPr lang="nl-NL" sz="1875" noProof="1">
                <a:solidFill>
                  <a:srgbClr val="35526F"/>
                </a:solidFill>
                <a:latin typeface="Barlow" pitchFamily="34" charset="0"/>
              </a:rPr>
              <a:t>, </a:t>
            </a:r>
            <a:r>
              <a:rPr lang="nl-NL" sz="1875" i="1" noProof="1">
                <a:solidFill>
                  <a:srgbClr val="35526F"/>
                </a:solidFill>
                <a:latin typeface="Barlow" pitchFamily="34" charset="0"/>
              </a:rPr>
              <a:t>channeling</a:t>
            </a:r>
            <a:r>
              <a:rPr lang="nl-NL" sz="1875" noProof="1">
                <a:solidFill>
                  <a:srgbClr val="35526F"/>
                </a:solidFill>
                <a:latin typeface="Barlow" pitchFamily="34" charset="0"/>
              </a:rPr>
              <a:t> en </a:t>
            </a:r>
            <a:r>
              <a:rPr lang="nl-NL" sz="1875" i="1" noProof="1">
                <a:solidFill>
                  <a:srgbClr val="35526F"/>
                </a:solidFill>
                <a:latin typeface="Barlow" pitchFamily="34" charset="0"/>
              </a:rPr>
              <a:t>defensive doubles</a:t>
            </a:r>
            <a:r>
              <a:rPr lang="nl-NL" sz="1875" noProof="1">
                <a:solidFill>
                  <a:srgbClr val="35526F"/>
                </a:solidFill>
                <a:latin typeface="Barlow" pitchFamily="34" charset="0"/>
              </a:rPr>
              <a:t>.</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b="1" noProof="1">
                <a:solidFill>
                  <a:srgbClr val="35526F"/>
                </a:solidFill>
                <a:latin typeface="Barlow" pitchFamily="34" charset="0"/>
              </a:rPr>
              <a:t>Trigger</a:t>
            </a:r>
            <a:r>
              <a:rPr lang="nl-NL" sz="1875" noProof="1">
                <a:solidFill>
                  <a:srgbClr val="35526F"/>
                </a:solidFill>
                <a:latin typeface="Barlow" pitchFamily="34" charset="0"/>
              </a:rPr>
              <a:t>: de centerback speelt naar de andere centerback of een fullback</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Kerntaken: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Spits</a:t>
            </a:r>
            <a:r>
              <a:rPr lang="nl-NL" sz="1875" noProof="1">
                <a:solidFill>
                  <a:srgbClr val="35526F"/>
                </a:solidFill>
                <a:latin typeface="Barlow" pitchFamily="34" charset="0"/>
              </a:rPr>
              <a:t>: snijdt het veld af na een transfer in de outlet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Aanvaller balkant</a:t>
            </a:r>
            <a:r>
              <a:rPr lang="nl-NL" sz="1875" noProof="1">
                <a:solidFill>
                  <a:srgbClr val="35526F"/>
                </a:solidFill>
                <a:latin typeface="Barlow" pitchFamily="34" charset="0"/>
              </a:rPr>
              <a:t>: laat de bal naar de fullback en gaat dan channelen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Aanvaller helpkant</a:t>
            </a:r>
            <a:r>
              <a:rPr lang="nl-NL" sz="1875" noProof="1">
                <a:solidFill>
                  <a:srgbClr val="35526F"/>
                </a:solidFill>
                <a:latin typeface="Barlow" pitchFamily="34" charset="0"/>
              </a:rPr>
              <a:t>: neemt centraal positie tegen transfer door midden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Middenvelder balkant</a:t>
            </a:r>
            <a:r>
              <a:rPr lang="nl-NL" sz="1875" noProof="1">
                <a:solidFill>
                  <a:srgbClr val="35526F"/>
                </a:solidFill>
                <a:latin typeface="Barlow" pitchFamily="34" charset="0"/>
              </a:rPr>
              <a:t>: zet mee hoog druk terwijl zijn man in schaduw blijft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Mid-mid</a:t>
            </a:r>
            <a:r>
              <a:rPr lang="nl-NL" sz="1875" noProof="1">
                <a:solidFill>
                  <a:srgbClr val="35526F"/>
                </a:solidFill>
                <a:latin typeface="Barlow" pitchFamily="34" charset="0"/>
              </a:rPr>
              <a:t> komt mee helpen in zone waar middenvelder balkant uit verdwenen is</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De press is dus een centrale press, die zowel hoog als laag kan uitgevoerd worden</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endParaRPr lang="nl-NL" sz="1875" noProof="1"/>
          </a:p>
        </p:txBody>
      </p:sp>
      <p:pic>
        <p:nvPicPr>
          <p:cNvPr id="8" name="Schermafbeelding 2023-05-23 om 10.16.24.png">
            <a:extLst>
              <a:ext uri="{FF2B5EF4-FFF2-40B4-BE49-F238E27FC236}">
                <a16:creationId xmlns:a16="http://schemas.microsoft.com/office/drawing/2014/main" id="{895F86D5-45FD-B9E6-9383-17E0F4E51F4C}"/>
              </a:ext>
            </a:extLst>
          </p:cNvPr>
          <p:cNvPicPr>
            <a:picLocks noChangeAspect="1"/>
          </p:cNvPicPr>
          <p:nvPr/>
        </p:nvPicPr>
        <p:blipFill>
          <a:blip r:embed="rId3"/>
          <a:stretch>
            <a:fillRect/>
          </a:stretch>
        </p:blipFill>
        <p:spPr>
          <a:xfrm rot="16200000">
            <a:off x="-45754" y="3073210"/>
            <a:ext cx="7626077" cy="4140578"/>
          </a:xfrm>
          <a:prstGeom prst="rect">
            <a:avLst/>
          </a:prstGeom>
          <a:ln w="12700" cap="flat">
            <a:noFill/>
            <a:miter lim="400000"/>
          </a:ln>
          <a:effectLst/>
        </p:spPr>
      </p:pic>
      <p:sp>
        <p:nvSpPr>
          <p:cNvPr id="10" name="Cirkel">
            <a:extLst>
              <a:ext uri="{FF2B5EF4-FFF2-40B4-BE49-F238E27FC236}">
                <a16:creationId xmlns:a16="http://schemas.microsoft.com/office/drawing/2014/main" id="{55FE002B-7D82-7722-3525-F377F2803149}"/>
              </a:ext>
            </a:extLst>
          </p:cNvPr>
          <p:cNvSpPr/>
          <p:nvPr/>
        </p:nvSpPr>
        <p:spPr>
          <a:xfrm>
            <a:off x="3175031" y="3387787"/>
            <a:ext cx="173028"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2" name="Cirkel">
            <a:extLst>
              <a:ext uri="{FF2B5EF4-FFF2-40B4-BE49-F238E27FC236}">
                <a16:creationId xmlns:a16="http://schemas.microsoft.com/office/drawing/2014/main" id="{88D31D6F-E765-8DF2-6BF2-81B4F5B94A8A}"/>
              </a:ext>
            </a:extLst>
          </p:cNvPr>
          <p:cNvSpPr/>
          <p:nvPr/>
        </p:nvSpPr>
        <p:spPr>
          <a:xfrm>
            <a:off x="2385423" y="3760985"/>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 name="Cirkel">
            <a:extLst>
              <a:ext uri="{FF2B5EF4-FFF2-40B4-BE49-F238E27FC236}">
                <a16:creationId xmlns:a16="http://schemas.microsoft.com/office/drawing/2014/main" id="{809A5DEC-4B6E-F058-4461-6466677F3B29}"/>
              </a:ext>
            </a:extLst>
          </p:cNvPr>
          <p:cNvSpPr/>
          <p:nvPr/>
        </p:nvSpPr>
        <p:spPr>
          <a:xfrm>
            <a:off x="4097142" y="3604287"/>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7" name="Cirkel">
            <a:extLst>
              <a:ext uri="{FF2B5EF4-FFF2-40B4-BE49-F238E27FC236}">
                <a16:creationId xmlns:a16="http://schemas.microsoft.com/office/drawing/2014/main" id="{DB5BE6EC-A389-44CF-7F88-63835E475CB3}"/>
              </a:ext>
            </a:extLst>
          </p:cNvPr>
          <p:cNvSpPr/>
          <p:nvPr/>
        </p:nvSpPr>
        <p:spPr>
          <a:xfrm>
            <a:off x="2589821" y="4771210"/>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9" name="Cirkel">
            <a:extLst>
              <a:ext uri="{FF2B5EF4-FFF2-40B4-BE49-F238E27FC236}">
                <a16:creationId xmlns:a16="http://schemas.microsoft.com/office/drawing/2014/main" id="{6FD6DD46-2F51-8B28-954D-A2792D783226}"/>
              </a:ext>
            </a:extLst>
          </p:cNvPr>
          <p:cNvSpPr/>
          <p:nvPr/>
        </p:nvSpPr>
        <p:spPr>
          <a:xfrm>
            <a:off x="3347503" y="4317132"/>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1" name="Cirkel">
            <a:extLst>
              <a:ext uri="{FF2B5EF4-FFF2-40B4-BE49-F238E27FC236}">
                <a16:creationId xmlns:a16="http://schemas.microsoft.com/office/drawing/2014/main" id="{AD991B75-D211-3B1C-6084-CC487022A041}"/>
              </a:ext>
            </a:extLst>
          </p:cNvPr>
          <p:cNvSpPr/>
          <p:nvPr/>
        </p:nvSpPr>
        <p:spPr>
          <a:xfrm>
            <a:off x="3396776" y="5421363"/>
            <a:ext cx="177842"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3" name="Cirkel">
            <a:extLst>
              <a:ext uri="{FF2B5EF4-FFF2-40B4-BE49-F238E27FC236}">
                <a16:creationId xmlns:a16="http://schemas.microsoft.com/office/drawing/2014/main" id="{27AC55B7-DDEB-8E65-2B70-E0D01A490CFE}"/>
              </a:ext>
            </a:extLst>
          </p:cNvPr>
          <p:cNvSpPr/>
          <p:nvPr/>
        </p:nvSpPr>
        <p:spPr>
          <a:xfrm>
            <a:off x="4266859" y="4697049"/>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5" name="Cirkel">
            <a:extLst>
              <a:ext uri="{FF2B5EF4-FFF2-40B4-BE49-F238E27FC236}">
                <a16:creationId xmlns:a16="http://schemas.microsoft.com/office/drawing/2014/main" id="{B26197C2-781C-E8B7-7243-64B1B014B7BF}"/>
              </a:ext>
            </a:extLst>
          </p:cNvPr>
          <p:cNvSpPr/>
          <p:nvPr/>
        </p:nvSpPr>
        <p:spPr>
          <a:xfrm>
            <a:off x="2527887" y="6185444"/>
            <a:ext cx="177842"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7" name="Cirkel">
            <a:extLst>
              <a:ext uri="{FF2B5EF4-FFF2-40B4-BE49-F238E27FC236}">
                <a16:creationId xmlns:a16="http://schemas.microsoft.com/office/drawing/2014/main" id="{5A9649B5-7EF9-30C6-063D-5D45975DDA76}"/>
              </a:ext>
            </a:extLst>
          </p:cNvPr>
          <p:cNvSpPr/>
          <p:nvPr/>
        </p:nvSpPr>
        <p:spPr>
          <a:xfrm>
            <a:off x="4451136" y="5922644"/>
            <a:ext cx="177842"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9" name="Cirkel">
            <a:extLst>
              <a:ext uri="{FF2B5EF4-FFF2-40B4-BE49-F238E27FC236}">
                <a16:creationId xmlns:a16="http://schemas.microsoft.com/office/drawing/2014/main" id="{D80617FC-CBFA-98FE-65F8-932428CC5F9E}"/>
              </a:ext>
            </a:extLst>
          </p:cNvPr>
          <p:cNvSpPr/>
          <p:nvPr/>
        </p:nvSpPr>
        <p:spPr>
          <a:xfrm>
            <a:off x="3579051" y="6649055"/>
            <a:ext cx="177843"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1" name="Cirkel">
            <a:extLst>
              <a:ext uri="{FF2B5EF4-FFF2-40B4-BE49-F238E27FC236}">
                <a16:creationId xmlns:a16="http://schemas.microsoft.com/office/drawing/2014/main" id="{1528F1E7-0376-A15F-D7C6-49F7190219DF}"/>
              </a:ext>
            </a:extLst>
          </p:cNvPr>
          <p:cNvSpPr/>
          <p:nvPr/>
        </p:nvSpPr>
        <p:spPr>
          <a:xfrm>
            <a:off x="5482348" y="3203135"/>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3" name="Cirkel">
            <a:extLst>
              <a:ext uri="{FF2B5EF4-FFF2-40B4-BE49-F238E27FC236}">
                <a16:creationId xmlns:a16="http://schemas.microsoft.com/office/drawing/2014/main" id="{D11FF93E-B9EF-1DFD-BDED-2A14E38FFF7D}"/>
              </a:ext>
            </a:extLst>
          </p:cNvPr>
          <p:cNvSpPr/>
          <p:nvPr/>
        </p:nvSpPr>
        <p:spPr>
          <a:xfrm>
            <a:off x="3113202" y="2662688"/>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5" name="Cirkel">
            <a:extLst>
              <a:ext uri="{FF2B5EF4-FFF2-40B4-BE49-F238E27FC236}">
                <a16:creationId xmlns:a16="http://schemas.microsoft.com/office/drawing/2014/main" id="{8C41B115-A471-70DE-DBAB-54367F83520B}"/>
              </a:ext>
            </a:extLst>
          </p:cNvPr>
          <p:cNvSpPr/>
          <p:nvPr/>
        </p:nvSpPr>
        <p:spPr>
          <a:xfrm>
            <a:off x="4266859" y="2658813"/>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7" name="Cirkel">
            <a:extLst>
              <a:ext uri="{FF2B5EF4-FFF2-40B4-BE49-F238E27FC236}">
                <a16:creationId xmlns:a16="http://schemas.microsoft.com/office/drawing/2014/main" id="{0557B6B7-04C9-7EDF-D65B-E46A52E9B209}"/>
              </a:ext>
            </a:extLst>
          </p:cNvPr>
          <p:cNvSpPr/>
          <p:nvPr/>
        </p:nvSpPr>
        <p:spPr>
          <a:xfrm>
            <a:off x="1958054" y="3205610"/>
            <a:ext cx="177842"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9" name="Cirkel">
            <a:extLst>
              <a:ext uri="{FF2B5EF4-FFF2-40B4-BE49-F238E27FC236}">
                <a16:creationId xmlns:a16="http://schemas.microsoft.com/office/drawing/2014/main" id="{B841C027-5E45-036C-6822-96B0A1526C1E}"/>
              </a:ext>
            </a:extLst>
          </p:cNvPr>
          <p:cNvSpPr/>
          <p:nvPr/>
        </p:nvSpPr>
        <p:spPr>
          <a:xfrm>
            <a:off x="3701271" y="3895722"/>
            <a:ext cx="177846"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1" name="Cirkel">
            <a:extLst>
              <a:ext uri="{FF2B5EF4-FFF2-40B4-BE49-F238E27FC236}">
                <a16:creationId xmlns:a16="http://schemas.microsoft.com/office/drawing/2014/main" id="{31189BC2-BB77-44C0-89C5-0521EA04CA1F}"/>
              </a:ext>
            </a:extLst>
          </p:cNvPr>
          <p:cNvSpPr/>
          <p:nvPr/>
        </p:nvSpPr>
        <p:spPr>
          <a:xfrm>
            <a:off x="2342595" y="4685885"/>
            <a:ext cx="177842"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3" name="Cirkel">
            <a:extLst>
              <a:ext uri="{FF2B5EF4-FFF2-40B4-BE49-F238E27FC236}">
                <a16:creationId xmlns:a16="http://schemas.microsoft.com/office/drawing/2014/main" id="{DA46F5FC-3FC5-C0CB-55BD-2614957FB853}"/>
              </a:ext>
            </a:extLst>
          </p:cNvPr>
          <p:cNvSpPr/>
          <p:nvPr/>
        </p:nvSpPr>
        <p:spPr>
          <a:xfrm>
            <a:off x="4880030" y="4660485"/>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5" name="Cirkel">
            <a:extLst>
              <a:ext uri="{FF2B5EF4-FFF2-40B4-BE49-F238E27FC236}">
                <a16:creationId xmlns:a16="http://schemas.microsoft.com/office/drawing/2014/main" id="{43FBC87D-7727-1627-6AE9-84B74C3ED817}"/>
              </a:ext>
            </a:extLst>
          </p:cNvPr>
          <p:cNvSpPr/>
          <p:nvPr/>
        </p:nvSpPr>
        <p:spPr>
          <a:xfrm>
            <a:off x="2169409" y="6532078"/>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7" name="Cirkel">
            <a:extLst>
              <a:ext uri="{FF2B5EF4-FFF2-40B4-BE49-F238E27FC236}">
                <a16:creationId xmlns:a16="http://schemas.microsoft.com/office/drawing/2014/main" id="{4B30994F-8F3D-27EB-6F79-C354183F7E32}"/>
              </a:ext>
            </a:extLst>
          </p:cNvPr>
          <p:cNvSpPr/>
          <p:nvPr/>
        </p:nvSpPr>
        <p:spPr>
          <a:xfrm>
            <a:off x="5118061" y="6642803"/>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9" name="Cirkel">
            <a:extLst>
              <a:ext uri="{FF2B5EF4-FFF2-40B4-BE49-F238E27FC236}">
                <a16:creationId xmlns:a16="http://schemas.microsoft.com/office/drawing/2014/main" id="{39BD7A40-9F7F-5DBF-B3D6-31765075E387}"/>
              </a:ext>
            </a:extLst>
          </p:cNvPr>
          <p:cNvSpPr/>
          <p:nvPr/>
        </p:nvSpPr>
        <p:spPr>
          <a:xfrm>
            <a:off x="3701274" y="5935380"/>
            <a:ext cx="177842"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51" name="Cirkel">
            <a:extLst>
              <a:ext uri="{FF2B5EF4-FFF2-40B4-BE49-F238E27FC236}">
                <a16:creationId xmlns:a16="http://schemas.microsoft.com/office/drawing/2014/main" id="{4B386EB8-9F77-D940-F765-9B8CA8E69F8D}"/>
              </a:ext>
            </a:extLst>
          </p:cNvPr>
          <p:cNvSpPr/>
          <p:nvPr/>
        </p:nvSpPr>
        <p:spPr>
          <a:xfrm>
            <a:off x="3096709" y="2870939"/>
            <a:ext cx="173029" cy="164397"/>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nl-NL" sz="1800" b="0" i="0" u="none" strike="noStrike" kern="0" cap="none" spc="0" normalizeH="0" baseline="0" noProof="1">
              <a:ln>
                <a:noFill/>
              </a:ln>
              <a:solidFill>
                <a:srgbClr val="000000"/>
              </a:solidFill>
              <a:effectLst/>
              <a:uLnTx/>
              <a:uFillTx/>
              <a:latin typeface="Calibri"/>
              <a:ea typeface="Calibri"/>
              <a:cs typeface="Calibri"/>
              <a:sym typeface="Calibri"/>
            </a:endParaRPr>
          </a:p>
        </p:txBody>
      </p:sp>
      <p:sp>
        <p:nvSpPr>
          <p:cNvPr id="9" name="Tekstvak 8">
            <a:extLst>
              <a:ext uri="{FF2B5EF4-FFF2-40B4-BE49-F238E27FC236}">
                <a16:creationId xmlns:a16="http://schemas.microsoft.com/office/drawing/2014/main" id="{6A414655-7CD4-A63A-557F-848ABB87D561}"/>
              </a:ext>
            </a:extLst>
          </p:cNvPr>
          <p:cNvSpPr txBox="1"/>
          <p:nvPr/>
        </p:nvSpPr>
        <p:spPr>
          <a:xfrm>
            <a:off x="1626632" y="982358"/>
            <a:ext cx="1085554" cy="369332"/>
          </a:xfrm>
          <a:prstGeom prst="rect">
            <a:avLst/>
          </a:prstGeom>
          <a:noFill/>
        </p:spPr>
        <p:txBody>
          <a:bodyPr wrap="none" rtlCol="0">
            <a:spAutoFit/>
          </a:bodyPr>
          <a:lstStyle/>
          <a:p>
            <a:r>
              <a:rPr lang="nl-NL" dirty="0">
                <a:solidFill>
                  <a:schemeClr val="accent3"/>
                </a:solidFill>
              </a:rPr>
              <a:t>(</a:t>
            </a:r>
            <a:r>
              <a:rPr lang="nl-NL" sz="1600" dirty="0">
                <a:solidFill>
                  <a:schemeClr val="accent3"/>
                </a:solidFill>
              </a:rPr>
              <a:t>animatie</a:t>
            </a:r>
            <a:r>
              <a:rPr lang="nl-NL" dirty="0">
                <a:solidFill>
                  <a:schemeClr val="accent3"/>
                </a:solidFill>
              </a:rPr>
              <a:t>)</a:t>
            </a:r>
            <a:endParaRPr lang="nl-BE" dirty="0">
              <a:solidFill>
                <a:schemeClr val="accent3"/>
              </a:solidFill>
            </a:endParaRPr>
          </a:p>
        </p:txBody>
      </p:sp>
      <p:cxnSp>
        <p:nvCxnSpPr>
          <p:cNvPr id="11" name="Rechte verbindingslijn met pijl 10">
            <a:extLst>
              <a:ext uri="{FF2B5EF4-FFF2-40B4-BE49-F238E27FC236}">
                <a16:creationId xmlns:a16="http://schemas.microsoft.com/office/drawing/2014/main" id="{481D72D5-F0FD-430F-A709-A31198B03F5A}"/>
              </a:ext>
            </a:extLst>
          </p:cNvPr>
          <p:cNvCxnSpPr>
            <a:cxnSpLocks/>
          </p:cNvCxnSpPr>
          <p:nvPr/>
        </p:nvCxnSpPr>
        <p:spPr>
          <a:xfrm flipV="1">
            <a:off x="3367776" y="3019343"/>
            <a:ext cx="300196" cy="33988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3" name="Rechte verbindingslijn met pijl 12">
            <a:extLst>
              <a:ext uri="{FF2B5EF4-FFF2-40B4-BE49-F238E27FC236}">
                <a16:creationId xmlns:a16="http://schemas.microsoft.com/office/drawing/2014/main" id="{F216874F-4CCB-3058-12AE-5FC7565B5844}"/>
              </a:ext>
            </a:extLst>
          </p:cNvPr>
          <p:cNvCxnSpPr>
            <a:cxnSpLocks/>
          </p:cNvCxnSpPr>
          <p:nvPr/>
        </p:nvCxnSpPr>
        <p:spPr>
          <a:xfrm>
            <a:off x="4341362" y="3706694"/>
            <a:ext cx="274723" cy="2015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Rechte verbindingslijn met pijl 15">
            <a:extLst>
              <a:ext uri="{FF2B5EF4-FFF2-40B4-BE49-F238E27FC236}">
                <a16:creationId xmlns:a16="http://schemas.microsoft.com/office/drawing/2014/main" id="{6F7CA98F-15EB-A135-9179-702972275D32}"/>
              </a:ext>
            </a:extLst>
          </p:cNvPr>
          <p:cNvCxnSpPr>
            <a:cxnSpLocks/>
          </p:cNvCxnSpPr>
          <p:nvPr/>
        </p:nvCxnSpPr>
        <p:spPr>
          <a:xfrm>
            <a:off x="3648520" y="4402999"/>
            <a:ext cx="264081"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Rechte verbindingslijn met pijl 17">
            <a:extLst>
              <a:ext uri="{FF2B5EF4-FFF2-40B4-BE49-F238E27FC236}">
                <a16:creationId xmlns:a16="http://schemas.microsoft.com/office/drawing/2014/main" id="{1CE2253F-9410-B36B-31D6-874E2C56C0B1}"/>
              </a:ext>
            </a:extLst>
          </p:cNvPr>
          <p:cNvCxnSpPr>
            <a:cxnSpLocks/>
          </p:cNvCxnSpPr>
          <p:nvPr/>
        </p:nvCxnSpPr>
        <p:spPr>
          <a:xfrm>
            <a:off x="4521235" y="4849867"/>
            <a:ext cx="204161" cy="821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Rechte verbindingslijn met pijl 19">
            <a:extLst>
              <a:ext uri="{FF2B5EF4-FFF2-40B4-BE49-F238E27FC236}">
                <a16:creationId xmlns:a16="http://schemas.microsoft.com/office/drawing/2014/main" id="{77FA1889-B95F-BA3B-2BDF-13B6821266E8}"/>
              </a:ext>
            </a:extLst>
          </p:cNvPr>
          <p:cNvCxnSpPr>
            <a:cxnSpLocks/>
          </p:cNvCxnSpPr>
          <p:nvPr/>
        </p:nvCxnSpPr>
        <p:spPr>
          <a:xfrm>
            <a:off x="2670240" y="3844735"/>
            <a:ext cx="599498"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Rechte verbindingslijn met pijl 23">
            <a:extLst>
              <a:ext uri="{FF2B5EF4-FFF2-40B4-BE49-F238E27FC236}">
                <a16:creationId xmlns:a16="http://schemas.microsoft.com/office/drawing/2014/main" id="{D71017FA-7484-A7BB-C30D-1E9FB75D4A9C}"/>
              </a:ext>
            </a:extLst>
          </p:cNvPr>
          <p:cNvCxnSpPr>
            <a:cxnSpLocks/>
          </p:cNvCxnSpPr>
          <p:nvPr/>
        </p:nvCxnSpPr>
        <p:spPr>
          <a:xfrm>
            <a:off x="2842514" y="4851883"/>
            <a:ext cx="591502" cy="4451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6" name="Rechte verbindingslijn met pijl 25">
            <a:extLst>
              <a:ext uri="{FF2B5EF4-FFF2-40B4-BE49-F238E27FC236}">
                <a16:creationId xmlns:a16="http://schemas.microsoft.com/office/drawing/2014/main" id="{3C698681-8863-75B9-EFFF-C2B40CFD68B3}"/>
              </a:ext>
            </a:extLst>
          </p:cNvPr>
          <p:cNvCxnSpPr>
            <a:cxnSpLocks/>
          </p:cNvCxnSpPr>
          <p:nvPr/>
        </p:nvCxnSpPr>
        <p:spPr>
          <a:xfrm flipV="1">
            <a:off x="4673821" y="5865155"/>
            <a:ext cx="304495" cy="59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Rechte verbindingslijn met pijl 27">
            <a:extLst>
              <a:ext uri="{FF2B5EF4-FFF2-40B4-BE49-F238E27FC236}">
                <a16:creationId xmlns:a16="http://schemas.microsoft.com/office/drawing/2014/main" id="{DEC34FF8-AB11-EE74-C874-6A93B601D01F}"/>
              </a:ext>
            </a:extLst>
          </p:cNvPr>
          <p:cNvCxnSpPr>
            <a:cxnSpLocks/>
          </p:cNvCxnSpPr>
          <p:nvPr/>
        </p:nvCxnSpPr>
        <p:spPr>
          <a:xfrm flipV="1">
            <a:off x="3667972" y="5410374"/>
            <a:ext cx="304495" cy="59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Rechte verbindingslijn met pijl 29">
            <a:extLst>
              <a:ext uri="{FF2B5EF4-FFF2-40B4-BE49-F238E27FC236}">
                <a16:creationId xmlns:a16="http://schemas.microsoft.com/office/drawing/2014/main" id="{7AE1C943-B0DD-C620-9F45-9BD082AD5C5D}"/>
              </a:ext>
            </a:extLst>
          </p:cNvPr>
          <p:cNvCxnSpPr>
            <a:cxnSpLocks/>
          </p:cNvCxnSpPr>
          <p:nvPr/>
        </p:nvCxnSpPr>
        <p:spPr>
          <a:xfrm flipV="1">
            <a:off x="3854676" y="6619430"/>
            <a:ext cx="304495" cy="5924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2" name="Rechte verbindingslijn met pijl 31">
            <a:extLst>
              <a:ext uri="{FF2B5EF4-FFF2-40B4-BE49-F238E27FC236}">
                <a16:creationId xmlns:a16="http://schemas.microsoft.com/office/drawing/2014/main" id="{FB44FFB0-22CB-5C5D-CA44-832EEAF02941}"/>
              </a:ext>
            </a:extLst>
          </p:cNvPr>
          <p:cNvCxnSpPr>
            <a:cxnSpLocks/>
          </p:cNvCxnSpPr>
          <p:nvPr/>
        </p:nvCxnSpPr>
        <p:spPr>
          <a:xfrm flipV="1">
            <a:off x="2750147" y="6099777"/>
            <a:ext cx="597912" cy="11529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Rechte verbindingslijn met pijl 41">
            <a:extLst>
              <a:ext uri="{FF2B5EF4-FFF2-40B4-BE49-F238E27FC236}">
                <a16:creationId xmlns:a16="http://schemas.microsoft.com/office/drawing/2014/main" id="{0A32A089-3053-6FF9-D67B-D677BE75B7C5}"/>
              </a:ext>
            </a:extLst>
          </p:cNvPr>
          <p:cNvCxnSpPr>
            <a:cxnSpLocks/>
          </p:cNvCxnSpPr>
          <p:nvPr/>
        </p:nvCxnSpPr>
        <p:spPr>
          <a:xfrm flipV="1">
            <a:off x="3550181" y="2823210"/>
            <a:ext cx="369350" cy="3875"/>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964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86111E-6 2.96296E-6 L 0.05946 0.00061 " pathEditMode="relative" rAng="0" ptsTypes="AA">
                                      <p:cBhvr>
                                        <p:cTn id="6" dur="2000" fill="hold"/>
                                        <p:tgtEl>
                                          <p:spTgt spid="51"/>
                                        </p:tgtEl>
                                        <p:attrNameLst>
                                          <p:attrName>ppt_x</p:attrName>
                                          <p:attrName>ppt_y</p:attrName>
                                        </p:attrNameLst>
                                      </p:cBhvr>
                                      <p:rCtr x="2969" y="31"/>
                                    </p:animMotion>
                                  </p:childTnLst>
                                </p:cTn>
                              </p:par>
                              <p:par>
                                <p:cTn id="7" presetID="42" presetClass="path" presetSubtype="0" accel="50000" decel="50000" fill="hold" grpId="0" nodeType="withEffect">
                                  <p:stCondLst>
                                    <p:cond delay="0"/>
                                  </p:stCondLst>
                                  <p:childTnLst>
                                    <p:animMotion origin="layout" path="M 1.38889E-6 1.11022E-16 L 0.03073 -0.05849 " pathEditMode="relative" rAng="0" ptsTypes="AA">
                                      <p:cBhvr>
                                        <p:cTn id="8" dur="3000" fill="hold"/>
                                        <p:tgtEl>
                                          <p:spTgt spid="10"/>
                                        </p:tgtEl>
                                        <p:attrNameLst>
                                          <p:attrName>ppt_x</p:attrName>
                                          <p:attrName>ppt_y</p:attrName>
                                        </p:attrNameLst>
                                      </p:cBhvr>
                                      <p:rCtr x="1536" y="-2932"/>
                                    </p:animMotion>
                                  </p:childTnLst>
                                </p:cTn>
                              </p:par>
                              <p:par>
                                <p:cTn id="9" presetID="42" presetClass="path" presetSubtype="0" accel="50000" decel="50000" fill="hold" grpId="0" nodeType="withEffect">
                                  <p:stCondLst>
                                    <p:cond delay="0"/>
                                  </p:stCondLst>
                                  <p:childTnLst>
                                    <p:animMotion origin="layout" path="M 3.75E-6 4.5679E-6 L 0.0506 0.0003 " pathEditMode="relative" rAng="0" ptsTypes="AA">
                                      <p:cBhvr>
                                        <p:cTn id="10" dur="3000" fill="hold"/>
                                        <p:tgtEl>
                                          <p:spTgt spid="12"/>
                                        </p:tgtEl>
                                        <p:attrNameLst>
                                          <p:attrName>ppt_x</p:attrName>
                                          <p:attrName>ppt_y</p:attrName>
                                        </p:attrNameLst>
                                      </p:cBhvr>
                                      <p:rCtr x="2526" y="15"/>
                                    </p:animMotion>
                                  </p:childTnLst>
                                </p:cTn>
                              </p:par>
                              <p:par>
                                <p:cTn id="11" presetID="42" presetClass="path" presetSubtype="0" accel="50000" decel="50000" fill="hold" grpId="0" nodeType="withEffect">
                                  <p:stCondLst>
                                    <p:cond delay="0"/>
                                  </p:stCondLst>
                                  <p:childTnLst>
                                    <p:animMotion origin="layout" path="M -2.63889E-6 2.34568E-6 L 0.03811 0.0071 " pathEditMode="relative" rAng="0" ptsTypes="AA">
                                      <p:cBhvr>
                                        <p:cTn id="12" dur="3000" fill="hold"/>
                                        <p:tgtEl>
                                          <p:spTgt spid="15"/>
                                        </p:tgtEl>
                                        <p:attrNameLst>
                                          <p:attrName>ppt_x</p:attrName>
                                          <p:attrName>ppt_y</p:attrName>
                                        </p:attrNameLst>
                                      </p:cBhvr>
                                      <p:rCtr x="1901" y="355"/>
                                    </p:animMotion>
                                  </p:childTnLst>
                                </p:cTn>
                              </p:par>
                              <p:par>
                                <p:cTn id="13" presetID="42" presetClass="path" presetSubtype="0" accel="50000" decel="50000" fill="hold" grpId="0" nodeType="withEffect">
                                  <p:stCondLst>
                                    <p:cond delay="0"/>
                                  </p:stCondLst>
                                  <p:childTnLst>
                                    <p:animMotion origin="layout" path="M -4.16667E-7 2.22222E-6 L 0.03629 0.00247 " pathEditMode="relative" rAng="0" ptsTypes="AA">
                                      <p:cBhvr>
                                        <p:cTn id="14" dur="3000" fill="hold"/>
                                        <p:tgtEl>
                                          <p:spTgt spid="19"/>
                                        </p:tgtEl>
                                        <p:attrNameLst>
                                          <p:attrName>ppt_x</p:attrName>
                                          <p:attrName>ppt_y</p:attrName>
                                        </p:attrNameLst>
                                      </p:cBhvr>
                                      <p:rCtr x="1814" y="123"/>
                                    </p:animMotion>
                                  </p:childTnLst>
                                </p:cTn>
                              </p:par>
                              <p:par>
                                <p:cTn id="15" presetID="42" presetClass="path" presetSubtype="0" accel="50000" decel="50000" fill="hold" grpId="0" nodeType="withEffect">
                                  <p:stCondLst>
                                    <p:cond delay="0"/>
                                  </p:stCondLst>
                                  <p:childTnLst>
                                    <p:animMotion origin="layout" path="M -8.33333E-7 -4.93827E-7 L 0.02656 0.01728 " pathEditMode="relative" rAng="0" ptsTypes="AA">
                                      <p:cBhvr>
                                        <p:cTn id="16" dur="3000" fill="hold"/>
                                        <p:tgtEl>
                                          <p:spTgt spid="23"/>
                                        </p:tgtEl>
                                        <p:attrNameLst>
                                          <p:attrName>ppt_x</p:attrName>
                                          <p:attrName>ppt_y</p:attrName>
                                        </p:attrNameLst>
                                      </p:cBhvr>
                                      <p:rCtr x="1328" y="864"/>
                                    </p:animMotion>
                                  </p:childTnLst>
                                </p:cTn>
                              </p:par>
                              <p:par>
                                <p:cTn id="17" presetID="42" presetClass="path" presetSubtype="0" accel="50000" decel="50000" fill="hold" grpId="0" nodeType="withEffect">
                                  <p:stCondLst>
                                    <p:cond delay="0"/>
                                  </p:stCondLst>
                                  <p:childTnLst>
                                    <p:animMotion origin="layout" path="M 2.63889E-6 -3.58025E-6 L 0.02396 0.00093 " pathEditMode="relative" rAng="0" ptsTypes="AA">
                                      <p:cBhvr>
                                        <p:cTn id="18" dur="3000" fill="hold"/>
                                        <p:tgtEl>
                                          <p:spTgt spid="17"/>
                                        </p:tgtEl>
                                        <p:attrNameLst>
                                          <p:attrName>ppt_x</p:attrName>
                                          <p:attrName>ppt_y</p:attrName>
                                        </p:attrNameLst>
                                      </p:cBhvr>
                                      <p:rCtr x="1198" y="46"/>
                                    </p:animMotion>
                                  </p:childTnLst>
                                </p:cTn>
                              </p:par>
                            </p:childTnLst>
                          </p:cTn>
                        </p:par>
                      </p:childTnLst>
                    </p:cTn>
                  </p:par>
                  <p:par>
                    <p:cTn id="19" fill="hold">
                      <p:stCondLst>
                        <p:cond delay="indefinite"/>
                      </p:stCondLst>
                      <p:childTnLst>
                        <p:par>
                          <p:cTn id="20" fill="hold">
                            <p:stCondLst>
                              <p:cond delay="0"/>
                            </p:stCondLst>
                            <p:childTnLst>
                              <p:par>
                                <p:cTn id="21" presetID="42" presetClass="path" presetSubtype="0" accel="50000" decel="50000" fill="hold" grpId="1" nodeType="clickEffect">
                                  <p:stCondLst>
                                    <p:cond delay="0"/>
                                  </p:stCondLst>
                                  <p:childTnLst>
                                    <p:animMotion origin="layout" path="M 0.03811 0.0071 L 0.07101 0.0071 " pathEditMode="relative" rAng="0" ptsTypes="AA">
                                      <p:cBhvr>
                                        <p:cTn id="22" dur="3000" fill="hold"/>
                                        <p:tgtEl>
                                          <p:spTgt spid="15"/>
                                        </p:tgtEl>
                                        <p:attrNameLst>
                                          <p:attrName>ppt_x</p:attrName>
                                          <p:attrName>ppt_y</p:attrName>
                                        </p:attrNameLst>
                                      </p:cBhvr>
                                      <p:rCtr x="1641" y="0"/>
                                    </p:animMotion>
                                  </p:childTnLst>
                                </p:cTn>
                              </p:par>
                              <p:par>
                                <p:cTn id="23" presetID="42" presetClass="path" presetSubtype="0" accel="50000" decel="50000" fill="hold" grpId="1" nodeType="withEffect">
                                  <p:stCondLst>
                                    <p:cond delay="0"/>
                                  </p:stCondLst>
                                  <p:childTnLst>
                                    <p:animMotion origin="layout" path="M 0.05946 0.00061 L 0.12161 0.04027 " pathEditMode="relative" rAng="0" ptsTypes="AA">
                                      <p:cBhvr>
                                        <p:cTn id="24" dur="3000" fill="hold"/>
                                        <p:tgtEl>
                                          <p:spTgt spid="51"/>
                                        </p:tgtEl>
                                        <p:attrNameLst>
                                          <p:attrName>ppt_x</p:attrName>
                                          <p:attrName>ppt_y</p:attrName>
                                        </p:attrNameLst>
                                      </p:cBhvr>
                                      <p:rCtr x="3108" y="1975"/>
                                    </p:animMotion>
                                  </p:childTnLst>
                                </p:cTn>
                              </p:par>
                              <p:par>
                                <p:cTn id="25" presetID="42" presetClass="path" presetSubtype="0" accel="50000" decel="50000" fill="hold" grpId="1" nodeType="withEffect">
                                  <p:stCondLst>
                                    <p:cond delay="0"/>
                                  </p:stCondLst>
                                  <p:childTnLst>
                                    <p:animMotion origin="layout" path="M 0.03073 -0.05849 L 0.06962 -0.04059 " pathEditMode="relative" rAng="0" ptsTypes="AA">
                                      <p:cBhvr>
                                        <p:cTn id="26" dur="3000" fill="hold"/>
                                        <p:tgtEl>
                                          <p:spTgt spid="10"/>
                                        </p:tgtEl>
                                        <p:attrNameLst>
                                          <p:attrName>ppt_x</p:attrName>
                                          <p:attrName>ppt_y</p:attrName>
                                        </p:attrNameLst>
                                      </p:cBhvr>
                                      <p:rCtr x="1944" y="895"/>
                                    </p:animMotion>
                                  </p:childTnLst>
                                </p:cTn>
                              </p:par>
                              <p:par>
                                <p:cTn id="27" presetID="42" presetClass="path" presetSubtype="0" accel="50000" decel="50000" fill="hold" grpId="1" nodeType="withEffect">
                                  <p:stCondLst>
                                    <p:cond delay="0"/>
                                  </p:stCondLst>
                                  <p:childTnLst>
                                    <p:animMotion origin="layout" path="M 0.02656 0.01729 L 0.05729 -0.02346 " pathEditMode="relative" rAng="0" ptsTypes="AA">
                                      <p:cBhvr>
                                        <p:cTn id="28" dur="3000" fill="hold"/>
                                        <p:tgtEl>
                                          <p:spTgt spid="23"/>
                                        </p:tgtEl>
                                        <p:attrNameLst>
                                          <p:attrName>ppt_x</p:attrName>
                                          <p:attrName>ppt_y</p:attrName>
                                        </p:attrNameLst>
                                      </p:cBhvr>
                                      <p:rCtr x="1536" y="-2083"/>
                                    </p:animMotion>
                                  </p:childTnLst>
                                </p:cTn>
                              </p:par>
                              <p:par>
                                <p:cTn id="29" presetID="42" presetClass="path" presetSubtype="0" accel="50000" decel="50000" fill="hold" grpId="1" nodeType="withEffect">
                                  <p:stCondLst>
                                    <p:cond delay="0"/>
                                  </p:stCondLst>
                                  <p:childTnLst>
                                    <p:animMotion origin="layout" path="M 0.03629 0.00247 L 0.06537 -0.00818 " pathEditMode="relative" rAng="0" ptsTypes="AA">
                                      <p:cBhvr>
                                        <p:cTn id="30" dur="3000" fill="hold"/>
                                        <p:tgtEl>
                                          <p:spTgt spid="19"/>
                                        </p:tgtEl>
                                        <p:attrNameLst>
                                          <p:attrName>ppt_x</p:attrName>
                                          <p:attrName>ppt_y</p:attrName>
                                        </p:attrNameLst>
                                      </p:cBhvr>
                                      <p:rCtr x="1450" y="-540"/>
                                    </p:animMotion>
                                  </p:childTnLst>
                                </p:cTn>
                              </p:par>
                              <p:par>
                                <p:cTn id="31" presetID="42" presetClass="path" presetSubtype="0" accel="50000" decel="50000" fill="hold" grpId="1" nodeType="withEffect">
                                  <p:stCondLst>
                                    <p:cond delay="0"/>
                                  </p:stCondLst>
                                  <p:childTnLst>
                                    <p:animMotion origin="layout" path="M 0.0506 0.00031 L 0.08889 0.01234 " pathEditMode="relative" rAng="0" ptsTypes="AA">
                                      <p:cBhvr>
                                        <p:cTn id="32" dur="3000" fill="hold"/>
                                        <p:tgtEl>
                                          <p:spTgt spid="12"/>
                                        </p:tgtEl>
                                        <p:attrNameLst>
                                          <p:attrName>ppt_x</p:attrName>
                                          <p:attrName>ppt_y</p:attrName>
                                        </p:attrNameLst>
                                      </p:cBhvr>
                                      <p:rCtr x="1910" y="556"/>
                                    </p:animMotion>
                                  </p:childTnLst>
                                </p:cTn>
                              </p:par>
                              <p:par>
                                <p:cTn id="33" presetID="42" presetClass="path" presetSubtype="0" accel="50000" decel="50000" fill="hold" grpId="1" nodeType="withEffect">
                                  <p:stCondLst>
                                    <p:cond delay="0"/>
                                  </p:stCondLst>
                                  <p:childTnLst>
                                    <p:animMotion origin="layout" path="M 0.02396 0.00093 L 0.05963 0.0054 " pathEditMode="relative" rAng="0" ptsTypes="AA">
                                      <p:cBhvr>
                                        <p:cTn id="34" dur="3000" fill="hold"/>
                                        <p:tgtEl>
                                          <p:spTgt spid="17"/>
                                        </p:tgtEl>
                                        <p:attrNameLst>
                                          <p:attrName>ppt_x</p:attrName>
                                          <p:attrName>ppt_y</p:attrName>
                                        </p:attrNameLst>
                                      </p:cBhvr>
                                      <p:rCtr x="1780" y="216"/>
                                    </p:animMotion>
                                  </p:childTnLst>
                                </p:cTn>
                              </p:par>
                              <p:par>
                                <p:cTn id="35" presetID="42" presetClass="path" presetSubtype="0" accel="50000" decel="50000" fill="hold" grpId="0" nodeType="withEffect">
                                  <p:stCondLst>
                                    <p:cond delay="0"/>
                                  </p:stCondLst>
                                  <p:childTnLst>
                                    <p:animMotion origin="layout" path="M 5E-6 1.85185E-6 L 0.03343 -0.01204 " pathEditMode="relative" rAng="0" ptsTypes="AA">
                                      <p:cBhvr>
                                        <p:cTn id="36" dur="3000" fill="hold"/>
                                        <p:tgtEl>
                                          <p:spTgt spid="21"/>
                                        </p:tgtEl>
                                        <p:attrNameLst>
                                          <p:attrName>ppt_x</p:attrName>
                                          <p:attrName>ppt_y</p:attrName>
                                        </p:attrNameLst>
                                      </p:cBhvr>
                                      <p:rCtr x="1667" y="-602"/>
                                    </p:animMotion>
                                  </p:childTnLst>
                                </p:cTn>
                              </p:par>
                              <p:par>
                                <p:cTn id="37" presetID="42" presetClass="path" presetSubtype="0" accel="50000" decel="50000" fill="hold" grpId="0" nodeType="withEffect">
                                  <p:stCondLst>
                                    <p:cond delay="0"/>
                                  </p:stCondLst>
                                  <p:childTnLst>
                                    <p:animMotion origin="layout" path="M 4.44444E-6 3.45679E-6 L 0.0427 -0.01729 " pathEditMode="relative" rAng="0" ptsTypes="AA">
                                      <p:cBhvr>
                                        <p:cTn id="38" dur="3000" fill="hold"/>
                                        <p:tgtEl>
                                          <p:spTgt spid="25"/>
                                        </p:tgtEl>
                                        <p:attrNameLst>
                                          <p:attrName>ppt_x</p:attrName>
                                          <p:attrName>ppt_y</p:attrName>
                                        </p:attrNameLst>
                                      </p:cBhvr>
                                      <p:rCtr x="2135" y="-864"/>
                                    </p:animMotion>
                                  </p:childTnLst>
                                </p:cTn>
                              </p:par>
                              <p:par>
                                <p:cTn id="39" presetID="42" presetClass="path" presetSubtype="0" accel="50000" decel="50000" fill="hold" grpId="0" nodeType="withEffect">
                                  <p:stCondLst>
                                    <p:cond delay="0"/>
                                  </p:stCondLst>
                                  <p:childTnLst>
                                    <p:animMotion origin="layout" path="M 2.36111E-6 1.7284E-6 L 0.03272 -0.01636 " pathEditMode="relative" rAng="0" ptsTypes="AA">
                                      <p:cBhvr>
                                        <p:cTn id="40" dur="3000" fill="hold"/>
                                        <p:tgtEl>
                                          <p:spTgt spid="29"/>
                                        </p:tgtEl>
                                        <p:attrNameLst>
                                          <p:attrName>ppt_x</p:attrName>
                                          <p:attrName>ppt_y</p:attrName>
                                        </p:attrNameLst>
                                      </p:cBhvr>
                                      <p:rCtr x="1632" y="-818"/>
                                    </p:animMotion>
                                  </p:childTnLst>
                                </p:cTn>
                              </p:par>
                              <p:par>
                                <p:cTn id="41" presetID="42" presetClass="path" presetSubtype="0" accel="50000" decel="50000" fill="hold" grpId="0" nodeType="withEffect">
                                  <p:stCondLst>
                                    <p:cond delay="0"/>
                                  </p:stCondLst>
                                  <p:childTnLst>
                                    <p:animMotion origin="layout" path="M -3.88889E-6 7.40741E-7 L 0.0283 -0.01404 " pathEditMode="relative" rAng="0" ptsTypes="AA">
                                      <p:cBhvr>
                                        <p:cTn id="42" dur="3000" fill="hold"/>
                                        <p:tgtEl>
                                          <p:spTgt spid="27"/>
                                        </p:tgtEl>
                                        <p:attrNameLst>
                                          <p:attrName>ppt_x</p:attrName>
                                          <p:attrName>ppt_y</p:attrName>
                                        </p:attrNameLst>
                                      </p:cBhvr>
                                      <p:rCtr x="1415" y="-7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2" grpId="0" animBg="1"/>
      <p:bldP spid="12" grpId="1" animBg="1"/>
      <p:bldP spid="15" grpId="0" animBg="1"/>
      <p:bldP spid="15" grpId="1" animBg="1"/>
      <p:bldP spid="17" grpId="0" animBg="1"/>
      <p:bldP spid="17" grpId="1" animBg="1"/>
      <p:bldP spid="19" grpId="0" animBg="1"/>
      <p:bldP spid="19" grpId="1" animBg="1"/>
      <p:bldP spid="21" grpId="0" animBg="1"/>
      <p:bldP spid="23" grpId="0" animBg="1"/>
      <p:bldP spid="23" grpId="1" animBg="1"/>
      <p:bldP spid="25" grpId="0" animBg="1"/>
      <p:bldP spid="27" grpId="0" animBg="1"/>
      <p:bldP spid="29" grpId="0" animBg="1"/>
      <p:bldP spid="51" grpId="0" animBg="1"/>
      <p:bldP spid="51"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3211D-B418-6699-6603-5E6D437FD47F}"/>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AD8D899-E0EE-F1D6-5BE0-3AC749ACA57B}"/>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317A8DE2-5458-27CB-6B91-9B8AADCF64D2}"/>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6B41C7AA-B9CE-46BB-CA78-5030B7E22483}"/>
              </a:ext>
            </a:extLst>
          </p:cNvPr>
          <p:cNvSpPr/>
          <p:nvPr/>
        </p:nvSpPr>
        <p:spPr>
          <a:xfrm>
            <a:off x="1238250" y="996776"/>
            <a:ext cx="17392650" cy="323850"/>
          </a:xfrm>
          <a:prstGeom prst="rect">
            <a:avLst/>
          </a:prstGeom>
          <a:noFill/>
          <a:ln/>
        </p:spPr>
        <p:txBody>
          <a:bodyPr wrap="square" lIns="25400" tIns="25400" rIns="25400" bIns="25400" rtlCol="0" anchor="t">
            <a:normAutofit lnSpcReduction="10000"/>
          </a:bodyPr>
          <a:lstStyle/>
          <a:p>
            <a:pPr marL="0" indent="0" algn="l">
              <a:buNone/>
            </a:pPr>
            <a:r>
              <a:rPr lang="en-BE" b="1" kern="0" spc="360" noProof="1">
                <a:solidFill>
                  <a:srgbClr val="B62C17"/>
                </a:solidFill>
                <a:latin typeface="Outfit" pitchFamily="34" charset="0"/>
                <a:ea typeface="Outfit" pitchFamily="34" charset="-122"/>
                <a:cs typeface="Outfit" pitchFamily="34" charset="-120"/>
              </a:rPr>
              <a:t>N</a:t>
            </a:r>
            <a:r>
              <a:rPr lang="en-BE" sz="1800" b="1" kern="0" spc="360" noProof="1">
                <a:solidFill>
                  <a:srgbClr val="B62C17"/>
                </a:solidFill>
                <a:latin typeface="Outfit" pitchFamily="34" charset="0"/>
                <a:ea typeface="Outfit" pitchFamily="34" charset="-122"/>
                <a:cs typeface="Outfit" pitchFamily="34" charset="-120"/>
              </a:rPr>
              <a:t>iet balbezit – </a:t>
            </a:r>
            <a:r>
              <a:rPr lang="nl-NL" sz="1800" b="1" kern="0" spc="360" noProof="1">
                <a:solidFill>
                  <a:srgbClr val="B62C17"/>
                </a:solidFill>
                <a:latin typeface="Outfit" pitchFamily="34" charset="0"/>
                <a:ea typeface="Outfit" pitchFamily="34" charset="-122"/>
                <a:cs typeface="Outfit" pitchFamily="34" charset="-120"/>
              </a:rPr>
              <a:t>pressing keuze</a:t>
            </a:r>
            <a:endParaRPr lang="nl-NL" sz="1800" noProof="1"/>
          </a:p>
        </p:txBody>
      </p:sp>
      <p:sp>
        <p:nvSpPr>
          <p:cNvPr id="5" name="Text 3">
            <a:extLst>
              <a:ext uri="{FF2B5EF4-FFF2-40B4-BE49-F238E27FC236}">
                <a16:creationId xmlns:a16="http://schemas.microsoft.com/office/drawing/2014/main" id="{A6182566-8BFB-AE38-B9CD-ADE5A2238BAA}"/>
              </a:ext>
            </a:extLst>
          </p:cNvPr>
          <p:cNvSpPr/>
          <p:nvPr/>
        </p:nvSpPr>
        <p:spPr>
          <a:xfrm>
            <a:off x="1238250" y="1492076"/>
            <a:ext cx="17392650" cy="76200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000" b="1" kern="0" spc="-120" noProof="1">
                <a:solidFill>
                  <a:srgbClr val="06478D"/>
                </a:solidFill>
                <a:latin typeface="Outfit" pitchFamily="34" charset="0"/>
                <a:ea typeface="Outfit" pitchFamily="34" charset="-122"/>
                <a:cs typeface="Outfit" pitchFamily="34" charset="-120"/>
              </a:rPr>
              <a:t>Welke press spelen we?</a:t>
            </a:r>
          </a:p>
          <a:p>
            <a:pPr marL="0" indent="0" algn="l">
              <a:lnSpc>
                <a:spcPct val="95000"/>
              </a:lnSpc>
              <a:buNone/>
            </a:pPr>
            <a:endParaRPr lang="nl-NL" sz="6000" noProof="1"/>
          </a:p>
        </p:txBody>
      </p:sp>
      <p:pic>
        <p:nvPicPr>
          <p:cNvPr id="7" name="Afbeelding 6">
            <a:extLst>
              <a:ext uri="{FF2B5EF4-FFF2-40B4-BE49-F238E27FC236}">
                <a16:creationId xmlns:a16="http://schemas.microsoft.com/office/drawing/2014/main" id="{A07F6CE3-89B0-45F8-89BF-7A9DA4245D11}"/>
              </a:ext>
            </a:extLst>
          </p:cNvPr>
          <p:cNvPicPr>
            <a:picLocks noChangeAspect="1"/>
          </p:cNvPicPr>
          <p:nvPr/>
        </p:nvPicPr>
        <p:blipFill>
          <a:blip r:embed="rId3"/>
          <a:stretch>
            <a:fillRect/>
          </a:stretch>
        </p:blipFill>
        <p:spPr>
          <a:xfrm>
            <a:off x="1238250" y="3019304"/>
            <a:ext cx="16951776" cy="4574094"/>
          </a:xfrm>
          <a:prstGeom prst="rect">
            <a:avLst/>
          </a:prstGeom>
        </p:spPr>
      </p:pic>
    </p:spTree>
    <p:extLst>
      <p:ext uri="{BB962C8B-B14F-4D97-AF65-F5344CB8AC3E}">
        <p14:creationId xmlns:p14="http://schemas.microsoft.com/office/powerpoint/2010/main" val="28194185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9F33A-9719-3D70-D867-477BA6AC1D46}"/>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E9FA5A8F-B41E-5673-31DB-8EE8BAB60065}"/>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F3B6D1FF-3BC8-E424-D096-D19408275B9C}"/>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2ACEC362-16EE-73F8-2FB1-0CE32C9AE845}"/>
              </a:ext>
            </a:extLst>
          </p:cNvPr>
          <p:cNvSpPr/>
          <p:nvPr/>
        </p:nvSpPr>
        <p:spPr>
          <a:xfrm>
            <a:off x="9049013" y="1139314"/>
            <a:ext cx="8750841" cy="323850"/>
          </a:xfrm>
          <a:prstGeom prst="rect">
            <a:avLst/>
          </a:prstGeom>
          <a:noFill/>
          <a:ln/>
        </p:spPr>
        <p:txBody>
          <a:bodyPr wrap="square" lIns="25400" tIns="25400" rIns="25400" bIns="25400" rtlCol="0" anchor="t">
            <a:normAutofit lnSpcReduction="10000"/>
          </a:bodyPr>
          <a:lstStyle/>
          <a:p>
            <a:r>
              <a:rPr lang="nl-NL" b="1" kern="0" spc="360" noProof="1">
                <a:solidFill>
                  <a:srgbClr val="B62C17"/>
                </a:solidFill>
                <a:latin typeface="Outfit" pitchFamily="34" charset="0"/>
                <a:ea typeface="Outfit" pitchFamily="34" charset="-122"/>
                <a:cs typeface="Outfit" pitchFamily="34" charset="-120"/>
              </a:rPr>
              <a:t>Niet balbezit - </a:t>
            </a:r>
            <a:r>
              <a:rPr lang="en-BE" b="1" kern="0" spc="360" noProof="1">
                <a:solidFill>
                  <a:srgbClr val="B62C17"/>
                </a:solidFill>
                <a:latin typeface="Outfit" pitchFamily="34" charset="0"/>
                <a:ea typeface="Outfit" pitchFamily="34" charset="-122"/>
                <a:cs typeface="Outfit" pitchFamily="34" charset="-120"/>
              </a:rPr>
              <a:t>PCD</a:t>
            </a:r>
            <a:endParaRPr lang="nl-NL" noProof="1"/>
          </a:p>
          <a:p>
            <a:pPr marL="0" indent="0" algn="l">
              <a:buNone/>
            </a:pPr>
            <a:endParaRPr lang="nl-NL" sz="1800" noProof="1"/>
          </a:p>
        </p:txBody>
      </p:sp>
      <p:sp>
        <p:nvSpPr>
          <p:cNvPr id="6" name="Text 3">
            <a:extLst>
              <a:ext uri="{FF2B5EF4-FFF2-40B4-BE49-F238E27FC236}">
                <a16:creationId xmlns:a16="http://schemas.microsoft.com/office/drawing/2014/main" id="{01618C86-9CA1-30F6-F830-496310A15D00}"/>
              </a:ext>
            </a:extLst>
          </p:cNvPr>
          <p:cNvSpPr/>
          <p:nvPr/>
        </p:nvSpPr>
        <p:spPr>
          <a:xfrm>
            <a:off x="9049013" y="1634614"/>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en-BE" sz="5400" b="1" kern="0" spc="-108" noProof="1">
                <a:solidFill>
                  <a:srgbClr val="06478D"/>
                </a:solidFill>
                <a:latin typeface="Outfit" pitchFamily="34" charset="0"/>
                <a:ea typeface="Outfit" pitchFamily="34" charset="-122"/>
              </a:rPr>
              <a:t>Lange corner: man-op-man</a:t>
            </a:r>
            <a:endParaRPr lang="nl-NL" sz="5400" noProof="1"/>
          </a:p>
        </p:txBody>
      </p:sp>
      <p:sp>
        <p:nvSpPr>
          <p:cNvPr id="7" name="Text 4">
            <a:extLst>
              <a:ext uri="{FF2B5EF4-FFF2-40B4-BE49-F238E27FC236}">
                <a16:creationId xmlns:a16="http://schemas.microsoft.com/office/drawing/2014/main" id="{1A09336F-4BAD-7633-D4CC-010931F142FD}"/>
              </a:ext>
            </a:extLst>
          </p:cNvPr>
          <p:cNvSpPr/>
          <p:nvPr/>
        </p:nvSpPr>
        <p:spPr>
          <a:xfrm>
            <a:off x="9122832" y="2962135"/>
            <a:ext cx="8750841" cy="5924481"/>
          </a:xfrm>
          <a:prstGeom prst="rect">
            <a:avLst/>
          </a:prstGeom>
          <a:noFill/>
          <a:ln/>
        </p:spPr>
        <p:txBody>
          <a:bodyPr wrap="square" lIns="25400" tIns="25400" rIns="25400" bIns="25400" rtlCol="0" anchor="t">
            <a:normAutofit/>
          </a:bodyPr>
          <a:lstStyle/>
          <a:p>
            <a:pPr marL="0" indent="0" algn="l">
              <a:lnSpc>
                <a:spcPct val="160000"/>
              </a:lnSpc>
              <a:buNone/>
            </a:pPr>
            <a:r>
              <a:rPr lang="en-BE" sz="1875" noProof="1">
                <a:solidFill>
                  <a:srgbClr val="35526F"/>
                </a:solidFill>
                <a:latin typeface="Barlow" pitchFamily="34" charset="0"/>
              </a:rPr>
              <a:t>Bij lange corner verdediging gaan we zo snel mogelijk </a:t>
            </a:r>
            <a:r>
              <a:rPr lang="en-BE" sz="1875" b="1" noProof="1">
                <a:solidFill>
                  <a:srgbClr val="35526F"/>
                </a:solidFill>
                <a:latin typeface="Barlow" pitchFamily="34" charset="0"/>
              </a:rPr>
              <a:t>man-op-man</a:t>
            </a:r>
            <a:r>
              <a:rPr lang="en-BE" sz="1875" noProof="1">
                <a:solidFill>
                  <a:srgbClr val="35526F"/>
                </a:solidFill>
                <a:latin typeface="Barlow" pitchFamily="34" charset="0"/>
              </a:rPr>
              <a:t> staan. </a:t>
            </a:r>
          </a:p>
          <a:p>
            <a:pPr marL="0" indent="0" algn="l">
              <a:lnSpc>
                <a:spcPct val="160000"/>
              </a:lnSpc>
              <a:buNone/>
            </a:pPr>
            <a:r>
              <a:rPr lang="en-BE" sz="1875" noProof="1">
                <a:solidFill>
                  <a:srgbClr val="35526F"/>
                </a:solidFill>
                <a:latin typeface="Barlow" pitchFamily="34" charset="0"/>
              </a:rPr>
              <a:t>Hier gaan we </a:t>
            </a:r>
            <a:r>
              <a:rPr lang="en-BE" sz="1875" b="1" noProof="1">
                <a:solidFill>
                  <a:srgbClr val="35526F"/>
                </a:solidFill>
                <a:latin typeface="Barlow" pitchFamily="34" charset="0"/>
              </a:rPr>
              <a:t>enkel met aanvallers zonaal</a:t>
            </a:r>
            <a:r>
              <a:rPr lang="en-BE" sz="1875" noProof="1">
                <a:solidFill>
                  <a:srgbClr val="35526F"/>
                </a:solidFill>
                <a:latin typeface="Barlow" pitchFamily="34" charset="0"/>
              </a:rPr>
              <a:t> verdedigen omdat de die</a:t>
            </a:r>
            <a:r>
              <a:rPr lang="nl-NL" sz="1875" noProof="1">
                <a:solidFill>
                  <a:srgbClr val="35526F"/>
                </a:solidFill>
                <a:latin typeface="Barlow" pitchFamily="34" charset="0"/>
              </a:rPr>
              <a:t>p</a:t>
            </a:r>
            <a:r>
              <a:rPr lang="en-BE" sz="1875" noProof="1">
                <a:solidFill>
                  <a:srgbClr val="35526F"/>
                </a:solidFill>
                <a:latin typeface="Barlow" pitchFamily="34" charset="0"/>
              </a:rPr>
              <a:t>te zo klein is, maar de breedte erg groot. Een volledige zonale verdediging kan niet snel genoeg reageren op brede transfers.</a:t>
            </a:r>
          </a:p>
          <a:p>
            <a:pPr marL="0" indent="0" algn="l">
              <a:lnSpc>
                <a:spcPct val="160000"/>
              </a:lnSpc>
              <a:buNone/>
            </a:pPr>
            <a:endParaRPr lang="en-BE" sz="1875" noProof="1">
              <a:solidFill>
                <a:srgbClr val="35526F"/>
              </a:solidFill>
              <a:latin typeface="Barlow" pitchFamily="34" charset="0"/>
            </a:endParaRPr>
          </a:p>
          <a:p>
            <a:pPr marL="0" indent="0" algn="l">
              <a:lnSpc>
                <a:spcPct val="160000"/>
              </a:lnSpc>
              <a:buNone/>
            </a:pPr>
            <a:r>
              <a:rPr lang="en-BE" sz="1875" noProof="1">
                <a:solidFill>
                  <a:srgbClr val="35526F"/>
                </a:solidFill>
                <a:latin typeface="Barlow" pitchFamily="34" charset="0"/>
              </a:rPr>
              <a:t>Speciale rollen:</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a:t>
            </a:r>
            <a:r>
              <a:rPr lang="en-BE" sz="1875" noProof="1">
                <a:solidFill>
                  <a:srgbClr val="35526F"/>
                </a:solidFill>
                <a:latin typeface="Barlow" pitchFamily="34" charset="0"/>
              </a:rPr>
              <a:t>e </a:t>
            </a:r>
            <a:r>
              <a:rPr lang="en-BE" sz="1875" b="1" noProof="1">
                <a:solidFill>
                  <a:srgbClr val="35526F"/>
                </a:solidFill>
                <a:latin typeface="Barlow" pitchFamily="34" charset="0"/>
              </a:rPr>
              <a:t>spits</a:t>
            </a:r>
            <a:r>
              <a:rPr lang="en-BE" sz="1875" noProof="1">
                <a:solidFill>
                  <a:srgbClr val="35526F"/>
                </a:solidFill>
                <a:latin typeface="Barlow" pitchFamily="34" charset="0"/>
              </a:rPr>
              <a:t> neemt de hotline van de aanvaller</a:t>
            </a:r>
          </a:p>
          <a:p>
            <a:pPr marL="342900" indent="-342900" algn="l">
              <a:lnSpc>
                <a:spcPct val="160000"/>
              </a:lnSpc>
              <a:buFont typeface="Arial" panose="020B0604020202020204" pitchFamily="34" charset="0"/>
              <a:buChar char="•"/>
            </a:pPr>
            <a:r>
              <a:rPr lang="en-BE" sz="1875" noProof="1">
                <a:solidFill>
                  <a:srgbClr val="35526F"/>
                </a:solidFill>
                <a:latin typeface="Barlow" pitchFamily="34" charset="0"/>
              </a:rPr>
              <a:t>De </a:t>
            </a:r>
            <a:r>
              <a:rPr lang="en-BE" sz="1875" b="1" noProof="1">
                <a:solidFill>
                  <a:srgbClr val="35526F"/>
                </a:solidFill>
                <a:latin typeface="Barlow" pitchFamily="34" charset="0"/>
              </a:rPr>
              <a:t>andere twee aanvallers </a:t>
            </a:r>
            <a:r>
              <a:rPr lang="en-BE" sz="1875" noProof="1">
                <a:solidFill>
                  <a:srgbClr val="35526F"/>
                </a:solidFill>
                <a:latin typeface="Barlow" pitchFamily="34" charset="0"/>
              </a:rPr>
              <a:t>nemen de breedte</a:t>
            </a:r>
          </a:p>
          <a:p>
            <a:pPr marL="342900" indent="-342900" algn="l">
              <a:lnSpc>
                <a:spcPct val="160000"/>
              </a:lnSpc>
              <a:buFont typeface="Arial" panose="020B0604020202020204" pitchFamily="34" charset="0"/>
              <a:buChar char="•"/>
            </a:pPr>
            <a:r>
              <a:rPr lang="en-BE" sz="1875" noProof="1">
                <a:solidFill>
                  <a:srgbClr val="35526F"/>
                </a:solidFill>
                <a:latin typeface="Barlow" pitchFamily="34" charset="0"/>
              </a:rPr>
              <a:t>De </a:t>
            </a:r>
            <a:r>
              <a:rPr lang="en-BE" sz="1875" b="1" noProof="1">
                <a:solidFill>
                  <a:srgbClr val="35526F"/>
                </a:solidFill>
                <a:latin typeface="Barlow" pitchFamily="34" charset="0"/>
              </a:rPr>
              <a:t>libero</a:t>
            </a:r>
            <a:r>
              <a:rPr lang="en-BE" sz="1875" noProof="1">
                <a:solidFill>
                  <a:srgbClr val="35526F"/>
                </a:solidFill>
                <a:latin typeface="Barlow" pitchFamily="34" charset="0"/>
              </a:rPr>
              <a:t> neemt de hotline</a:t>
            </a:r>
          </a:p>
          <a:p>
            <a:pPr marL="342900" indent="-342900" algn="l">
              <a:lnSpc>
                <a:spcPct val="160000"/>
              </a:lnSpc>
              <a:buFont typeface="Arial" panose="020B0604020202020204" pitchFamily="34" charset="0"/>
              <a:buChar char="•"/>
            </a:pPr>
            <a:r>
              <a:rPr lang="en-BE" sz="1875" noProof="1">
                <a:solidFill>
                  <a:srgbClr val="35526F"/>
                </a:solidFill>
                <a:latin typeface="Barlow" pitchFamily="34" charset="0"/>
              </a:rPr>
              <a:t>De </a:t>
            </a:r>
            <a:r>
              <a:rPr lang="en-BE" sz="1875" b="1" noProof="1">
                <a:solidFill>
                  <a:srgbClr val="35526F"/>
                </a:solidFill>
                <a:latin typeface="Barlow" pitchFamily="34" charset="0"/>
              </a:rPr>
              <a:t>middenvelders</a:t>
            </a:r>
            <a:r>
              <a:rPr lang="en-BE" sz="1875" noProof="1">
                <a:solidFill>
                  <a:srgbClr val="35526F"/>
                </a:solidFill>
                <a:latin typeface="Barlow" pitchFamily="34" charset="0"/>
              </a:rPr>
              <a:t> en </a:t>
            </a:r>
            <a:r>
              <a:rPr lang="en-BE" sz="1875" b="1" noProof="1">
                <a:solidFill>
                  <a:srgbClr val="35526F"/>
                </a:solidFill>
                <a:latin typeface="Barlow" pitchFamily="34" charset="0"/>
              </a:rPr>
              <a:t>verdedigers</a:t>
            </a:r>
            <a:r>
              <a:rPr lang="en-BE" sz="1875" noProof="1">
                <a:solidFill>
                  <a:srgbClr val="35526F"/>
                </a:solidFill>
                <a:latin typeface="Barlow" pitchFamily="34" charset="0"/>
              </a:rPr>
              <a:t> nemen een man op</a:t>
            </a:r>
          </a:p>
          <a:p>
            <a:pPr marL="0" indent="0" algn="l">
              <a:lnSpc>
                <a:spcPct val="160000"/>
              </a:lnSpc>
              <a:buNone/>
            </a:pPr>
            <a:endParaRPr lang="nl-NL" sz="1875" noProof="1">
              <a:solidFill>
                <a:srgbClr val="35526F"/>
              </a:solidFill>
              <a:latin typeface="Barlow" pitchFamily="34" charset="0"/>
            </a:endParaRPr>
          </a:p>
          <a:p>
            <a:pPr algn="l">
              <a:lnSpc>
                <a:spcPct val="160000"/>
              </a:lnSpc>
            </a:pPr>
            <a:endParaRPr lang="nl-NL" sz="1875" noProof="1"/>
          </a:p>
        </p:txBody>
      </p:sp>
      <p:pic>
        <p:nvPicPr>
          <p:cNvPr id="2" name="Schermafbeelding 2023-05-26 om 19.41.04.png">
            <a:extLst>
              <a:ext uri="{FF2B5EF4-FFF2-40B4-BE49-F238E27FC236}">
                <a16:creationId xmlns:a16="http://schemas.microsoft.com/office/drawing/2014/main" id="{6BAE79F9-D7A1-5A8A-C296-35A074CF285E}"/>
              </a:ext>
            </a:extLst>
          </p:cNvPr>
          <p:cNvPicPr>
            <a:picLocks noChangeAspect="1"/>
          </p:cNvPicPr>
          <p:nvPr/>
        </p:nvPicPr>
        <p:blipFill>
          <a:blip r:embed="rId3"/>
          <a:stretch>
            <a:fillRect/>
          </a:stretch>
        </p:blipFill>
        <p:spPr>
          <a:xfrm>
            <a:off x="876384" y="2643623"/>
            <a:ext cx="6034633" cy="5151724"/>
          </a:xfrm>
          <a:prstGeom prst="rect">
            <a:avLst/>
          </a:prstGeom>
          <a:ln w="12700" cap="flat">
            <a:noFill/>
            <a:miter lim="400000"/>
          </a:ln>
          <a:effectLst/>
        </p:spPr>
      </p:pic>
      <p:sp>
        <p:nvSpPr>
          <p:cNvPr id="9" name="Cirkel">
            <a:extLst>
              <a:ext uri="{FF2B5EF4-FFF2-40B4-BE49-F238E27FC236}">
                <a16:creationId xmlns:a16="http://schemas.microsoft.com/office/drawing/2014/main" id="{1CBA9097-DAFC-4A5D-8DA4-A24F9D45C296}"/>
              </a:ext>
            </a:extLst>
          </p:cNvPr>
          <p:cNvSpPr/>
          <p:nvPr/>
        </p:nvSpPr>
        <p:spPr>
          <a:xfrm>
            <a:off x="5656839" y="5295470"/>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11" name="Cirkel">
            <a:extLst>
              <a:ext uri="{FF2B5EF4-FFF2-40B4-BE49-F238E27FC236}">
                <a16:creationId xmlns:a16="http://schemas.microsoft.com/office/drawing/2014/main" id="{D8DD850E-41F2-440F-0284-8AF22A8CD318}"/>
              </a:ext>
            </a:extLst>
          </p:cNvPr>
          <p:cNvSpPr/>
          <p:nvPr/>
        </p:nvSpPr>
        <p:spPr>
          <a:xfrm>
            <a:off x="3559435" y="2962135"/>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12" name="Cirkel">
            <a:extLst>
              <a:ext uri="{FF2B5EF4-FFF2-40B4-BE49-F238E27FC236}">
                <a16:creationId xmlns:a16="http://schemas.microsoft.com/office/drawing/2014/main" id="{FC907EA1-6CD1-1F5F-8B02-E1FBA190F550}"/>
              </a:ext>
            </a:extLst>
          </p:cNvPr>
          <p:cNvSpPr/>
          <p:nvPr/>
        </p:nvSpPr>
        <p:spPr>
          <a:xfrm>
            <a:off x="4154001" y="2962135"/>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13" name="Cirkel">
            <a:extLst>
              <a:ext uri="{FF2B5EF4-FFF2-40B4-BE49-F238E27FC236}">
                <a16:creationId xmlns:a16="http://schemas.microsoft.com/office/drawing/2014/main" id="{8BA5AF8E-74F0-16A9-61C1-27AD88576372}"/>
              </a:ext>
            </a:extLst>
          </p:cNvPr>
          <p:cNvSpPr/>
          <p:nvPr/>
        </p:nvSpPr>
        <p:spPr>
          <a:xfrm>
            <a:off x="6664848" y="4234561"/>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14" name="Cirkel">
            <a:extLst>
              <a:ext uri="{FF2B5EF4-FFF2-40B4-BE49-F238E27FC236}">
                <a16:creationId xmlns:a16="http://schemas.microsoft.com/office/drawing/2014/main" id="{DD4B4CA3-518B-EA4B-B137-353F874CF26B}"/>
              </a:ext>
            </a:extLst>
          </p:cNvPr>
          <p:cNvSpPr/>
          <p:nvPr/>
        </p:nvSpPr>
        <p:spPr>
          <a:xfrm>
            <a:off x="2672536" y="4036712"/>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15" name="Cirkel">
            <a:extLst>
              <a:ext uri="{FF2B5EF4-FFF2-40B4-BE49-F238E27FC236}">
                <a16:creationId xmlns:a16="http://schemas.microsoft.com/office/drawing/2014/main" id="{E30A3C3F-0147-A818-BAE0-DCFDEC98DA3F}"/>
              </a:ext>
            </a:extLst>
          </p:cNvPr>
          <p:cNvSpPr/>
          <p:nvPr/>
        </p:nvSpPr>
        <p:spPr>
          <a:xfrm>
            <a:off x="2672536" y="5383664"/>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16" name="Cirkel">
            <a:extLst>
              <a:ext uri="{FF2B5EF4-FFF2-40B4-BE49-F238E27FC236}">
                <a16:creationId xmlns:a16="http://schemas.microsoft.com/office/drawing/2014/main" id="{709985D3-A14F-FDA2-52D2-D9CB86060B59}"/>
              </a:ext>
            </a:extLst>
          </p:cNvPr>
          <p:cNvSpPr/>
          <p:nvPr/>
        </p:nvSpPr>
        <p:spPr>
          <a:xfrm>
            <a:off x="5092118" y="3953364"/>
            <a:ext cx="132023" cy="122568"/>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17" name="Cirkel">
            <a:extLst>
              <a:ext uri="{FF2B5EF4-FFF2-40B4-BE49-F238E27FC236}">
                <a16:creationId xmlns:a16="http://schemas.microsoft.com/office/drawing/2014/main" id="{7AC371A7-E543-F672-606E-F455BBA4BB20}"/>
              </a:ext>
            </a:extLst>
          </p:cNvPr>
          <p:cNvSpPr/>
          <p:nvPr/>
        </p:nvSpPr>
        <p:spPr>
          <a:xfrm>
            <a:off x="1248601" y="4385188"/>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18" name="Cirkel">
            <a:extLst>
              <a:ext uri="{FF2B5EF4-FFF2-40B4-BE49-F238E27FC236}">
                <a16:creationId xmlns:a16="http://schemas.microsoft.com/office/drawing/2014/main" id="{E5695C99-D7D5-1E48-244B-CA2B4C25B52F}"/>
              </a:ext>
            </a:extLst>
          </p:cNvPr>
          <p:cNvSpPr/>
          <p:nvPr/>
        </p:nvSpPr>
        <p:spPr>
          <a:xfrm>
            <a:off x="3827689" y="3577059"/>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19" name="Cirkel">
            <a:extLst>
              <a:ext uri="{FF2B5EF4-FFF2-40B4-BE49-F238E27FC236}">
                <a16:creationId xmlns:a16="http://schemas.microsoft.com/office/drawing/2014/main" id="{C32FA7C6-5162-03E4-9C65-54F2ED88C640}"/>
              </a:ext>
            </a:extLst>
          </p:cNvPr>
          <p:cNvSpPr/>
          <p:nvPr/>
        </p:nvSpPr>
        <p:spPr>
          <a:xfrm>
            <a:off x="4154001" y="4878723"/>
            <a:ext cx="132023" cy="122569"/>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20" name="Cirkel">
            <a:extLst>
              <a:ext uri="{FF2B5EF4-FFF2-40B4-BE49-F238E27FC236}">
                <a16:creationId xmlns:a16="http://schemas.microsoft.com/office/drawing/2014/main" id="{90932679-74F5-3117-0246-69F26495BC01}"/>
              </a:ext>
            </a:extLst>
          </p:cNvPr>
          <p:cNvSpPr/>
          <p:nvPr/>
        </p:nvSpPr>
        <p:spPr>
          <a:xfrm>
            <a:off x="4210354" y="3100635"/>
            <a:ext cx="132023" cy="122569"/>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22" name="Cirkel">
            <a:extLst>
              <a:ext uri="{FF2B5EF4-FFF2-40B4-BE49-F238E27FC236}">
                <a16:creationId xmlns:a16="http://schemas.microsoft.com/office/drawing/2014/main" id="{A4C2D7E8-5AFC-2DA0-528E-A9A2D711A339}"/>
              </a:ext>
            </a:extLst>
          </p:cNvPr>
          <p:cNvSpPr/>
          <p:nvPr/>
        </p:nvSpPr>
        <p:spPr>
          <a:xfrm>
            <a:off x="3709194" y="3061722"/>
            <a:ext cx="132023" cy="122569"/>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24" name="Cirkel">
            <a:extLst>
              <a:ext uri="{FF2B5EF4-FFF2-40B4-BE49-F238E27FC236}">
                <a16:creationId xmlns:a16="http://schemas.microsoft.com/office/drawing/2014/main" id="{8EEB1F92-C2D3-E56A-3702-C10D6EB366BA}"/>
              </a:ext>
            </a:extLst>
          </p:cNvPr>
          <p:cNvSpPr/>
          <p:nvPr/>
        </p:nvSpPr>
        <p:spPr>
          <a:xfrm>
            <a:off x="4642264" y="4279040"/>
            <a:ext cx="132024" cy="122569"/>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26" name="Cirkel">
            <a:extLst>
              <a:ext uri="{FF2B5EF4-FFF2-40B4-BE49-F238E27FC236}">
                <a16:creationId xmlns:a16="http://schemas.microsoft.com/office/drawing/2014/main" id="{1A481A15-7F97-611A-C61D-FC411AB7F9D1}"/>
              </a:ext>
            </a:extLst>
          </p:cNvPr>
          <p:cNvSpPr/>
          <p:nvPr/>
        </p:nvSpPr>
        <p:spPr>
          <a:xfrm>
            <a:off x="2918240" y="4093489"/>
            <a:ext cx="132023" cy="122569"/>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28" name="Cirkel">
            <a:extLst>
              <a:ext uri="{FF2B5EF4-FFF2-40B4-BE49-F238E27FC236}">
                <a16:creationId xmlns:a16="http://schemas.microsoft.com/office/drawing/2014/main" id="{02227F01-3870-E92C-412C-7F5A9DE87389}"/>
              </a:ext>
            </a:extLst>
          </p:cNvPr>
          <p:cNvSpPr/>
          <p:nvPr/>
        </p:nvSpPr>
        <p:spPr>
          <a:xfrm>
            <a:off x="6097675" y="4340324"/>
            <a:ext cx="132023" cy="122569"/>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30" name="Cirkel">
            <a:extLst>
              <a:ext uri="{FF2B5EF4-FFF2-40B4-BE49-F238E27FC236}">
                <a16:creationId xmlns:a16="http://schemas.microsoft.com/office/drawing/2014/main" id="{2E9032BB-5B2B-EA9C-E97C-27B96E7C1E2D}"/>
              </a:ext>
            </a:extLst>
          </p:cNvPr>
          <p:cNvSpPr/>
          <p:nvPr/>
        </p:nvSpPr>
        <p:spPr>
          <a:xfrm>
            <a:off x="4292220" y="4698940"/>
            <a:ext cx="132023" cy="122569"/>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32" name="Cirkel">
            <a:extLst>
              <a:ext uri="{FF2B5EF4-FFF2-40B4-BE49-F238E27FC236}">
                <a16:creationId xmlns:a16="http://schemas.microsoft.com/office/drawing/2014/main" id="{6EA07E8C-F689-6720-EC34-4F3DAEEBF51F}"/>
              </a:ext>
            </a:extLst>
          </p:cNvPr>
          <p:cNvSpPr/>
          <p:nvPr/>
        </p:nvSpPr>
        <p:spPr>
          <a:xfrm>
            <a:off x="4864121" y="3970921"/>
            <a:ext cx="132024" cy="122568"/>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34" name="Cirkel">
            <a:extLst>
              <a:ext uri="{FF2B5EF4-FFF2-40B4-BE49-F238E27FC236}">
                <a16:creationId xmlns:a16="http://schemas.microsoft.com/office/drawing/2014/main" id="{D3F0EB88-6FCE-E5B0-D4E5-11E213AFF0CB}"/>
              </a:ext>
            </a:extLst>
          </p:cNvPr>
          <p:cNvSpPr/>
          <p:nvPr/>
        </p:nvSpPr>
        <p:spPr>
          <a:xfrm>
            <a:off x="3397217" y="5249019"/>
            <a:ext cx="132023" cy="122569"/>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36" name="Cirkel">
            <a:extLst>
              <a:ext uri="{FF2B5EF4-FFF2-40B4-BE49-F238E27FC236}">
                <a16:creationId xmlns:a16="http://schemas.microsoft.com/office/drawing/2014/main" id="{53016EF6-59C7-33DC-32A8-415F9447ED9F}"/>
              </a:ext>
            </a:extLst>
          </p:cNvPr>
          <p:cNvSpPr/>
          <p:nvPr/>
        </p:nvSpPr>
        <p:spPr>
          <a:xfrm>
            <a:off x="4036141" y="3696845"/>
            <a:ext cx="132023" cy="122569"/>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38" name="Cirkel">
            <a:extLst>
              <a:ext uri="{FF2B5EF4-FFF2-40B4-BE49-F238E27FC236}">
                <a16:creationId xmlns:a16="http://schemas.microsoft.com/office/drawing/2014/main" id="{A7E6B731-1B48-BF2D-BE03-A14BB9DCBB04}"/>
              </a:ext>
            </a:extLst>
          </p:cNvPr>
          <p:cNvSpPr/>
          <p:nvPr/>
        </p:nvSpPr>
        <p:spPr>
          <a:xfrm>
            <a:off x="5185885" y="4817438"/>
            <a:ext cx="132024" cy="122569"/>
          </a:xfrm>
          <a:prstGeom prst="ellipse">
            <a:avLst/>
          </a:prstGeom>
          <a:solidFill>
            <a:schemeClr val="accent5"/>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a:p>
        </p:txBody>
      </p:sp>
      <p:sp>
        <p:nvSpPr>
          <p:cNvPr id="39" name="Cirkel">
            <a:extLst>
              <a:ext uri="{FF2B5EF4-FFF2-40B4-BE49-F238E27FC236}">
                <a16:creationId xmlns:a16="http://schemas.microsoft.com/office/drawing/2014/main" id="{24B7867D-15BA-EE9A-54F1-32127D0CE7D3}"/>
              </a:ext>
            </a:extLst>
          </p:cNvPr>
          <p:cNvSpPr/>
          <p:nvPr/>
        </p:nvSpPr>
        <p:spPr>
          <a:xfrm>
            <a:off x="5467682" y="5126452"/>
            <a:ext cx="132024" cy="122567"/>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a:p>
        </p:txBody>
      </p:sp>
      <p:sp>
        <p:nvSpPr>
          <p:cNvPr id="8" name="Ovaal 7">
            <a:extLst>
              <a:ext uri="{FF2B5EF4-FFF2-40B4-BE49-F238E27FC236}">
                <a16:creationId xmlns:a16="http://schemas.microsoft.com/office/drawing/2014/main" id="{89323245-7DB4-1482-E0BA-DC255F91FB86}"/>
              </a:ext>
            </a:extLst>
          </p:cNvPr>
          <p:cNvSpPr/>
          <p:nvPr/>
        </p:nvSpPr>
        <p:spPr>
          <a:xfrm>
            <a:off x="3423022" y="2876418"/>
            <a:ext cx="504356" cy="358113"/>
          </a:xfrm>
          <a:prstGeom prst="ellipse">
            <a:avLst/>
          </a:prstGeom>
          <a:solidFill>
            <a:schemeClr val="bg2">
              <a:alpha val="42000"/>
            </a:schemeClr>
          </a:solidFill>
          <a:ln>
            <a:solidFill>
              <a:schemeClr val="accent1">
                <a:shade val="15000"/>
                <a:alpha val="26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1" name="Ovaal 20">
            <a:extLst>
              <a:ext uri="{FF2B5EF4-FFF2-40B4-BE49-F238E27FC236}">
                <a16:creationId xmlns:a16="http://schemas.microsoft.com/office/drawing/2014/main" id="{FD817418-2B13-8055-6E47-99CA68BA711F}"/>
              </a:ext>
            </a:extLst>
          </p:cNvPr>
          <p:cNvSpPr/>
          <p:nvPr/>
        </p:nvSpPr>
        <p:spPr>
          <a:xfrm>
            <a:off x="4063791" y="2905647"/>
            <a:ext cx="376409" cy="358113"/>
          </a:xfrm>
          <a:prstGeom prst="ellipse">
            <a:avLst/>
          </a:prstGeom>
          <a:solidFill>
            <a:schemeClr val="bg2">
              <a:alpha val="42000"/>
            </a:schemeClr>
          </a:solidFill>
          <a:ln>
            <a:solidFill>
              <a:schemeClr val="accent1">
                <a:shade val="15000"/>
                <a:alpha val="26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5" name="Ovaal 24">
            <a:extLst>
              <a:ext uri="{FF2B5EF4-FFF2-40B4-BE49-F238E27FC236}">
                <a16:creationId xmlns:a16="http://schemas.microsoft.com/office/drawing/2014/main" id="{A9C65D1B-8913-2124-57A6-977D87C59E3F}"/>
              </a:ext>
            </a:extLst>
          </p:cNvPr>
          <p:cNvSpPr/>
          <p:nvPr/>
        </p:nvSpPr>
        <p:spPr>
          <a:xfrm>
            <a:off x="3775205" y="3495365"/>
            <a:ext cx="434834" cy="358112"/>
          </a:xfrm>
          <a:prstGeom prst="ellipse">
            <a:avLst/>
          </a:prstGeom>
          <a:solidFill>
            <a:schemeClr val="bg2">
              <a:alpha val="42000"/>
            </a:schemeClr>
          </a:solidFill>
          <a:ln>
            <a:solidFill>
              <a:schemeClr val="accent1">
                <a:shade val="15000"/>
                <a:alpha val="26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9" name="Ovaal 28">
            <a:extLst>
              <a:ext uri="{FF2B5EF4-FFF2-40B4-BE49-F238E27FC236}">
                <a16:creationId xmlns:a16="http://schemas.microsoft.com/office/drawing/2014/main" id="{50387755-E9D0-344B-AFC6-4D18CD19D884}"/>
              </a:ext>
            </a:extLst>
          </p:cNvPr>
          <p:cNvSpPr/>
          <p:nvPr/>
        </p:nvSpPr>
        <p:spPr>
          <a:xfrm>
            <a:off x="2639516" y="3953364"/>
            <a:ext cx="537729" cy="342011"/>
          </a:xfrm>
          <a:prstGeom prst="ellipse">
            <a:avLst/>
          </a:prstGeom>
          <a:solidFill>
            <a:schemeClr val="bg2">
              <a:alpha val="42000"/>
            </a:schemeClr>
          </a:solidFill>
          <a:ln>
            <a:solidFill>
              <a:schemeClr val="accent1">
                <a:shade val="15000"/>
                <a:alpha val="26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3" name="Ovaal 32">
            <a:extLst>
              <a:ext uri="{FF2B5EF4-FFF2-40B4-BE49-F238E27FC236}">
                <a16:creationId xmlns:a16="http://schemas.microsoft.com/office/drawing/2014/main" id="{EB5BB4CE-4835-E835-C01A-B88FCF847BF7}"/>
              </a:ext>
            </a:extLst>
          </p:cNvPr>
          <p:cNvSpPr/>
          <p:nvPr/>
        </p:nvSpPr>
        <p:spPr>
          <a:xfrm>
            <a:off x="4764090" y="3800528"/>
            <a:ext cx="537728" cy="383639"/>
          </a:xfrm>
          <a:prstGeom prst="ellipse">
            <a:avLst/>
          </a:prstGeom>
          <a:solidFill>
            <a:schemeClr val="bg2">
              <a:alpha val="42000"/>
            </a:schemeClr>
          </a:solidFill>
          <a:ln>
            <a:solidFill>
              <a:schemeClr val="accent1">
                <a:shade val="15000"/>
                <a:alpha val="26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37" name="Ovaal 36">
            <a:extLst>
              <a:ext uri="{FF2B5EF4-FFF2-40B4-BE49-F238E27FC236}">
                <a16:creationId xmlns:a16="http://schemas.microsoft.com/office/drawing/2014/main" id="{8DFB0662-90C4-1DE0-ED25-8D55C5A72950}"/>
              </a:ext>
            </a:extLst>
          </p:cNvPr>
          <p:cNvSpPr/>
          <p:nvPr/>
        </p:nvSpPr>
        <p:spPr>
          <a:xfrm>
            <a:off x="3998472" y="4625618"/>
            <a:ext cx="537728" cy="383639"/>
          </a:xfrm>
          <a:prstGeom prst="ellipse">
            <a:avLst/>
          </a:prstGeom>
          <a:solidFill>
            <a:schemeClr val="bg2">
              <a:alpha val="42000"/>
            </a:schemeClr>
          </a:solidFill>
          <a:ln>
            <a:solidFill>
              <a:schemeClr val="accent1">
                <a:shade val="15000"/>
                <a:alpha val="26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Tree>
    <p:extLst>
      <p:ext uri="{BB962C8B-B14F-4D97-AF65-F5344CB8AC3E}">
        <p14:creationId xmlns:p14="http://schemas.microsoft.com/office/powerpoint/2010/main" val="429287578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25BD1A-A1D8-56EB-72DE-310DEE969C19}"/>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B72F59AA-A11A-74B8-15E6-E859DCAAF969}"/>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FAE8EEAD-A4EB-44FC-70CA-3B34402F746E}"/>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74CF5F2C-FE1F-4F09-93D2-762DC4E226C2}"/>
              </a:ext>
            </a:extLst>
          </p:cNvPr>
          <p:cNvSpPr/>
          <p:nvPr/>
        </p:nvSpPr>
        <p:spPr>
          <a:xfrm>
            <a:off x="1238250" y="821058"/>
            <a:ext cx="17392650"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a:t>
            </a:r>
            <a:r>
              <a:rPr lang="en-BE" sz="1800" b="1" kern="0" spc="360" noProof="1">
                <a:solidFill>
                  <a:srgbClr val="B62C17"/>
                </a:solidFill>
                <a:latin typeface="Outfit" pitchFamily="34" charset="0"/>
                <a:ea typeface="Outfit" pitchFamily="34" charset="-122"/>
                <a:cs typeface="Outfit" pitchFamily="34" charset="-120"/>
              </a:rPr>
              <a:t> - principes</a:t>
            </a:r>
            <a:endParaRPr lang="nl-NL" sz="1800" noProof="1"/>
          </a:p>
        </p:txBody>
      </p:sp>
      <p:sp>
        <p:nvSpPr>
          <p:cNvPr id="5" name="Text 3">
            <a:extLst>
              <a:ext uri="{FF2B5EF4-FFF2-40B4-BE49-F238E27FC236}">
                <a16:creationId xmlns:a16="http://schemas.microsoft.com/office/drawing/2014/main" id="{43900680-759D-C7BE-66AD-6476FBD81E6F}"/>
              </a:ext>
            </a:extLst>
          </p:cNvPr>
          <p:cNvSpPr/>
          <p:nvPr/>
        </p:nvSpPr>
        <p:spPr>
          <a:xfrm>
            <a:off x="1238250" y="1316358"/>
            <a:ext cx="17392650" cy="725686"/>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5700" b="1" kern="0" spc="-114" noProof="1">
                <a:solidFill>
                  <a:srgbClr val="06478D"/>
                </a:solidFill>
                <a:latin typeface="Outfit" pitchFamily="34" charset="0"/>
                <a:ea typeface="Outfit" pitchFamily="34" charset="-122"/>
                <a:cs typeface="Outfit" pitchFamily="34" charset="-120"/>
              </a:rPr>
              <a:t>VERDEDIGENDE PRINCIPES 1</a:t>
            </a:r>
            <a:endParaRPr lang="nl-NL" sz="5700" noProof="1"/>
          </a:p>
        </p:txBody>
      </p:sp>
      <p:sp>
        <p:nvSpPr>
          <p:cNvPr id="6" name="Shape 4">
            <a:extLst>
              <a:ext uri="{FF2B5EF4-FFF2-40B4-BE49-F238E27FC236}">
                <a16:creationId xmlns:a16="http://schemas.microsoft.com/office/drawing/2014/main" id="{5372DD3C-3873-8509-DE9F-9DC38565A380}"/>
              </a:ext>
            </a:extLst>
          </p:cNvPr>
          <p:cNvSpPr/>
          <p:nvPr/>
        </p:nvSpPr>
        <p:spPr>
          <a:xfrm>
            <a:off x="1238250" y="2349848"/>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7" name="Shape 5">
            <a:extLst>
              <a:ext uri="{FF2B5EF4-FFF2-40B4-BE49-F238E27FC236}">
                <a16:creationId xmlns:a16="http://schemas.microsoft.com/office/drawing/2014/main" id="{3AF6D03C-D592-1C17-B264-932509C1C365}"/>
              </a:ext>
            </a:extLst>
          </p:cNvPr>
          <p:cNvSpPr/>
          <p:nvPr/>
        </p:nvSpPr>
        <p:spPr>
          <a:xfrm>
            <a:off x="1704975" y="2816573"/>
            <a:ext cx="704850" cy="704850"/>
          </a:xfrm>
          <a:prstGeom prst="roundRect">
            <a:avLst>
              <a:gd name="adj" fmla="val 18919"/>
            </a:avLst>
          </a:prstGeom>
          <a:solidFill>
            <a:srgbClr val="06478D">
              <a:alpha val="8000"/>
            </a:srgbClr>
          </a:solidFill>
          <a:ln/>
        </p:spPr>
        <p:txBody>
          <a:bodyPr/>
          <a:lstStyle/>
          <a:p>
            <a:endParaRPr lang="nl-NL" noProof="1"/>
          </a:p>
        </p:txBody>
      </p:sp>
      <p:sp>
        <p:nvSpPr>
          <p:cNvPr id="9" name="Text 6">
            <a:extLst>
              <a:ext uri="{FF2B5EF4-FFF2-40B4-BE49-F238E27FC236}">
                <a16:creationId xmlns:a16="http://schemas.microsoft.com/office/drawing/2014/main" id="{6A192BF7-BD94-93E8-5B7E-8BDC91176E88}"/>
              </a:ext>
            </a:extLst>
          </p:cNvPr>
          <p:cNvSpPr/>
          <p:nvPr/>
        </p:nvSpPr>
        <p:spPr>
          <a:xfrm>
            <a:off x="2669858" y="2996552"/>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06478D"/>
                </a:solidFill>
                <a:latin typeface="Outfit" pitchFamily="34" charset="0"/>
                <a:ea typeface="Outfit" pitchFamily="34" charset="-122"/>
              </a:rPr>
              <a:t>FIND THE PLAYER</a:t>
            </a:r>
            <a:endParaRPr lang="nl-NL" sz="2850" noProof="1"/>
          </a:p>
        </p:txBody>
      </p:sp>
      <p:sp>
        <p:nvSpPr>
          <p:cNvPr id="10" name="Text 7">
            <a:extLst>
              <a:ext uri="{FF2B5EF4-FFF2-40B4-BE49-F238E27FC236}">
                <a16:creationId xmlns:a16="http://schemas.microsoft.com/office/drawing/2014/main" id="{9324F596-96F5-8D72-9A40-93EFF08A3466}"/>
              </a:ext>
            </a:extLst>
          </p:cNvPr>
          <p:cNvSpPr/>
          <p:nvPr/>
        </p:nvSpPr>
        <p:spPr>
          <a:xfrm>
            <a:off x="1704975" y="3692873"/>
            <a:ext cx="6946011" cy="1443930"/>
          </a:xfrm>
          <a:prstGeom prst="rect">
            <a:avLst/>
          </a:prstGeom>
          <a:noFill/>
          <a:ln/>
        </p:spPr>
        <p:txBody>
          <a:bodyPr wrap="square" lIns="25400" tIns="25400" rIns="25400" bIns="25400" rtlCol="0" anchor="t">
            <a:normAutofit fontScale="85000" lnSpcReduction="20000"/>
          </a:bodyPr>
          <a:lstStyle/>
          <a:p>
            <a:pPr marL="0" indent="0" algn="l">
              <a:lnSpc>
                <a:spcPct val="170000"/>
              </a:lnSpc>
              <a:buNone/>
            </a:pPr>
            <a:r>
              <a:rPr lang="nl-NL" sz="1800" noProof="1">
                <a:solidFill>
                  <a:srgbClr val="35526F"/>
                </a:solidFill>
                <a:latin typeface="Barlow" pitchFamily="34" charset="0"/>
              </a:rPr>
              <a:t>Wees </a:t>
            </a:r>
            <a:r>
              <a:rPr lang="nl-NL" sz="1800" b="1" noProof="1">
                <a:solidFill>
                  <a:srgbClr val="35526F"/>
                </a:solidFill>
                <a:latin typeface="Barlow" pitchFamily="34" charset="0"/>
              </a:rPr>
              <a:t>verantwoordelijk voor uw zone</a:t>
            </a:r>
            <a:r>
              <a:rPr lang="nl-NL" sz="1800" noProof="1">
                <a:solidFill>
                  <a:srgbClr val="35526F"/>
                </a:solidFill>
                <a:latin typeface="Barlow" pitchFamily="34" charset="0"/>
              </a:rPr>
              <a:t>, zoek er de speler die gevaarlijk is en dek die via </a:t>
            </a:r>
            <a:r>
              <a:rPr lang="nl-NL" sz="1800" i="1" noProof="1">
                <a:solidFill>
                  <a:srgbClr val="35526F"/>
                </a:solidFill>
                <a:latin typeface="Barlow" pitchFamily="34" charset="0"/>
              </a:rPr>
              <a:t>platte driehoeken</a:t>
            </a:r>
            <a:r>
              <a:rPr lang="nl-NL" sz="1800" noProof="1">
                <a:solidFill>
                  <a:srgbClr val="35526F"/>
                </a:solidFill>
                <a:latin typeface="Barlow" pitchFamily="34" charset="0"/>
              </a:rPr>
              <a:t>. Als verdediger in de 23m, hou uw directe tegenspeler nauw in de gaten! Wees bijzonder aandachtig voor kantelmomenten bij balverlies of vrije slagen</a:t>
            </a:r>
            <a:endParaRPr lang="nl-NL" sz="1800" noProof="1"/>
          </a:p>
        </p:txBody>
      </p:sp>
      <p:sp>
        <p:nvSpPr>
          <p:cNvPr id="11" name="Shape 8">
            <a:extLst>
              <a:ext uri="{FF2B5EF4-FFF2-40B4-BE49-F238E27FC236}">
                <a16:creationId xmlns:a16="http://schemas.microsoft.com/office/drawing/2014/main" id="{E69B2A02-CEC8-3B78-76E3-B36892E894B7}"/>
              </a:ext>
            </a:extLst>
          </p:cNvPr>
          <p:cNvSpPr/>
          <p:nvPr/>
        </p:nvSpPr>
        <p:spPr>
          <a:xfrm>
            <a:off x="9372600" y="2349848"/>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12" name="Shape 9">
            <a:extLst>
              <a:ext uri="{FF2B5EF4-FFF2-40B4-BE49-F238E27FC236}">
                <a16:creationId xmlns:a16="http://schemas.microsoft.com/office/drawing/2014/main" id="{26AADFF7-8E04-82BF-86DE-AD854296F4E0}"/>
              </a:ext>
            </a:extLst>
          </p:cNvPr>
          <p:cNvSpPr/>
          <p:nvPr/>
        </p:nvSpPr>
        <p:spPr>
          <a:xfrm>
            <a:off x="9849803" y="2816573"/>
            <a:ext cx="704850" cy="704850"/>
          </a:xfrm>
          <a:prstGeom prst="roundRect">
            <a:avLst>
              <a:gd name="adj" fmla="val 18919"/>
            </a:avLst>
          </a:prstGeom>
          <a:solidFill>
            <a:srgbClr val="B62C17">
              <a:alpha val="8000"/>
            </a:srgbClr>
          </a:solidFill>
          <a:ln/>
        </p:spPr>
        <p:txBody>
          <a:bodyPr/>
          <a:lstStyle/>
          <a:p>
            <a:endParaRPr lang="nl-NL" noProof="1"/>
          </a:p>
        </p:txBody>
      </p:sp>
      <p:pic>
        <p:nvPicPr>
          <p:cNvPr id="13" name="Image 1" descr="Shield Tick outline">
            <a:extLst>
              <a:ext uri="{FF2B5EF4-FFF2-40B4-BE49-F238E27FC236}">
                <a16:creationId xmlns:a16="http://schemas.microsoft.com/office/drawing/2014/main" id="{75E27114-483E-2D62-C3CD-FB93E1428305}"/>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849803" y="2871067"/>
            <a:ext cx="640397" cy="640397"/>
          </a:xfrm>
          <a:prstGeom prst="rect">
            <a:avLst/>
          </a:prstGeom>
        </p:spPr>
      </p:pic>
      <p:sp>
        <p:nvSpPr>
          <p:cNvPr id="14" name="Text 10">
            <a:extLst>
              <a:ext uri="{FF2B5EF4-FFF2-40B4-BE49-F238E27FC236}">
                <a16:creationId xmlns:a16="http://schemas.microsoft.com/office/drawing/2014/main" id="{386DA671-72AC-5250-B9F6-E9DCB02C0FC1}"/>
              </a:ext>
            </a:extLst>
          </p:cNvPr>
          <p:cNvSpPr/>
          <p:nvPr/>
        </p:nvSpPr>
        <p:spPr>
          <a:xfrm>
            <a:off x="10715625" y="2996552"/>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B62C17"/>
                </a:solidFill>
                <a:latin typeface="Outfit" pitchFamily="34" charset="0"/>
                <a:ea typeface="Outfit" pitchFamily="34" charset="-122"/>
              </a:rPr>
              <a:t>PROTECT THE CENTRE</a:t>
            </a:r>
            <a:endParaRPr lang="nl-NL" sz="2850" noProof="1"/>
          </a:p>
        </p:txBody>
      </p:sp>
      <p:sp>
        <p:nvSpPr>
          <p:cNvPr id="15" name="Text 11">
            <a:extLst>
              <a:ext uri="{FF2B5EF4-FFF2-40B4-BE49-F238E27FC236}">
                <a16:creationId xmlns:a16="http://schemas.microsoft.com/office/drawing/2014/main" id="{22144178-BE58-972D-0948-53E7D5A310F9}"/>
              </a:ext>
            </a:extLst>
          </p:cNvPr>
          <p:cNvSpPr/>
          <p:nvPr/>
        </p:nvSpPr>
        <p:spPr>
          <a:xfrm>
            <a:off x="9839325" y="3692873"/>
            <a:ext cx="6946011" cy="1443930"/>
          </a:xfrm>
          <a:prstGeom prst="rect">
            <a:avLst/>
          </a:prstGeom>
          <a:noFill/>
          <a:ln/>
        </p:spPr>
        <p:txBody>
          <a:bodyPr wrap="square" lIns="25400" tIns="25400" rIns="25400" bIns="25400" rtlCol="0" anchor="t">
            <a:normAutofit fontScale="85000" lnSpcReduction="10000"/>
          </a:bodyPr>
          <a:lstStyle/>
          <a:p>
            <a:pPr marL="0" indent="0" algn="l">
              <a:lnSpc>
                <a:spcPct val="170000"/>
              </a:lnSpc>
              <a:buNone/>
            </a:pPr>
            <a:r>
              <a:rPr lang="nl-NL" sz="1800" noProof="1"/>
              <a:t>Werk samen om het </a:t>
            </a:r>
            <a:r>
              <a:rPr lang="nl-NL" sz="1800" b="1" noProof="1"/>
              <a:t>centrum dicht </a:t>
            </a:r>
            <a:r>
              <a:rPr lang="nl-NL" sz="1800" noProof="1"/>
              <a:t>te houden, hou steeds de hotline in de gaten en beweeg als een blok. Een pass van tegenstander richting zijlijn is steeds beter dan eentje doormidden. Werk de bal breed weg indien onder druk</a:t>
            </a:r>
          </a:p>
        </p:txBody>
      </p:sp>
      <p:sp>
        <p:nvSpPr>
          <p:cNvPr id="17" name="Shape 4">
            <a:extLst>
              <a:ext uri="{FF2B5EF4-FFF2-40B4-BE49-F238E27FC236}">
                <a16:creationId xmlns:a16="http://schemas.microsoft.com/office/drawing/2014/main" id="{31592D53-89CC-8ABA-E06E-B2CB793A3BC6}"/>
              </a:ext>
            </a:extLst>
          </p:cNvPr>
          <p:cNvSpPr/>
          <p:nvPr/>
        </p:nvSpPr>
        <p:spPr>
          <a:xfrm>
            <a:off x="1238250" y="6250362"/>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19" name="Shape 5">
            <a:extLst>
              <a:ext uri="{FF2B5EF4-FFF2-40B4-BE49-F238E27FC236}">
                <a16:creationId xmlns:a16="http://schemas.microsoft.com/office/drawing/2014/main" id="{E7AC7D2A-EA87-FD2F-D85B-C72537D53247}"/>
              </a:ext>
            </a:extLst>
          </p:cNvPr>
          <p:cNvSpPr/>
          <p:nvPr/>
        </p:nvSpPr>
        <p:spPr>
          <a:xfrm>
            <a:off x="1704975" y="6717087"/>
            <a:ext cx="704850" cy="704850"/>
          </a:xfrm>
          <a:prstGeom prst="roundRect">
            <a:avLst>
              <a:gd name="adj" fmla="val 18919"/>
            </a:avLst>
          </a:prstGeom>
          <a:solidFill>
            <a:srgbClr val="06478D">
              <a:alpha val="8000"/>
            </a:srgbClr>
          </a:solidFill>
          <a:ln/>
        </p:spPr>
        <p:txBody>
          <a:bodyPr/>
          <a:lstStyle/>
          <a:p>
            <a:endParaRPr lang="nl-NL" noProof="1"/>
          </a:p>
        </p:txBody>
      </p:sp>
      <p:pic>
        <p:nvPicPr>
          <p:cNvPr id="21" name="Image 0" descr="Slak met effen opvulling">
            <a:extLst>
              <a:ext uri="{FF2B5EF4-FFF2-40B4-BE49-F238E27FC236}">
                <a16:creationId xmlns:a16="http://schemas.microsoft.com/office/drawing/2014/main" id="{FCE21F5C-564D-EF7F-410B-3858AB84EF65}"/>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790699" y="6802812"/>
            <a:ext cx="533400" cy="533400"/>
          </a:xfrm>
          <a:prstGeom prst="rect">
            <a:avLst/>
          </a:prstGeom>
        </p:spPr>
      </p:pic>
      <p:sp>
        <p:nvSpPr>
          <p:cNvPr id="23" name="Text 6">
            <a:extLst>
              <a:ext uri="{FF2B5EF4-FFF2-40B4-BE49-F238E27FC236}">
                <a16:creationId xmlns:a16="http://schemas.microsoft.com/office/drawing/2014/main" id="{517EE0FA-1D9D-6810-4452-C1CB20E5B72A}"/>
              </a:ext>
            </a:extLst>
          </p:cNvPr>
          <p:cNvSpPr/>
          <p:nvPr/>
        </p:nvSpPr>
        <p:spPr>
          <a:xfrm>
            <a:off x="2669858" y="6896361"/>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06478D"/>
                </a:solidFill>
                <a:latin typeface="Outfit" pitchFamily="34" charset="0"/>
                <a:ea typeface="Outfit" pitchFamily="34" charset="-122"/>
                <a:cs typeface="Outfit" pitchFamily="34" charset="-120"/>
              </a:rPr>
              <a:t>DELAY OR INTERCEPT</a:t>
            </a:r>
            <a:endParaRPr lang="nl-NL" sz="2850" noProof="1"/>
          </a:p>
        </p:txBody>
      </p:sp>
      <p:sp>
        <p:nvSpPr>
          <p:cNvPr id="25" name="Text 7">
            <a:extLst>
              <a:ext uri="{FF2B5EF4-FFF2-40B4-BE49-F238E27FC236}">
                <a16:creationId xmlns:a16="http://schemas.microsoft.com/office/drawing/2014/main" id="{5DAB9D15-2A84-8F61-9773-91AA37888629}"/>
              </a:ext>
            </a:extLst>
          </p:cNvPr>
          <p:cNvSpPr/>
          <p:nvPr/>
        </p:nvSpPr>
        <p:spPr>
          <a:xfrm>
            <a:off x="1704975" y="7593387"/>
            <a:ext cx="6946011" cy="1443930"/>
          </a:xfrm>
          <a:prstGeom prst="rect">
            <a:avLst/>
          </a:prstGeom>
          <a:noFill/>
          <a:ln/>
        </p:spPr>
        <p:txBody>
          <a:bodyPr wrap="square" lIns="25400" tIns="25400" rIns="25400" bIns="25400" rtlCol="0" anchor="t">
            <a:normAutofit/>
          </a:bodyPr>
          <a:lstStyle/>
          <a:p>
            <a:pPr marL="0" indent="0" algn="l">
              <a:lnSpc>
                <a:spcPct val="170000"/>
              </a:lnSpc>
              <a:buNone/>
            </a:pPr>
            <a:r>
              <a:rPr lang="nl-NL" sz="1800" noProof="1">
                <a:solidFill>
                  <a:srgbClr val="35526F"/>
                </a:solidFill>
                <a:latin typeface="Barlow" pitchFamily="34" charset="0"/>
              </a:rPr>
              <a:t>Wanneer de bal een speler bereikt in uw zone kies voor </a:t>
            </a:r>
            <a:r>
              <a:rPr lang="nl-NL" sz="1800" b="1" noProof="1">
                <a:solidFill>
                  <a:srgbClr val="35526F"/>
                </a:solidFill>
                <a:latin typeface="Barlow" pitchFamily="34" charset="0"/>
              </a:rPr>
              <a:t>delay</a:t>
            </a:r>
            <a:r>
              <a:rPr lang="nl-NL" sz="1800" noProof="1">
                <a:solidFill>
                  <a:srgbClr val="35526F"/>
                </a:solidFill>
                <a:latin typeface="Barlow" pitchFamily="34" charset="0"/>
              </a:rPr>
              <a:t> in de rug om het spel te vertragen en samen te verdedigen, of maak de </a:t>
            </a:r>
            <a:r>
              <a:rPr lang="nl-NL" sz="1800" b="1" noProof="1">
                <a:solidFill>
                  <a:srgbClr val="35526F"/>
                </a:solidFill>
                <a:latin typeface="Barlow" pitchFamily="34" charset="0"/>
              </a:rPr>
              <a:t>intercept</a:t>
            </a:r>
            <a:r>
              <a:rPr lang="nl-NL" sz="1800" noProof="1">
                <a:solidFill>
                  <a:srgbClr val="35526F"/>
                </a:solidFill>
                <a:latin typeface="Barlow" pitchFamily="34" charset="0"/>
              </a:rPr>
              <a:t> indien mogelijk</a:t>
            </a:r>
            <a:endParaRPr lang="nl-NL" sz="1800" noProof="1"/>
          </a:p>
        </p:txBody>
      </p:sp>
      <p:sp>
        <p:nvSpPr>
          <p:cNvPr id="27" name="Shape 8">
            <a:extLst>
              <a:ext uri="{FF2B5EF4-FFF2-40B4-BE49-F238E27FC236}">
                <a16:creationId xmlns:a16="http://schemas.microsoft.com/office/drawing/2014/main" id="{F3D3C2C4-04EC-0A37-6D32-37B59F360B5C}"/>
              </a:ext>
            </a:extLst>
          </p:cNvPr>
          <p:cNvSpPr/>
          <p:nvPr/>
        </p:nvSpPr>
        <p:spPr>
          <a:xfrm>
            <a:off x="9372600" y="6250362"/>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29" name="Shape 9">
            <a:extLst>
              <a:ext uri="{FF2B5EF4-FFF2-40B4-BE49-F238E27FC236}">
                <a16:creationId xmlns:a16="http://schemas.microsoft.com/office/drawing/2014/main" id="{811D9876-B3C9-E388-FFE1-BB5490CDD777}"/>
              </a:ext>
            </a:extLst>
          </p:cNvPr>
          <p:cNvSpPr/>
          <p:nvPr/>
        </p:nvSpPr>
        <p:spPr>
          <a:xfrm>
            <a:off x="9839325" y="6717087"/>
            <a:ext cx="704850" cy="704850"/>
          </a:xfrm>
          <a:prstGeom prst="roundRect">
            <a:avLst>
              <a:gd name="adj" fmla="val 18919"/>
            </a:avLst>
          </a:prstGeom>
          <a:solidFill>
            <a:srgbClr val="B62C17">
              <a:alpha val="8000"/>
            </a:srgbClr>
          </a:solidFill>
          <a:ln/>
        </p:spPr>
        <p:txBody>
          <a:bodyPr/>
          <a:lstStyle/>
          <a:p>
            <a:endParaRPr lang="nl-NL" noProof="1"/>
          </a:p>
        </p:txBody>
      </p:sp>
      <p:pic>
        <p:nvPicPr>
          <p:cNvPr id="31" name="Image 1" descr="Lopen met effen opvulling">
            <a:extLst>
              <a:ext uri="{FF2B5EF4-FFF2-40B4-BE49-F238E27FC236}">
                <a16:creationId xmlns:a16="http://schemas.microsoft.com/office/drawing/2014/main" id="{5F0EC7FB-82F9-CA96-0D36-7F4AA633AD34}"/>
              </a:ext>
            </a:extLst>
          </p:cNvPr>
          <p:cNvPicPr>
            <a:picLocks noChangeAspect="1"/>
          </p:cNvPicPr>
          <p:nvPr/>
        </p:nvPicPr>
        <p:blipFill>
          <a:blip>
            <a:extLst>
              <a:ext uri="{96DAC541-7B7A-43D3-8B79-37D633B846F1}">
                <asvg:svgBlip xmlns:asvg="http://schemas.microsoft.com/office/drawing/2016/SVG/main" r:embed="rId5"/>
              </a:ext>
            </a:extLst>
          </a:blip>
          <a:srcRect/>
          <a:stretch/>
        </p:blipFill>
        <p:spPr>
          <a:xfrm>
            <a:off x="10010775" y="6888537"/>
            <a:ext cx="361950" cy="361950"/>
          </a:xfrm>
          <a:prstGeom prst="rect">
            <a:avLst/>
          </a:prstGeom>
        </p:spPr>
      </p:pic>
      <p:sp>
        <p:nvSpPr>
          <p:cNvPr id="33" name="Text 10">
            <a:extLst>
              <a:ext uri="{FF2B5EF4-FFF2-40B4-BE49-F238E27FC236}">
                <a16:creationId xmlns:a16="http://schemas.microsoft.com/office/drawing/2014/main" id="{03CA5897-13F1-E88F-32A0-1E8DD48BAB38}"/>
              </a:ext>
            </a:extLst>
          </p:cNvPr>
          <p:cNvSpPr/>
          <p:nvPr/>
        </p:nvSpPr>
        <p:spPr>
          <a:xfrm>
            <a:off x="10715625" y="6896361"/>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B62C17"/>
                </a:solidFill>
                <a:latin typeface="Outfit" pitchFamily="34" charset="0"/>
                <a:ea typeface="Outfit" pitchFamily="34" charset="-122"/>
              </a:rPr>
              <a:t>TACKLE BACK</a:t>
            </a:r>
            <a:endParaRPr lang="nl-NL" sz="2850" noProof="1"/>
          </a:p>
        </p:txBody>
      </p:sp>
      <p:sp>
        <p:nvSpPr>
          <p:cNvPr id="35" name="Text 11">
            <a:extLst>
              <a:ext uri="{FF2B5EF4-FFF2-40B4-BE49-F238E27FC236}">
                <a16:creationId xmlns:a16="http://schemas.microsoft.com/office/drawing/2014/main" id="{C4DF05A3-CF00-E87B-E695-6790DD495244}"/>
              </a:ext>
            </a:extLst>
          </p:cNvPr>
          <p:cNvSpPr/>
          <p:nvPr/>
        </p:nvSpPr>
        <p:spPr>
          <a:xfrm>
            <a:off x="9839325" y="7593387"/>
            <a:ext cx="6946011" cy="1443930"/>
          </a:xfrm>
          <a:prstGeom prst="rect">
            <a:avLst/>
          </a:prstGeom>
          <a:noFill/>
          <a:ln/>
        </p:spPr>
        <p:txBody>
          <a:bodyPr wrap="square" lIns="25400" tIns="25400" rIns="25400" bIns="25400" rtlCol="0" anchor="t">
            <a:normAutofit/>
          </a:bodyPr>
          <a:lstStyle/>
          <a:p>
            <a:pPr marL="0" indent="0" algn="l">
              <a:lnSpc>
                <a:spcPct val="170000"/>
              </a:lnSpc>
              <a:buNone/>
            </a:pPr>
            <a:r>
              <a:rPr lang="nl-NL" noProof="1">
                <a:solidFill>
                  <a:srgbClr val="35526F"/>
                </a:solidFill>
                <a:latin typeface="Barlow" pitchFamily="34" charset="0"/>
              </a:rPr>
              <a:t>De speler die de bal verliest in duel is ook steeds de eerste die direct druk zet op de aanvaller door terug te lopen en </a:t>
            </a:r>
            <a:r>
              <a:rPr lang="nl-NL" b="1" noProof="1">
                <a:solidFill>
                  <a:srgbClr val="35526F"/>
                </a:solidFill>
                <a:latin typeface="Barlow" pitchFamily="34" charset="0"/>
              </a:rPr>
              <a:t>achter de bal </a:t>
            </a:r>
            <a:r>
              <a:rPr lang="nl-NL" noProof="1">
                <a:solidFill>
                  <a:srgbClr val="35526F"/>
                </a:solidFill>
                <a:latin typeface="Barlow" pitchFamily="34" charset="0"/>
              </a:rPr>
              <a:t>te komen. Alle tijd genomen om te klagen is tijd verloren</a:t>
            </a:r>
            <a:endParaRPr lang="nl-NL" sz="1800" noProof="1"/>
          </a:p>
        </p:txBody>
      </p:sp>
      <p:pic>
        <p:nvPicPr>
          <p:cNvPr id="37" name="Graphic 36" descr="Verrekijker silhouet">
            <a:extLst>
              <a:ext uri="{FF2B5EF4-FFF2-40B4-BE49-F238E27FC236}">
                <a16:creationId xmlns:a16="http://schemas.microsoft.com/office/drawing/2014/main" id="{7C73E2DC-CB67-9CD5-D707-0DC6388AE47A}"/>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a:off x="1777305" y="2904517"/>
            <a:ext cx="560189" cy="560189"/>
          </a:xfrm>
          <a:prstGeom prst="rect">
            <a:avLst/>
          </a:prstGeom>
        </p:spPr>
      </p:pic>
    </p:spTree>
    <p:extLst>
      <p:ext uri="{BB962C8B-B14F-4D97-AF65-F5344CB8AC3E}">
        <p14:creationId xmlns:p14="http://schemas.microsoft.com/office/powerpoint/2010/main" val="13152356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466AA1-81B5-FF8D-7AB0-07DA5A3A8121}"/>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CD6CF456-E95C-B9E9-FF9D-0E51E3A02E9F}"/>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8F3B8C0F-25EC-7B03-DE0A-D2CE248178D7}"/>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22850F53-7593-42AC-4D35-AC1DC0A0E934}"/>
              </a:ext>
            </a:extLst>
          </p:cNvPr>
          <p:cNvSpPr/>
          <p:nvPr/>
        </p:nvSpPr>
        <p:spPr>
          <a:xfrm>
            <a:off x="1238250" y="821058"/>
            <a:ext cx="17392650"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cs typeface="Outfit" pitchFamily="34" charset="-120"/>
              </a:rPr>
              <a:t>Niet Balbezit</a:t>
            </a:r>
            <a:r>
              <a:rPr lang="en-BE" sz="1800" b="1" kern="0" spc="360" noProof="1">
                <a:solidFill>
                  <a:srgbClr val="B62C17"/>
                </a:solidFill>
                <a:latin typeface="Outfit" pitchFamily="34" charset="0"/>
                <a:ea typeface="Outfit" pitchFamily="34" charset="-122"/>
                <a:cs typeface="Outfit" pitchFamily="34" charset="-120"/>
              </a:rPr>
              <a:t> - principes</a:t>
            </a:r>
            <a:endParaRPr lang="nl-NL" sz="1800" noProof="1"/>
          </a:p>
        </p:txBody>
      </p:sp>
      <p:sp>
        <p:nvSpPr>
          <p:cNvPr id="5" name="Text 3">
            <a:extLst>
              <a:ext uri="{FF2B5EF4-FFF2-40B4-BE49-F238E27FC236}">
                <a16:creationId xmlns:a16="http://schemas.microsoft.com/office/drawing/2014/main" id="{15578D5D-6CA6-3FBB-ACBE-31A461062A31}"/>
              </a:ext>
            </a:extLst>
          </p:cNvPr>
          <p:cNvSpPr/>
          <p:nvPr/>
        </p:nvSpPr>
        <p:spPr>
          <a:xfrm>
            <a:off x="1238250" y="1316358"/>
            <a:ext cx="17392650" cy="725686"/>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5700" b="1" kern="0" spc="-114" noProof="1">
                <a:solidFill>
                  <a:srgbClr val="06478D"/>
                </a:solidFill>
                <a:latin typeface="Outfit" pitchFamily="34" charset="0"/>
                <a:ea typeface="Outfit" pitchFamily="34" charset="-122"/>
                <a:cs typeface="Outfit" pitchFamily="34" charset="-120"/>
              </a:rPr>
              <a:t>VERDEDIGENDE PRINCIPES 2</a:t>
            </a:r>
            <a:endParaRPr lang="nl-NL" sz="5700" noProof="1"/>
          </a:p>
        </p:txBody>
      </p:sp>
      <p:sp>
        <p:nvSpPr>
          <p:cNvPr id="6" name="Shape 4">
            <a:extLst>
              <a:ext uri="{FF2B5EF4-FFF2-40B4-BE49-F238E27FC236}">
                <a16:creationId xmlns:a16="http://schemas.microsoft.com/office/drawing/2014/main" id="{81164D22-A5FD-E06B-28EE-9290DB1E2308}"/>
              </a:ext>
            </a:extLst>
          </p:cNvPr>
          <p:cNvSpPr/>
          <p:nvPr/>
        </p:nvSpPr>
        <p:spPr>
          <a:xfrm>
            <a:off x="1238250" y="2349848"/>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7" name="Shape 5">
            <a:extLst>
              <a:ext uri="{FF2B5EF4-FFF2-40B4-BE49-F238E27FC236}">
                <a16:creationId xmlns:a16="http://schemas.microsoft.com/office/drawing/2014/main" id="{811A352C-4D2C-7372-6384-55E2AA718247}"/>
              </a:ext>
            </a:extLst>
          </p:cNvPr>
          <p:cNvSpPr/>
          <p:nvPr/>
        </p:nvSpPr>
        <p:spPr>
          <a:xfrm>
            <a:off x="1704975" y="2816573"/>
            <a:ext cx="704850" cy="704850"/>
          </a:xfrm>
          <a:prstGeom prst="roundRect">
            <a:avLst>
              <a:gd name="adj" fmla="val 18919"/>
            </a:avLst>
          </a:prstGeom>
          <a:solidFill>
            <a:srgbClr val="06478D">
              <a:alpha val="8000"/>
            </a:srgbClr>
          </a:solidFill>
          <a:ln/>
        </p:spPr>
        <p:txBody>
          <a:bodyPr/>
          <a:lstStyle/>
          <a:p>
            <a:endParaRPr lang="nl-NL" noProof="1"/>
          </a:p>
        </p:txBody>
      </p:sp>
      <p:sp>
        <p:nvSpPr>
          <p:cNvPr id="9" name="Text 6">
            <a:extLst>
              <a:ext uri="{FF2B5EF4-FFF2-40B4-BE49-F238E27FC236}">
                <a16:creationId xmlns:a16="http://schemas.microsoft.com/office/drawing/2014/main" id="{976CF8B0-B39F-0312-F578-71E7B58AAA59}"/>
              </a:ext>
            </a:extLst>
          </p:cNvPr>
          <p:cNvSpPr/>
          <p:nvPr/>
        </p:nvSpPr>
        <p:spPr>
          <a:xfrm>
            <a:off x="2669858" y="2996552"/>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06478D"/>
                </a:solidFill>
                <a:latin typeface="Outfit" pitchFamily="34" charset="0"/>
                <a:ea typeface="Outfit" pitchFamily="34" charset="-122"/>
              </a:rPr>
              <a:t>CLOSE SPACE AND ENGAGE</a:t>
            </a:r>
            <a:endParaRPr lang="nl-NL" sz="2850" noProof="1"/>
          </a:p>
        </p:txBody>
      </p:sp>
      <p:sp>
        <p:nvSpPr>
          <p:cNvPr id="10" name="Text 7">
            <a:extLst>
              <a:ext uri="{FF2B5EF4-FFF2-40B4-BE49-F238E27FC236}">
                <a16:creationId xmlns:a16="http://schemas.microsoft.com/office/drawing/2014/main" id="{BB9DF1D1-726A-70F3-7E16-267AF74A0599}"/>
              </a:ext>
            </a:extLst>
          </p:cNvPr>
          <p:cNvSpPr/>
          <p:nvPr/>
        </p:nvSpPr>
        <p:spPr>
          <a:xfrm>
            <a:off x="1704975" y="3692873"/>
            <a:ext cx="6946011" cy="1443930"/>
          </a:xfrm>
          <a:prstGeom prst="rect">
            <a:avLst/>
          </a:prstGeom>
          <a:noFill/>
          <a:ln/>
        </p:spPr>
        <p:txBody>
          <a:bodyPr wrap="square" lIns="25400" tIns="25400" rIns="25400" bIns="25400" rtlCol="0" anchor="t">
            <a:normAutofit/>
          </a:bodyPr>
          <a:lstStyle/>
          <a:p>
            <a:pPr marL="0" indent="0" algn="l">
              <a:lnSpc>
                <a:spcPct val="170000"/>
              </a:lnSpc>
              <a:buNone/>
            </a:pPr>
            <a:r>
              <a:rPr lang="nl-NL" noProof="1">
                <a:solidFill>
                  <a:srgbClr val="35526F"/>
                </a:solidFill>
                <a:latin typeface="Barlow" pitchFamily="34" charset="0"/>
              </a:rPr>
              <a:t>Werk samen met medespelers door te </a:t>
            </a:r>
            <a:r>
              <a:rPr lang="nl-NL" b="1" noProof="1">
                <a:solidFill>
                  <a:srgbClr val="35526F"/>
                </a:solidFill>
                <a:latin typeface="Barlow" pitchFamily="34" charset="0"/>
              </a:rPr>
              <a:t>channelen</a:t>
            </a:r>
            <a:r>
              <a:rPr lang="nl-NL" noProof="1">
                <a:solidFill>
                  <a:srgbClr val="35526F"/>
                </a:solidFill>
                <a:latin typeface="Barlow" pitchFamily="34" charset="0"/>
              </a:rPr>
              <a:t> en de tegenstander via de </a:t>
            </a:r>
            <a:r>
              <a:rPr lang="nl-NL" i="1" noProof="1">
                <a:solidFill>
                  <a:srgbClr val="35526F"/>
                </a:solidFill>
                <a:latin typeface="Barlow" pitchFamily="34" charset="0"/>
              </a:rPr>
              <a:t>4D’s of defense</a:t>
            </a:r>
            <a:r>
              <a:rPr lang="nl-NL" noProof="1">
                <a:solidFill>
                  <a:srgbClr val="35526F"/>
                </a:solidFill>
                <a:latin typeface="Barlow" pitchFamily="34" charset="0"/>
              </a:rPr>
              <a:t> te dwingen in een richting zoals de zijlijn. Geef de tegenspeler </a:t>
            </a:r>
            <a:r>
              <a:rPr lang="nl-NL" b="1" noProof="1">
                <a:solidFill>
                  <a:srgbClr val="35526F"/>
                </a:solidFill>
                <a:latin typeface="Barlow" pitchFamily="34" charset="0"/>
              </a:rPr>
              <a:t>geen tijd </a:t>
            </a:r>
            <a:r>
              <a:rPr lang="nl-NL" noProof="1">
                <a:solidFill>
                  <a:srgbClr val="35526F"/>
                </a:solidFill>
                <a:latin typeface="Barlow" pitchFamily="34" charset="0"/>
              </a:rPr>
              <a:t>om een goede pass te zoeken</a:t>
            </a:r>
            <a:endParaRPr lang="nl-NL" sz="1800" noProof="1"/>
          </a:p>
        </p:txBody>
      </p:sp>
      <p:sp>
        <p:nvSpPr>
          <p:cNvPr id="11" name="Shape 8">
            <a:extLst>
              <a:ext uri="{FF2B5EF4-FFF2-40B4-BE49-F238E27FC236}">
                <a16:creationId xmlns:a16="http://schemas.microsoft.com/office/drawing/2014/main" id="{41A376F2-DCBC-1FC0-A82D-CA8A8750BCD6}"/>
              </a:ext>
            </a:extLst>
          </p:cNvPr>
          <p:cNvSpPr/>
          <p:nvPr/>
        </p:nvSpPr>
        <p:spPr>
          <a:xfrm>
            <a:off x="9372600" y="2349848"/>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12" name="Shape 9">
            <a:extLst>
              <a:ext uri="{FF2B5EF4-FFF2-40B4-BE49-F238E27FC236}">
                <a16:creationId xmlns:a16="http://schemas.microsoft.com/office/drawing/2014/main" id="{740D8400-03B6-F0B7-4592-A6DC804DA39F}"/>
              </a:ext>
            </a:extLst>
          </p:cNvPr>
          <p:cNvSpPr/>
          <p:nvPr/>
        </p:nvSpPr>
        <p:spPr>
          <a:xfrm>
            <a:off x="9839325" y="2816573"/>
            <a:ext cx="704850" cy="704850"/>
          </a:xfrm>
          <a:prstGeom prst="roundRect">
            <a:avLst>
              <a:gd name="adj" fmla="val 18919"/>
            </a:avLst>
          </a:prstGeom>
          <a:solidFill>
            <a:srgbClr val="B62C17">
              <a:alpha val="8000"/>
            </a:srgbClr>
          </a:solidFill>
          <a:ln/>
        </p:spPr>
        <p:txBody>
          <a:bodyPr/>
          <a:lstStyle/>
          <a:p>
            <a:endParaRPr lang="nl-NL" noProof="1"/>
          </a:p>
        </p:txBody>
      </p:sp>
      <p:pic>
        <p:nvPicPr>
          <p:cNvPr id="13" name="Image 1" descr="Danspassen met effen opvulling">
            <a:extLst>
              <a:ext uri="{FF2B5EF4-FFF2-40B4-BE49-F238E27FC236}">
                <a16:creationId xmlns:a16="http://schemas.microsoft.com/office/drawing/2014/main" id="{ADC1BA50-D066-B99F-5980-E31831CA26B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9934575" y="2917912"/>
            <a:ext cx="533400" cy="533400"/>
          </a:xfrm>
          <a:prstGeom prst="rect">
            <a:avLst/>
          </a:prstGeom>
        </p:spPr>
      </p:pic>
      <p:sp>
        <p:nvSpPr>
          <p:cNvPr id="14" name="Text 10">
            <a:extLst>
              <a:ext uri="{FF2B5EF4-FFF2-40B4-BE49-F238E27FC236}">
                <a16:creationId xmlns:a16="http://schemas.microsoft.com/office/drawing/2014/main" id="{D59143DB-984E-8AF3-71DA-D07169041030}"/>
              </a:ext>
            </a:extLst>
          </p:cNvPr>
          <p:cNvSpPr/>
          <p:nvPr/>
        </p:nvSpPr>
        <p:spPr>
          <a:xfrm>
            <a:off x="10715625" y="2996552"/>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B62C17"/>
                </a:solidFill>
                <a:latin typeface="Outfit" pitchFamily="34" charset="0"/>
                <a:ea typeface="Outfit" pitchFamily="34" charset="-122"/>
              </a:rPr>
              <a:t>BODY AND STICK PRESSURE</a:t>
            </a:r>
            <a:endParaRPr lang="nl-NL" sz="2850" noProof="1"/>
          </a:p>
        </p:txBody>
      </p:sp>
      <p:sp>
        <p:nvSpPr>
          <p:cNvPr id="15" name="Text 11">
            <a:extLst>
              <a:ext uri="{FF2B5EF4-FFF2-40B4-BE49-F238E27FC236}">
                <a16:creationId xmlns:a16="http://schemas.microsoft.com/office/drawing/2014/main" id="{22304E56-8F80-98C8-F7D4-D08971B7020E}"/>
              </a:ext>
            </a:extLst>
          </p:cNvPr>
          <p:cNvSpPr/>
          <p:nvPr/>
        </p:nvSpPr>
        <p:spPr>
          <a:xfrm>
            <a:off x="9839325" y="3692873"/>
            <a:ext cx="6946011" cy="1443930"/>
          </a:xfrm>
          <a:prstGeom prst="rect">
            <a:avLst/>
          </a:prstGeom>
          <a:noFill/>
          <a:ln/>
        </p:spPr>
        <p:txBody>
          <a:bodyPr wrap="square" lIns="25400" tIns="25400" rIns="25400" bIns="25400" rtlCol="0" anchor="t">
            <a:normAutofit/>
          </a:bodyPr>
          <a:lstStyle/>
          <a:p>
            <a:pPr marL="0" indent="0" algn="l">
              <a:lnSpc>
                <a:spcPct val="170000"/>
              </a:lnSpc>
              <a:buNone/>
            </a:pPr>
            <a:r>
              <a:rPr lang="nl-NL" noProof="1">
                <a:solidFill>
                  <a:srgbClr val="35526F"/>
                </a:solidFill>
                <a:latin typeface="Barlow" pitchFamily="34" charset="0"/>
              </a:rPr>
              <a:t>Gebruik de juiste stick en lichaamshouding om de tegenspeler te </a:t>
            </a:r>
            <a:r>
              <a:rPr lang="nl-NL" b="1" noProof="1">
                <a:solidFill>
                  <a:srgbClr val="35526F"/>
                </a:solidFill>
                <a:latin typeface="Barlow" pitchFamily="34" charset="0"/>
              </a:rPr>
              <a:t>channelen</a:t>
            </a:r>
            <a:r>
              <a:rPr lang="nl-NL" noProof="1">
                <a:solidFill>
                  <a:srgbClr val="35526F"/>
                </a:solidFill>
                <a:latin typeface="Barlow" pitchFamily="34" charset="0"/>
              </a:rPr>
              <a:t>, zonder zelf uitgeschakeld te worden. </a:t>
            </a:r>
            <a:r>
              <a:rPr lang="nl-NL" b="1" noProof="1">
                <a:solidFill>
                  <a:srgbClr val="35526F"/>
                </a:solidFill>
                <a:latin typeface="Barlow" pitchFamily="34" charset="0"/>
              </a:rPr>
              <a:t>Don’t get eliminated</a:t>
            </a:r>
            <a:r>
              <a:rPr lang="nl-NL" noProof="1">
                <a:solidFill>
                  <a:srgbClr val="35526F"/>
                </a:solidFill>
                <a:latin typeface="Barlow" pitchFamily="34" charset="0"/>
              </a:rPr>
              <a:t>!</a:t>
            </a:r>
            <a:endParaRPr lang="nl-NL" sz="1800" noProof="1"/>
          </a:p>
        </p:txBody>
      </p:sp>
      <p:sp>
        <p:nvSpPr>
          <p:cNvPr id="17" name="Shape 4">
            <a:extLst>
              <a:ext uri="{FF2B5EF4-FFF2-40B4-BE49-F238E27FC236}">
                <a16:creationId xmlns:a16="http://schemas.microsoft.com/office/drawing/2014/main" id="{32CC8E1C-1D7D-F1A0-B113-6879D8AFAA48}"/>
              </a:ext>
            </a:extLst>
          </p:cNvPr>
          <p:cNvSpPr/>
          <p:nvPr/>
        </p:nvSpPr>
        <p:spPr>
          <a:xfrm>
            <a:off x="1238250" y="6250362"/>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19" name="Shape 5">
            <a:extLst>
              <a:ext uri="{FF2B5EF4-FFF2-40B4-BE49-F238E27FC236}">
                <a16:creationId xmlns:a16="http://schemas.microsoft.com/office/drawing/2014/main" id="{7534E4A2-476D-9749-26D7-462FD0D98005}"/>
              </a:ext>
            </a:extLst>
          </p:cNvPr>
          <p:cNvSpPr/>
          <p:nvPr/>
        </p:nvSpPr>
        <p:spPr>
          <a:xfrm>
            <a:off x="1704975" y="6717087"/>
            <a:ext cx="704850" cy="704850"/>
          </a:xfrm>
          <a:prstGeom prst="roundRect">
            <a:avLst>
              <a:gd name="adj" fmla="val 18919"/>
            </a:avLst>
          </a:prstGeom>
          <a:solidFill>
            <a:srgbClr val="06478D">
              <a:alpha val="8000"/>
            </a:srgbClr>
          </a:solidFill>
          <a:ln/>
        </p:spPr>
        <p:txBody>
          <a:bodyPr/>
          <a:lstStyle/>
          <a:p>
            <a:endParaRPr lang="nl-NL" noProof="1"/>
          </a:p>
        </p:txBody>
      </p:sp>
      <p:sp>
        <p:nvSpPr>
          <p:cNvPr id="23" name="Text 6">
            <a:extLst>
              <a:ext uri="{FF2B5EF4-FFF2-40B4-BE49-F238E27FC236}">
                <a16:creationId xmlns:a16="http://schemas.microsoft.com/office/drawing/2014/main" id="{E769CCCE-9F71-F0A7-8CF4-3DDFC9290465}"/>
              </a:ext>
            </a:extLst>
          </p:cNvPr>
          <p:cNvSpPr/>
          <p:nvPr/>
        </p:nvSpPr>
        <p:spPr>
          <a:xfrm>
            <a:off x="2669858" y="6896361"/>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06478D"/>
                </a:solidFill>
                <a:latin typeface="Outfit" pitchFamily="34" charset="0"/>
                <a:ea typeface="Outfit" pitchFamily="34" charset="-122"/>
              </a:rPr>
              <a:t>CREATE OVERLOADS</a:t>
            </a:r>
            <a:endParaRPr lang="nl-NL" sz="2850" noProof="1"/>
          </a:p>
        </p:txBody>
      </p:sp>
      <p:sp>
        <p:nvSpPr>
          <p:cNvPr id="25" name="Text 7">
            <a:extLst>
              <a:ext uri="{FF2B5EF4-FFF2-40B4-BE49-F238E27FC236}">
                <a16:creationId xmlns:a16="http://schemas.microsoft.com/office/drawing/2014/main" id="{DC3F9AF8-F011-9F9D-AA9E-2BF6A89D02B7}"/>
              </a:ext>
            </a:extLst>
          </p:cNvPr>
          <p:cNvSpPr/>
          <p:nvPr/>
        </p:nvSpPr>
        <p:spPr>
          <a:xfrm>
            <a:off x="1704975" y="7593387"/>
            <a:ext cx="6946011" cy="1443930"/>
          </a:xfrm>
          <a:prstGeom prst="rect">
            <a:avLst/>
          </a:prstGeom>
          <a:noFill/>
          <a:ln/>
        </p:spPr>
        <p:txBody>
          <a:bodyPr wrap="square" lIns="25400" tIns="25400" rIns="25400" bIns="25400" rtlCol="0" anchor="t">
            <a:normAutofit/>
          </a:bodyPr>
          <a:lstStyle/>
          <a:p>
            <a:pPr marL="0" indent="0" algn="l">
              <a:lnSpc>
                <a:spcPct val="170000"/>
              </a:lnSpc>
              <a:buNone/>
            </a:pPr>
            <a:r>
              <a:rPr lang="nl-NL" sz="1800" noProof="1">
                <a:solidFill>
                  <a:srgbClr val="35526F"/>
                </a:solidFill>
                <a:latin typeface="Barlow" pitchFamily="34" charset="0"/>
              </a:rPr>
              <a:t>Door correct zonaal samen te w</a:t>
            </a:r>
            <a:r>
              <a:rPr lang="nl-NL" noProof="1">
                <a:solidFill>
                  <a:srgbClr val="35526F"/>
                </a:solidFill>
                <a:latin typeface="Barlow" pitchFamily="34" charset="0"/>
              </a:rPr>
              <a:t>erken en toe te knijpen zorgen we voor </a:t>
            </a:r>
            <a:r>
              <a:rPr lang="nl-NL" b="1" noProof="1">
                <a:solidFill>
                  <a:srgbClr val="35526F"/>
                </a:solidFill>
                <a:latin typeface="Barlow" pitchFamily="34" charset="0"/>
              </a:rPr>
              <a:t>meer spelers rond de bal</a:t>
            </a:r>
            <a:r>
              <a:rPr lang="nl-NL" noProof="1">
                <a:solidFill>
                  <a:srgbClr val="35526F"/>
                </a:solidFill>
                <a:latin typeface="Barlow" pitchFamily="34" charset="0"/>
              </a:rPr>
              <a:t>. We gebruiken </a:t>
            </a:r>
            <a:r>
              <a:rPr lang="nl-NL" i="1" noProof="1">
                <a:solidFill>
                  <a:srgbClr val="35526F"/>
                </a:solidFill>
                <a:latin typeface="Barlow" pitchFamily="34" charset="0"/>
              </a:rPr>
              <a:t>channeling</a:t>
            </a:r>
            <a:r>
              <a:rPr lang="nl-NL" noProof="1">
                <a:solidFill>
                  <a:srgbClr val="35526F"/>
                </a:solidFill>
                <a:latin typeface="Barlow" pitchFamily="34" charset="0"/>
              </a:rPr>
              <a:t> en </a:t>
            </a:r>
            <a:r>
              <a:rPr lang="nl-NL" i="1" noProof="1">
                <a:solidFill>
                  <a:srgbClr val="35526F"/>
                </a:solidFill>
                <a:latin typeface="Barlow" pitchFamily="34" charset="0"/>
              </a:rPr>
              <a:t>defensive doubles</a:t>
            </a:r>
            <a:r>
              <a:rPr lang="nl-NL" noProof="1">
                <a:solidFill>
                  <a:srgbClr val="35526F"/>
                </a:solidFill>
                <a:latin typeface="Barlow" pitchFamily="34" charset="0"/>
              </a:rPr>
              <a:t> om de bal te heroveren. Communiceer en stuur elkaar.</a:t>
            </a:r>
            <a:endParaRPr lang="nl-NL" sz="1800" noProof="1"/>
          </a:p>
        </p:txBody>
      </p:sp>
      <p:sp>
        <p:nvSpPr>
          <p:cNvPr id="27" name="Shape 8">
            <a:extLst>
              <a:ext uri="{FF2B5EF4-FFF2-40B4-BE49-F238E27FC236}">
                <a16:creationId xmlns:a16="http://schemas.microsoft.com/office/drawing/2014/main" id="{7C8BF0F0-A305-4A74-A909-AD976FC3274A}"/>
              </a:ext>
            </a:extLst>
          </p:cNvPr>
          <p:cNvSpPr/>
          <p:nvPr/>
        </p:nvSpPr>
        <p:spPr>
          <a:xfrm>
            <a:off x="9372600" y="6250362"/>
            <a:ext cx="7677150" cy="3215580"/>
          </a:xfrm>
          <a:prstGeom prst="roundRect">
            <a:avLst>
              <a:gd name="adj" fmla="val 4739"/>
            </a:avLst>
          </a:prstGeom>
          <a:solidFill>
            <a:srgbClr val="FFFFFF"/>
          </a:solidFill>
          <a:ln w="9525">
            <a:solidFill>
              <a:srgbClr val="35526F">
                <a:alpha val="16000"/>
              </a:srgbClr>
            </a:solidFill>
            <a:prstDash val="solid"/>
          </a:ln>
          <a:effectLst>
            <a:outerShdw blurRad="381000" dist="171450" dir="5400000" algn="bl" rotWithShape="0">
              <a:srgbClr val="06478D">
                <a:alpha val="35000"/>
              </a:srgbClr>
            </a:outerShdw>
          </a:effectLst>
        </p:spPr>
        <p:txBody>
          <a:bodyPr/>
          <a:lstStyle/>
          <a:p>
            <a:endParaRPr lang="nl-NL" noProof="1"/>
          </a:p>
        </p:txBody>
      </p:sp>
      <p:sp>
        <p:nvSpPr>
          <p:cNvPr id="29" name="Shape 9">
            <a:extLst>
              <a:ext uri="{FF2B5EF4-FFF2-40B4-BE49-F238E27FC236}">
                <a16:creationId xmlns:a16="http://schemas.microsoft.com/office/drawing/2014/main" id="{FB27DBD1-28FB-4C79-B1CD-73171C2ED1F9}"/>
              </a:ext>
            </a:extLst>
          </p:cNvPr>
          <p:cNvSpPr/>
          <p:nvPr/>
        </p:nvSpPr>
        <p:spPr>
          <a:xfrm>
            <a:off x="9839325" y="6717087"/>
            <a:ext cx="704850" cy="704850"/>
          </a:xfrm>
          <a:prstGeom prst="roundRect">
            <a:avLst>
              <a:gd name="adj" fmla="val 18919"/>
            </a:avLst>
          </a:prstGeom>
          <a:solidFill>
            <a:srgbClr val="B62C17">
              <a:alpha val="8000"/>
            </a:srgbClr>
          </a:solidFill>
          <a:ln/>
        </p:spPr>
        <p:txBody>
          <a:bodyPr/>
          <a:lstStyle/>
          <a:p>
            <a:endParaRPr lang="nl-NL" noProof="1"/>
          </a:p>
        </p:txBody>
      </p:sp>
      <p:pic>
        <p:nvPicPr>
          <p:cNvPr id="31" name="Image 1" descr="Users with solid fill">
            <a:extLst>
              <a:ext uri="{FF2B5EF4-FFF2-40B4-BE49-F238E27FC236}">
                <a16:creationId xmlns:a16="http://schemas.microsoft.com/office/drawing/2014/main" id="{8C62A8B9-CE86-A8DE-ED93-968159EDB322}"/>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0010775" y="6888537"/>
            <a:ext cx="361950" cy="361950"/>
          </a:xfrm>
          <a:prstGeom prst="rect">
            <a:avLst/>
          </a:prstGeom>
        </p:spPr>
      </p:pic>
      <p:sp>
        <p:nvSpPr>
          <p:cNvPr id="33" name="Text 10">
            <a:extLst>
              <a:ext uri="{FF2B5EF4-FFF2-40B4-BE49-F238E27FC236}">
                <a16:creationId xmlns:a16="http://schemas.microsoft.com/office/drawing/2014/main" id="{5E1D7573-DB43-F773-90AE-D40A5F4589C9}"/>
              </a:ext>
            </a:extLst>
          </p:cNvPr>
          <p:cNvSpPr/>
          <p:nvPr/>
        </p:nvSpPr>
        <p:spPr>
          <a:xfrm>
            <a:off x="10715625" y="6896361"/>
            <a:ext cx="7418070" cy="400050"/>
          </a:xfrm>
          <a:prstGeom prst="rect">
            <a:avLst/>
          </a:prstGeom>
          <a:noFill/>
          <a:ln/>
        </p:spPr>
        <p:txBody>
          <a:bodyPr wrap="square" lIns="25400" tIns="25400" rIns="25400" bIns="25400" rtlCol="0" anchor="t">
            <a:normAutofit fontScale="92500" lnSpcReduction="20000"/>
          </a:bodyPr>
          <a:lstStyle/>
          <a:p>
            <a:pPr marL="0" indent="0" algn="l">
              <a:lnSpc>
                <a:spcPct val="100000"/>
              </a:lnSpc>
              <a:buNone/>
            </a:pPr>
            <a:r>
              <a:rPr lang="nl-NL" sz="2850" b="1" kern="0" spc="-29" noProof="1">
                <a:solidFill>
                  <a:srgbClr val="B62C17"/>
                </a:solidFill>
                <a:latin typeface="Outfit" pitchFamily="34" charset="0"/>
                <a:ea typeface="Outfit" pitchFamily="34" charset="-122"/>
              </a:rPr>
              <a:t>PRESS WITH PURPOSE</a:t>
            </a:r>
            <a:endParaRPr lang="nl-NL" sz="2850" noProof="1"/>
          </a:p>
        </p:txBody>
      </p:sp>
      <p:sp>
        <p:nvSpPr>
          <p:cNvPr id="35" name="Text 11">
            <a:extLst>
              <a:ext uri="{FF2B5EF4-FFF2-40B4-BE49-F238E27FC236}">
                <a16:creationId xmlns:a16="http://schemas.microsoft.com/office/drawing/2014/main" id="{EF83B675-8185-6002-71F7-4602F96EE372}"/>
              </a:ext>
            </a:extLst>
          </p:cNvPr>
          <p:cNvSpPr/>
          <p:nvPr/>
        </p:nvSpPr>
        <p:spPr>
          <a:xfrm>
            <a:off x="9839325" y="7593387"/>
            <a:ext cx="6946011" cy="1443930"/>
          </a:xfrm>
          <a:prstGeom prst="rect">
            <a:avLst/>
          </a:prstGeom>
          <a:noFill/>
          <a:ln/>
        </p:spPr>
        <p:txBody>
          <a:bodyPr wrap="square" lIns="25400" tIns="25400" rIns="25400" bIns="25400" rtlCol="0" anchor="t">
            <a:normAutofit/>
          </a:bodyPr>
          <a:lstStyle/>
          <a:p>
            <a:pPr marL="0" indent="0" algn="l">
              <a:lnSpc>
                <a:spcPct val="170000"/>
              </a:lnSpc>
              <a:buNone/>
            </a:pPr>
            <a:endParaRPr lang="nl-NL" sz="1800" noProof="1"/>
          </a:p>
        </p:txBody>
      </p:sp>
      <p:pic>
        <p:nvPicPr>
          <p:cNvPr id="16" name="Graphic 15" descr="Badge 1 with solid fill">
            <a:extLst>
              <a:ext uri="{FF2B5EF4-FFF2-40B4-BE49-F238E27FC236}">
                <a16:creationId xmlns:a16="http://schemas.microsoft.com/office/drawing/2014/main" id="{75F3CB26-B9E7-1539-9D0C-7A5E2F74536B}"/>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998315" y="6949642"/>
            <a:ext cx="346769" cy="346769"/>
          </a:xfrm>
          <a:prstGeom prst="rect">
            <a:avLst/>
          </a:prstGeom>
        </p:spPr>
      </p:pic>
      <p:pic>
        <p:nvPicPr>
          <p:cNvPr id="37" name="Graphic 36" descr="Hammer1 outline">
            <a:extLst>
              <a:ext uri="{FF2B5EF4-FFF2-40B4-BE49-F238E27FC236}">
                <a16:creationId xmlns:a16="http://schemas.microsoft.com/office/drawing/2014/main" id="{5AB98564-66A4-FCBD-E932-367E92B37C26}"/>
              </a:ext>
            </a:extLst>
          </p:cNvPr>
          <p:cNvPicPr>
            <a:picLocks noChangeAspect="1"/>
          </p:cNvPicPr>
          <p:nvPr/>
        </p:nvPicPr>
        <p:blipFill>
          <a:blip>
            <a:extLst>
              <a:ext uri="{96DAC541-7B7A-43D3-8B79-37D633B846F1}">
                <asvg:svgBlip xmlns:asvg="http://schemas.microsoft.com/office/drawing/2016/SVG/main" r:embed="rId6"/>
              </a:ext>
            </a:extLst>
          </a:blip>
          <a:srcRect/>
          <a:stretch/>
        </p:blipFill>
        <p:spPr>
          <a:xfrm rot="16200000">
            <a:off x="1777305" y="2904517"/>
            <a:ext cx="560189" cy="560189"/>
          </a:xfrm>
          <a:prstGeom prst="rect">
            <a:avLst/>
          </a:prstGeom>
        </p:spPr>
      </p:pic>
      <p:pic>
        <p:nvPicPr>
          <p:cNvPr id="21" name="Image 0" descr="Badge with solid fill">
            <a:extLst>
              <a:ext uri="{FF2B5EF4-FFF2-40B4-BE49-F238E27FC236}">
                <a16:creationId xmlns:a16="http://schemas.microsoft.com/office/drawing/2014/main" id="{7AFA0258-E5B9-2BF8-F4CA-6CD63DC79B7C}"/>
              </a:ext>
            </a:extLst>
          </p:cNvPr>
          <p:cNvPicPr>
            <a:picLocks noChangeAspect="1"/>
          </p:cNvPicPr>
          <p:nvPr/>
        </p:nvPicPr>
        <p:blipFill>
          <a:blip>
            <a:extLst>
              <a:ext uri="{96DAC541-7B7A-43D3-8B79-37D633B846F1}">
                <asvg:svgBlip xmlns:asvg="http://schemas.microsoft.com/office/drawing/2016/SVG/main" r:embed="rId7"/>
              </a:ext>
            </a:extLst>
          </a:blip>
          <a:srcRect/>
          <a:stretch/>
        </p:blipFill>
        <p:spPr>
          <a:xfrm>
            <a:off x="1809750" y="6802812"/>
            <a:ext cx="361950" cy="361950"/>
          </a:xfrm>
          <a:prstGeom prst="rect">
            <a:avLst/>
          </a:prstGeom>
        </p:spPr>
      </p:pic>
      <p:sp>
        <p:nvSpPr>
          <p:cNvPr id="20" name="Text 7">
            <a:extLst>
              <a:ext uri="{FF2B5EF4-FFF2-40B4-BE49-F238E27FC236}">
                <a16:creationId xmlns:a16="http://schemas.microsoft.com/office/drawing/2014/main" id="{F74C4DC1-CB2A-A9DA-DFD0-F138190D1704}"/>
              </a:ext>
            </a:extLst>
          </p:cNvPr>
          <p:cNvSpPr/>
          <p:nvPr/>
        </p:nvSpPr>
        <p:spPr>
          <a:xfrm>
            <a:off x="9839324" y="7511193"/>
            <a:ext cx="6946011" cy="1443930"/>
          </a:xfrm>
          <a:prstGeom prst="rect">
            <a:avLst/>
          </a:prstGeom>
          <a:noFill/>
          <a:ln/>
        </p:spPr>
        <p:txBody>
          <a:bodyPr wrap="square" lIns="25400" tIns="25400" rIns="25400" bIns="25400" rtlCol="0" anchor="t">
            <a:normAutofit/>
          </a:bodyPr>
          <a:lstStyle/>
          <a:p>
            <a:pPr marL="0" indent="0" algn="l">
              <a:lnSpc>
                <a:spcPct val="170000"/>
              </a:lnSpc>
              <a:buNone/>
            </a:pPr>
            <a:r>
              <a:rPr lang="nl-NL" sz="1800" noProof="1">
                <a:solidFill>
                  <a:srgbClr val="35526F"/>
                </a:solidFill>
                <a:latin typeface="Barlow" pitchFamily="34" charset="0"/>
              </a:rPr>
              <a:t>We </a:t>
            </a:r>
            <a:r>
              <a:rPr lang="nl-NL" noProof="1">
                <a:solidFill>
                  <a:srgbClr val="35526F"/>
                </a:solidFill>
                <a:latin typeface="Barlow" pitchFamily="34" charset="0"/>
              </a:rPr>
              <a:t>bewegen als 1 geheel in verdediging en beslissen om </a:t>
            </a:r>
            <a:r>
              <a:rPr lang="nl-NL" b="1" noProof="1">
                <a:solidFill>
                  <a:srgbClr val="35526F"/>
                </a:solidFill>
                <a:latin typeface="Barlow" pitchFamily="34" charset="0"/>
              </a:rPr>
              <a:t>samen</a:t>
            </a:r>
            <a:r>
              <a:rPr lang="nl-NL" noProof="1">
                <a:solidFill>
                  <a:srgbClr val="35526F"/>
                </a:solidFill>
                <a:latin typeface="Barlow" pitchFamily="34" charset="0"/>
              </a:rPr>
              <a:t> hard te pressen of helemaal niet zodat er geen gaten vallen. De spelers achterin sturen pro-actief bij.</a:t>
            </a:r>
            <a:endParaRPr lang="nl-NL" sz="1800" noProof="1"/>
          </a:p>
        </p:txBody>
      </p:sp>
    </p:spTree>
    <p:extLst>
      <p:ext uri="{BB962C8B-B14F-4D97-AF65-F5344CB8AC3E}">
        <p14:creationId xmlns:p14="http://schemas.microsoft.com/office/powerpoint/2010/main" val="33781730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D7EBE6-3D3F-647D-6457-6013C1C4307A}"/>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34DF4F66-BF1D-013F-D60D-F1AA5BAB10F5}"/>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EE5F5BCF-056A-FA9A-C948-1FC4031D2292}"/>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B57F509E-ADBC-50B6-70E6-3F061C1624FF}"/>
              </a:ext>
            </a:extLst>
          </p:cNvPr>
          <p:cNvSpPr/>
          <p:nvPr/>
        </p:nvSpPr>
        <p:spPr>
          <a:xfrm>
            <a:off x="1238250" y="2908995"/>
            <a:ext cx="17392650" cy="323850"/>
          </a:xfrm>
          <a:prstGeom prst="rect">
            <a:avLst/>
          </a:prstGeom>
          <a:noFill/>
          <a:ln/>
        </p:spPr>
        <p:txBody>
          <a:bodyPr wrap="square" lIns="25400" tIns="25400" rIns="25400" bIns="25400" rtlCol="0" anchor="t">
            <a:normAutofit lnSpcReduction="10000"/>
          </a:bodyPr>
          <a:lstStyle/>
          <a:p>
            <a:pPr marL="0" indent="0" algn="l">
              <a:buNone/>
            </a:pPr>
            <a:r>
              <a:rPr lang="nl-NL" b="1" kern="0" spc="360" noProof="1">
                <a:solidFill>
                  <a:srgbClr val="B62C17"/>
                </a:solidFill>
                <a:latin typeface="Outfit" pitchFamily="34" charset="0"/>
                <a:ea typeface="Outfit" pitchFamily="34" charset="-122"/>
                <a:cs typeface="Outfit" pitchFamily="34" charset="-120"/>
              </a:rPr>
              <a:t>Niet-balbezit</a:t>
            </a:r>
            <a:endParaRPr lang="nl-NL" sz="1800" noProof="1"/>
          </a:p>
        </p:txBody>
      </p:sp>
      <p:sp>
        <p:nvSpPr>
          <p:cNvPr id="5" name="Text 3">
            <a:extLst>
              <a:ext uri="{FF2B5EF4-FFF2-40B4-BE49-F238E27FC236}">
                <a16:creationId xmlns:a16="http://schemas.microsoft.com/office/drawing/2014/main" id="{B315A065-517D-9156-5B68-64D98E4970E8}"/>
              </a:ext>
            </a:extLst>
          </p:cNvPr>
          <p:cNvSpPr/>
          <p:nvPr/>
        </p:nvSpPr>
        <p:spPr>
          <a:xfrm>
            <a:off x="1238250" y="3404295"/>
            <a:ext cx="13620750" cy="798165"/>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300" b="1" kern="0" spc="-126" noProof="1">
                <a:solidFill>
                  <a:srgbClr val="06478D"/>
                </a:solidFill>
                <a:latin typeface="Outfit" pitchFamily="34" charset="0"/>
                <a:ea typeface="Outfit" pitchFamily="34" charset="-122"/>
              </a:rPr>
              <a:t>PCD – PC verdediging</a:t>
            </a:r>
            <a:endParaRPr lang="nl-NL" sz="6300" noProof="1"/>
          </a:p>
        </p:txBody>
      </p:sp>
      <p:sp>
        <p:nvSpPr>
          <p:cNvPr id="6" name="Text 4">
            <a:extLst>
              <a:ext uri="{FF2B5EF4-FFF2-40B4-BE49-F238E27FC236}">
                <a16:creationId xmlns:a16="http://schemas.microsoft.com/office/drawing/2014/main" id="{478C9764-98C3-F125-B242-EB56F1C9384A}"/>
              </a:ext>
            </a:extLst>
          </p:cNvPr>
          <p:cNvSpPr/>
          <p:nvPr/>
        </p:nvSpPr>
        <p:spPr>
          <a:xfrm>
            <a:off x="1238251" y="4697760"/>
            <a:ext cx="6705600" cy="3766790"/>
          </a:xfrm>
          <a:prstGeom prst="rect">
            <a:avLst/>
          </a:prstGeom>
          <a:noFill/>
          <a:ln/>
        </p:spPr>
        <p:txBody>
          <a:bodyPr wrap="square" lIns="25400" tIns="25400" rIns="25400" bIns="25400" rtlCol="0" anchor="t">
            <a:normAutofit/>
          </a:bodyPr>
          <a:lstStyle/>
          <a:p>
            <a:pPr marL="0" indent="0" algn="l">
              <a:lnSpc>
                <a:spcPct val="170000"/>
              </a:lnSpc>
              <a:buNone/>
            </a:pPr>
            <a:r>
              <a:rPr lang="nl-NL" noProof="1">
                <a:solidFill>
                  <a:srgbClr val="35526F"/>
                </a:solidFill>
                <a:latin typeface="Barlow" pitchFamily="34" charset="0"/>
              </a:rPr>
              <a:t>Bij PC verdediging is de standaardopstelling de 1-3 omdat deze de meeste varianten dekt, en ook de keeper een goed zicht geeft op de bal.</a:t>
            </a:r>
          </a:p>
          <a:p>
            <a:pPr marL="0" indent="0" algn="l">
              <a:lnSpc>
                <a:spcPct val="170000"/>
              </a:lnSpc>
              <a:buNone/>
            </a:pPr>
            <a:r>
              <a:rPr lang="nl-NL" sz="1800" noProof="1"/>
              <a:t>Er kan dan nadien gekeken worden om andere varianten te spelen naargelang de situatie.</a:t>
            </a:r>
          </a:p>
          <a:p>
            <a:pPr marL="0" indent="0" algn="l">
              <a:lnSpc>
                <a:spcPct val="170000"/>
              </a:lnSpc>
              <a:buNone/>
            </a:pPr>
            <a:endParaRPr lang="nl-NL" sz="1800" noProof="1"/>
          </a:p>
        </p:txBody>
      </p:sp>
      <p:sp>
        <p:nvSpPr>
          <p:cNvPr id="7" name="Text 5">
            <a:extLst>
              <a:ext uri="{FF2B5EF4-FFF2-40B4-BE49-F238E27FC236}">
                <a16:creationId xmlns:a16="http://schemas.microsoft.com/office/drawing/2014/main" id="{DF7190A6-EA0D-9719-4966-34ADD2240937}"/>
              </a:ext>
            </a:extLst>
          </p:cNvPr>
          <p:cNvSpPr/>
          <p:nvPr/>
        </p:nvSpPr>
        <p:spPr>
          <a:xfrm>
            <a:off x="9042400" y="4697760"/>
            <a:ext cx="6946011" cy="3671540"/>
          </a:xfrm>
          <a:prstGeom prst="rect">
            <a:avLst/>
          </a:prstGeom>
          <a:noFill/>
          <a:ln/>
        </p:spPr>
        <p:txBody>
          <a:bodyPr wrap="square" lIns="25400" tIns="25400" rIns="25400" bIns="25400" rtlCol="0" anchor="t">
            <a:normAutofit/>
          </a:bodyPr>
          <a:lstStyle/>
          <a:p>
            <a:pPr marL="0" indent="0" algn="l">
              <a:lnSpc>
                <a:spcPct val="170000"/>
              </a:lnSpc>
              <a:buNone/>
            </a:pPr>
            <a:r>
              <a:rPr lang="nl-NL" noProof="1">
                <a:solidFill>
                  <a:srgbClr val="35526F"/>
                </a:solidFill>
                <a:latin typeface="Barlow" pitchFamily="34" charset="0"/>
              </a:rPr>
              <a:t>Het is steeds van groot belang dat</a:t>
            </a:r>
          </a:p>
          <a:p>
            <a:pPr marL="285750" indent="-285750" algn="l">
              <a:lnSpc>
                <a:spcPct val="170000"/>
              </a:lnSpc>
              <a:buFont typeface="Arial" panose="020B0604020202020204" pitchFamily="34" charset="0"/>
              <a:buChar char="•"/>
            </a:pPr>
            <a:r>
              <a:rPr lang="nl-NL" sz="1800" noProof="1">
                <a:solidFill>
                  <a:srgbClr val="35526F"/>
                </a:solidFill>
                <a:latin typeface="Barlow" pitchFamily="34" charset="0"/>
              </a:rPr>
              <a:t>De keeper tracht de bal laag en veilig weg te werken</a:t>
            </a:r>
          </a:p>
          <a:p>
            <a:pPr marL="285750" indent="-285750" algn="l">
              <a:lnSpc>
                <a:spcPct val="170000"/>
              </a:lnSpc>
              <a:buFont typeface="Arial" panose="020B0604020202020204" pitchFamily="34" charset="0"/>
              <a:buChar char="•"/>
            </a:pPr>
            <a:r>
              <a:rPr lang="nl-NL" noProof="1">
                <a:solidFill>
                  <a:srgbClr val="35526F"/>
                </a:solidFill>
                <a:latin typeface="Barlow" pitchFamily="34" charset="0"/>
              </a:rPr>
              <a:t>De verdediging tracht de bal weg te spelen langs de zijkanten van het veld</a:t>
            </a:r>
          </a:p>
          <a:p>
            <a:pPr marL="285750" indent="-285750" algn="l">
              <a:lnSpc>
                <a:spcPct val="170000"/>
              </a:lnSpc>
              <a:buFont typeface="Arial" panose="020B0604020202020204" pitchFamily="34" charset="0"/>
              <a:buChar char="•"/>
            </a:pPr>
            <a:r>
              <a:rPr lang="nl-NL" sz="1800" noProof="1">
                <a:solidFill>
                  <a:srgbClr val="35526F"/>
                </a:solidFill>
                <a:latin typeface="Barlow" pitchFamily="34" charset="0"/>
              </a:rPr>
              <a:t>De uitloper de snelste speler is en in </a:t>
            </a:r>
            <a:r>
              <a:rPr lang="nl-NL" noProof="1">
                <a:solidFill>
                  <a:srgbClr val="35526F"/>
                </a:solidFill>
                <a:latin typeface="Barlow" pitchFamily="34" charset="0"/>
              </a:rPr>
              <a:t>een lijn van de bal durft te blijven</a:t>
            </a:r>
            <a:endParaRPr lang="nl-NL" sz="1800" noProof="1"/>
          </a:p>
        </p:txBody>
      </p:sp>
    </p:spTree>
    <p:extLst>
      <p:ext uri="{BB962C8B-B14F-4D97-AF65-F5344CB8AC3E}">
        <p14:creationId xmlns:p14="http://schemas.microsoft.com/office/powerpoint/2010/main" val="415525215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4ABF8D-F272-3D19-4A7B-6FBF6D87DFD1}"/>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A2660E17-550A-8F2D-E368-DD4689D8E2A4}"/>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CB59CB66-6DBB-9884-284F-751B81C494BC}"/>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B55391F1-5857-EA2C-59B9-16411439D132}"/>
              </a:ext>
            </a:extLst>
          </p:cNvPr>
          <p:cNvSpPr/>
          <p:nvPr/>
        </p:nvSpPr>
        <p:spPr>
          <a:xfrm>
            <a:off x="9049013" y="1139314"/>
            <a:ext cx="8750841" cy="323850"/>
          </a:xfrm>
          <a:prstGeom prst="rect">
            <a:avLst/>
          </a:prstGeom>
          <a:noFill/>
          <a:ln/>
        </p:spPr>
        <p:txBody>
          <a:bodyPr wrap="square" lIns="25400" tIns="25400" rIns="25400" bIns="25400" rtlCol="0" anchor="t">
            <a:normAutofit lnSpcReduction="10000"/>
          </a:bodyPr>
          <a:lstStyle/>
          <a:p>
            <a:r>
              <a:rPr lang="nl-NL" b="1" kern="0" spc="360" noProof="1">
                <a:solidFill>
                  <a:srgbClr val="B62C17"/>
                </a:solidFill>
                <a:latin typeface="Outfit" pitchFamily="34" charset="0"/>
                <a:ea typeface="Outfit" pitchFamily="34" charset="-122"/>
                <a:cs typeface="Outfit" pitchFamily="34" charset="-120"/>
              </a:rPr>
              <a:t>Niet balbezit - </a:t>
            </a:r>
            <a:r>
              <a:rPr lang="en-BE" b="1" kern="0" spc="360" noProof="1">
                <a:solidFill>
                  <a:srgbClr val="B62C17"/>
                </a:solidFill>
                <a:latin typeface="Outfit" pitchFamily="34" charset="0"/>
                <a:ea typeface="Outfit" pitchFamily="34" charset="-122"/>
                <a:cs typeface="Outfit" pitchFamily="34" charset="-120"/>
              </a:rPr>
              <a:t>PCD</a:t>
            </a:r>
            <a:endParaRPr lang="nl-NL" noProof="1"/>
          </a:p>
          <a:p>
            <a:pPr marL="0" indent="0" algn="l">
              <a:buNone/>
            </a:pPr>
            <a:endParaRPr lang="nl-NL" sz="1800" noProof="1"/>
          </a:p>
        </p:txBody>
      </p:sp>
      <p:sp>
        <p:nvSpPr>
          <p:cNvPr id="6" name="Text 3">
            <a:extLst>
              <a:ext uri="{FF2B5EF4-FFF2-40B4-BE49-F238E27FC236}">
                <a16:creationId xmlns:a16="http://schemas.microsoft.com/office/drawing/2014/main" id="{63EA727F-7C72-77A5-8DDF-64735D26E5F5}"/>
              </a:ext>
            </a:extLst>
          </p:cNvPr>
          <p:cNvSpPr/>
          <p:nvPr/>
        </p:nvSpPr>
        <p:spPr>
          <a:xfrm>
            <a:off x="9049013" y="1634614"/>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en-BE" sz="5400" b="1" kern="0" spc="-108" noProof="1">
                <a:solidFill>
                  <a:srgbClr val="06478D"/>
                </a:solidFill>
                <a:latin typeface="Outfit" pitchFamily="34" charset="0"/>
                <a:ea typeface="Outfit" pitchFamily="34" charset="-122"/>
                <a:cs typeface="Outfit" pitchFamily="34" charset="-120"/>
              </a:rPr>
              <a:t>Standaardvorm – 1-3</a:t>
            </a:r>
            <a:endParaRPr lang="nl-NL" sz="5400" noProof="1"/>
          </a:p>
        </p:txBody>
      </p:sp>
      <p:sp>
        <p:nvSpPr>
          <p:cNvPr id="7" name="Text 4">
            <a:extLst>
              <a:ext uri="{FF2B5EF4-FFF2-40B4-BE49-F238E27FC236}">
                <a16:creationId xmlns:a16="http://schemas.microsoft.com/office/drawing/2014/main" id="{61655099-5737-4984-37D1-E50C40205AB6}"/>
              </a:ext>
            </a:extLst>
          </p:cNvPr>
          <p:cNvSpPr/>
          <p:nvPr/>
        </p:nvSpPr>
        <p:spPr>
          <a:xfrm>
            <a:off x="9049012" y="3223204"/>
            <a:ext cx="8750841" cy="5924481"/>
          </a:xfrm>
          <a:prstGeom prst="rect">
            <a:avLst/>
          </a:prstGeom>
          <a:noFill/>
          <a:ln/>
        </p:spPr>
        <p:txBody>
          <a:bodyPr wrap="square" lIns="25400" tIns="25400" rIns="25400" bIns="25400" rtlCol="0" anchor="t">
            <a:normAutofit fontScale="77500" lnSpcReduction="20000"/>
          </a:bodyPr>
          <a:lstStyle/>
          <a:p>
            <a:pPr marL="0" indent="0" algn="l">
              <a:lnSpc>
                <a:spcPct val="160000"/>
              </a:lnSpc>
              <a:buNone/>
            </a:pPr>
            <a:r>
              <a:rPr lang="nl-NL" sz="1875" b="1" noProof="1">
                <a:solidFill>
                  <a:srgbClr val="35526F"/>
                </a:solidFill>
                <a:latin typeface="Barlow" pitchFamily="34" charset="0"/>
              </a:rPr>
              <a:t>1-3 Klassiek</a:t>
            </a:r>
            <a:r>
              <a:rPr lang="nl-NL" sz="1875" noProof="1">
                <a:solidFill>
                  <a:srgbClr val="35526F"/>
                </a:solidFill>
                <a:latin typeface="Barlow" pitchFamily="34" charset="0"/>
              </a:rPr>
              <a:t>: Start 3 spelers aan de handschoen-kant van de keeper en</a:t>
            </a:r>
            <a:r>
              <a:rPr lang="en-BE" sz="1875" noProof="1">
                <a:solidFill>
                  <a:srgbClr val="35526F"/>
                </a:solidFill>
                <a:latin typeface="Barlow" pitchFamily="34" charset="0"/>
              </a:rPr>
              <a:t> </a:t>
            </a:r>
            <a:r>
              <a:rPr lang="nl-NL" sz="1875" noProof="1">
                <a:solidFill>
                  <a:srgbClr val="35526F"/>
                </a:solidFill>
                <a:latin typeface="Barlow" pitchFamily="34" charset="0"/>
              </a:rPr>
              <a:t>1 speler aan de stick-kant van de keeper</a:t>
            </a:r>
            <a:endParaRPr lang="en-BE" sz="1875" noProof="1">
              <a:solidFill>
                <a:srgbClr val="35526F"/>
              </a:solidFill>
              <a:latin typeface="Barlow" pitchFamily="34" charset="0"/>
            </a:endParaRPr>
          </a:p>
          <a:p>
            <a:pPr marL="0" indent="0" algn="l">
              <a:lnSpc>
                <a:spcPct val="160000"/>
              </a:lnSpc>
              <a:buNone/>
            </a:pPr>
            <a:endParaRPr lang="nl-NL" sz="1875" noProof="1">
              <a:solidFill>
                <a:srgbClr val="35526F"/>
              </a:solidFill>
              <a:latin typeface="Barlow" pitchFamily="34" charset="0"/>
            </a:endParaRPr>
          </a:p>
          <a:p>
            <a:pPr marL="342900" indent="-342900" algn="l">
              <a:lnSpc>
                <a:spcPct val="160000"/>
              </a:lnSpc>
              <a:buFont typeface="Wingdings" panose="05000000000000000000" pitchFamily="2" charset="2"/>
              <a:buChar char="Ø"/>
            </a:pPr>
            <a:r>
              <a:rPr lang="nl-NL" sz="1875" noProof="1">
                <a:solidFill>
                  <a:srgbClr val="35526F"/>
                </a:solidFill>
                <a:latin typeface="Barlow" pitchFamily="34" charset="0"/>
              </a:rPr>
              <a:t>Druk op de </a:t>
            </a:r>
            <a:r>
              <a:rPr lang="nl-NL" sz="1875" b="1" noProof="1">
                <a:solidFill>
                  <a:srgbClr val="35526F"/>
                </a:solidFill>
                <a:latin typeface="Barlow" pitchFamily="34" charset="0"/>
              </a:rPr>
              <a:t>directe</a:t>
            </a:r>
            <a:r>
              <a:rPr lang="nl-NL" sz="1875" noProof="1">
                <a:solidFill>
                  <a:srgbClr val="35526F"/>
                </a:solidFill>
                <a:latin typeface="Barlow" pitchFamily="34" charset="0"/>
              </a:rPr>
              <a:t> sleep en veel druk op verschillende varianten</a:t>
            </a:r>
            <a:r>
              <a:rPr lang="en-BE" sz="1875" noProof="1">
                <a:solidFill>
                  <a:srgbClr val="35526F"/>
                </a:solidFill>
                <a:latin typeface="Barlow" pitchFamily="34" charset="0"/>
              </a:rPr>
              <a:t>. De uitlopers beschermen de linkerkant van de keeper</a:t>
            </a:r>
            <a:r>
              <a:rPr lang="nl-NL" sz="1875" noProof="1">
                <a:solidFill>
                  <a:srgbClr val="35526F"/>
                </a:solidFill>
                <a:latin typeface="Barlow" pitchFamily="34" charset="0"/>
              </a:rPr>
              <a:t> en laten daar geen bal door!</a:t>
            </a:r>
          </a:p>
          <a:p>
            <a:pPr marL="0" indent="0" algn="l">
              <a:lnSpc>
                <a:spcPct val="160000"/>
              </a:lnSpc>
              <a:buNone/>
            </a:pPr>
            <a:endParaRPr lang="en-BE"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Taken </a:t>
            </a:r>
            <a:endParaRPr lang="en-BE" sz="1875" noProof="1">
              <a:solidFill>
                <a:srgbClr val="35526F"/>
              </a:solidFill>
              <a:latin typeface="Barlow" pitchFamily="34" charset="0"/>
            </a:endParaRPr>
          </a:p>
          <a:p>
            <a:pPr marL="0" indent="0" algn="l">
              <a:lnSpc>
                <a:spcPct val="160000"/>
              </a:lnSpc>
              <a:buNone/>
            </a:pPr>
            <a:endParaRPr lang="nl-NL" sz="1875" noProof="1">
              <a:solidFill>
                <a:srgbClr val="35526F"/>
              </a:solidFill>
              <a:latin typeface="Barlow" pitchFamily="34" charset="0"/>
            </a:endParaRP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Eerste uitloper:</a:t>
            </a:r>
            <a:r>
              <a:rPr lang="en-BE" sz="1875" b="1" noProof="1">
                <a:solidFill>
                  <a:srgbClr val="35526F"/>
                </a:solidFill>
                <a:latin typeface="Barlow" pitchFamily="34" charset="0"/>
              </a:rPr>
              <a:t> </a:t>
            </a:r>
            <a:r>
              <a:rPr lang="en-BE" sz="1875" noProof="1">
                <a:solidFill>
                  <a:srgbClr val="35526F"/>
                </a:solidFill>
                <a:latin typeface="Barlow" pitchFamily="34" charset="0"/>
              </a:rPr>
              <a:t>l</a:t>
            </a:r>
            <a:r>
              <a:rPr lang="nl-NL" sz="1875" noProof="1">
                <a:solidFill>
                  <a:srgbClr val="35526F"/>
                </a:solidFill>
                <a:latin typeface="Barlow" pitchFamily="34" charset="0"/>
              </a:rPr>
              <a:t>oopt uit naar de toren (</a:t>
            </a:r>
            <a:r>
              <a:rPr lang="nl-NL" sz="1875" i="1" noProof="1">
                <a:solidFill>
                  <a:srgbClr val="35526F"/>
                </a:solidFill>
                <a:latin typeface="Barlow" pitchFamily="34" charset="0"/>
              </a:rPr>
              <a:t>castle</a:t>
            </a:r>
            <a:r>
              <a:rPr lang="nl-NL" sz="1875" noProof="1">
                <a:solidFill>
                  <a:srgbClr val="35526F"/>
                </a:solidFill>
                <a:latin typeface="Barlow" pitchFamily="34" charset="0"/>
              </a:rPr>
              <a:t>) waar de bal wordt aangegeven. Altijd over strokepunt.</a:t>
            </a:r>
            <a:r>
              <a:rPr lang="en-BE" sz="1875" noProof="1">
                <a:solidFill>
                  <a:srgbClr val="35526F"/>
                </a:solidFill>
                <a:latin typeface="Barlow" pitchFamily="34" charset="0"/>
              </a:rPr>
              <a:t> </a:t>
            </a:r>
            <a:r>
              <a:rPr lang="nl-NL" sz="1875" noProof="1">
                <a:solidFill>
                  <a:srgbClr val="35526F"/>
                </a:solidFill>
                <a:latin typeface="Barlow" pitchFamily="34" charset="0"/>
              </a:rPr>
              <a:t>Bal mag niet door hem</a:t>
            </a:r>
            <a:r>
              <a:rPr lang="en-BE" sz="1875" noProof="1">
                <a:solidFill>
                  <a:srgbClr val="35526F"/>
                </a:solidFill>
                <a:latin typeface="Barlow" pitchFamily="34" charset="0"/>
              </a:rPr>
              <a:t>, dus</a:t>
            </a:r>
            <a:r>
              <a:rPr lang="nl-NL" sz="1875" noProof="1">
                <a:solidFill>
                  <a:srgbClr val="35526F"/>
                </a:solidFill>
                <a:latin typeface="Barlow" pitchFamily="34" charset="0"/>
              </a:rPr>
              <a:t> handschoen-kant beschermen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Tweede uitloper</a:t>
            </a:r>
            <a:r>
              <a:rPr lang="nl-NL" sz="1875" noProof="1">
                <a:solidFill>
                  <a:srgbClr val="35526F"/>
                </a:solidFill>
                <a:latin typeface="Barlow" pitchFamily="34" charset="0"/>
              </a:rPr>
              <a:t>:</a:t>
            </a:r>
            <a:r>
              <a:rPr lang="en-BE" sz="1875" noProof="1">
                <a:solidFill>
                  <a:srgbClr val="35526F"/>
                </a:solidFill>
                <a:latin typeface="Barlow" pitchFamily="34" charset="0"/>
              </a:rPr>
              <a:t> l</a:t>
            </a:r>
            <a:r>
              <a:rPr lang="nl-NL" sz="1875" noProof="1">
                <a:solidFill>
                  <a:srgbClr val="35526F"/>
                </a:solidFill>
                <a:latin typeface="Barlow" pitchFamily="34" charset="0"/>
              </a:rPr>
              <a:t>oopt uit tot ongeveer het strokepunt. Moet een forehand tip-in vermijden en de rebound spelen. Samen met de eerste blokkeert die de lijn naar doel links van keeper</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Derde uitloper</a:t>
            </a:r>
            <a:r>
              <a:rPr lang="nl-NL" sz="1875" noProof="1">
                <a:solidFill>
                  <a:srgbClr val="35526F"/>
                </a:solidFill>
                <a:latin typeface="Barlow" pitchFamily="34" charset="0"/>
              </a:rPr>
              <a:t>: </a:t>
            </a:r>
            <a:r>
              <a:rPr lang="en-BE" sz="1875" noProof="1">
                <a:solidFill>
                  <a:srgbClr val="35526F"/>
                </a:solidFill>
                <a:latin typeface="Barlow" pitchFamily="34" charset="0"/>
              </a:rPr>
              <a:t>l</a:t>
            </a:r>
            <a:r>
              <a:rPr lang="nl-NL" sz="1875" noProof="1">
                <a:solidFill>
                  <a:srgbClr val="35526F"/>
                </a:solidFill>
                <a:latin typeface="Barlow" pitchFamily="34" charset="0"/>
              </a:rPr>
              <a:t>oopt uit tot ongeveer het strokepunt. Moet een backhand tip-in vermijden, de bal terug naar de aangever blokkeren en de rebound spelen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Vierde uitloper (lijnstop)</a:t>
            </a:r>
            <a:r>
              <a:rPr lang="nl-NL" sz="1875" noProof="1">
                <a:solidFill>
                  <a:srgbClr val="35526F"/>
                </a:solidFill>
                <a:latin typeface="Barlow" pitchFamily="34" charset="0"/>
              </a:rPr>
              <a:t>: </a:t>
            </a:r>
            <a:r>
              <a:rPr lang="en-BE" sz="1875" noProof="1">
                <a:solidFill>
                  <a:srgbClr val="35526F"/>
                </a:solidFill>
                <a:latin typeface="Barlow" pitchFamily="34" charset="0"/>
              </a:rPr>
              <a:t>z</a:t>
            </a:r>
            <a:r>
              <a:rPr lang="nl-NL" sz="1875" noProof="1">
                <a:solidFill>
                  <a:srgbClr val="35526F"/>
                </a:solidFill>
                <a:latin typeface="Barlow" pitchFamily="34" charset="0"/>
              </a:rPr>
              <a:t>et een grote stap vooruit, linkervoet in lijn met de paal. Bij een rechtstreekse bal op de goal beschermt hij het doel. Vanaf dat er een pas wordt gegeven stapt deze op.</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Keeper</a:t>
            </a:r>
            <a:r>
              <a:rPr lang="nl-NL" sz="1875" noProof="1">
                <a:solidFill>
                  <a:srgbClr val="35526F"/>
                </a:solidFill>
                <a:latin typeface="Barlow" pitchFamily="34" charset="0"/>
              </a:rPr>
              <a:t>:</a:t>
            </a:r>
            <a:r>
              <a:rPr lang="en-BE" sz="1875" noProof="1">
                <a:solidFill>
                  <a:srgbClr val="35526F"/>
                </a:solidFill>
                <a:latin typeface="Barlow" pitchFamily="34" charset="0"/>
              </a:rPr>
              <a:t> m</a:t>
            </a:r>
            <a:r>
              <a:rPr lang="nl-NL" sz="1875" noProof="1">
                <a:solidFill>
                  <a:srgbClr val="35526F"/>
                </a:solidFill>
                <a:latin typeface="Barlow" pitchFamily="34" charset="0"/>
              </a:rPr>
              <a:t>idden en stick-kant goed dichtzetten</a:t>
            </a:r>
          </a:p>
          <a:p>
            <a:pPr marL="0" indent="0" algn="l">
              <a:lnSpc>
                <a:spcPct val="160000"/>
              </a:lnSpc>
              <a:buNone/>
            </a:pPr>
            <a:endParaRPr lang="nl-NL" sz="1875" noProof="1">
              <a:solidFill>
                <a:srgbClr val="35526F"/>
              </a:solidFill>
              <a:latin typeface="Barlow" pitchFamily="34" charset="0"/>
            </a:endParaRPr>
          </a:p>
          <a:p>
            <a:pPr algn="l">
              <a:lnSpc>
                <a:spcPct val="160000"/>
              </a:lnSpc>
            </a:pPr>
            <a:endParaRPr lang="nl-NL" sz="1875" noProof="1"/>
          </a:p>
        </p:txBody>
      </p:sp>
      <p:pic>
        <p:nvPicPr>
          <p:cNvPr id="8" name="Schermafbeelding 2023-05-26 om 21.04.45.png">
            <a:extLst>
              <a:ext uri="{FF2B5EF4-FFF2-40B4-BE49-F238E27FC236}">
                <a16:creationId xmlns:a16="http://schemas.microsoft.com/office/drawing/2014/main" id="{9CDC73A8-BDF2-1BA4-DB11-3DA6191AD203}"/>
              </a:ext>
            </a:extLst>
          </p:cNvPr>
          <p:cNvPicPr>
            <a:picLocks noChangeAspect="1"/>
          </p:cNvPicPr>
          <p:nvPr/>
        </p:nvPicPr>
        <p:blipFill>
          <a:blip r:embed="rId3"/>
          <a:stretch>
            <a:fillRect/>
          </a:stretch>
        </p:blipFill>
        <p:spPr>
          <a:xfrm>
            <a:off x="391500" y="1488247"/>
            <a:ext cx="7130577" cy="3256803"/>
          </a:xfrm>
          <a:prstGeom prst="rect">
            <a:avLst/>
          </a:prstGeom>
          <a:ln w="12700">
            <a:miter lim="400000"/>
          </a:ln>
        </p:spPr>
      </p:pic>
      <p:sp>
        <p:nvSpPr>
          <p:cNvPr id="10" name="Rechthoek">
            <a:extLst>
              <a:ext uri="{FF2B5EF4-FFF2-40B4-BE49-F238E27FC236}">
                <a16:creationId xmlns:a16="http://schemas.microsoft.com/office/drawing/2014/main" id="{5A36ED98-59A5-2835-216B-492B92366A4E}"/>
              </a:ext>
            </a:extLst>
          </p:cNvPr>
          <p:cNvSpPr/>
          <p:nvPr/>
        </p:nvSpPr>
        <p:spPr>
          <a:xfrm>
            <a:off x="3276907" y="1395307"/>
            <a:ext cx="1349852" cy="390303"/>
          </a:xfrm>
          <a:prstGeom prst="rect">
            <a:avLst/>
          </a:prstGeom>
          <a:solidFill>
            <a:srgbClr val="FFFFFF"/>
          </a:solidFill>
          <a:ln w="254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21" name="Vierkant">
            <a:extLst>
              <a:ext uri="{FF2B5EF4-FFF2-40B4-BE49-F238E27FC236}">
                <a16:creationId xmlns:a16="http://schemas.microsoft.com/office/drawing/2014/main" id="{5060E1BE-B009-5851-1C5E-6185E2B38268}"/>
              </a:ext>
            </a:extLst>
          </p:cNvPr>
          <p:cNvSpPr/>
          <p:nvPr/>
        </p:nvSpPr>
        <p:spPr>
          <a:xfrm>
            <a:off x="3671050" y="1629342"/>
            <a:ext cx="205893" cy="219129"/>
          </a:xfrm>
          <a:prstGeom prst="rect">
            <a:avLst/>
          </a:prstGeom>
          <a:solidFill>
            <a:srgbClr val="424242"/>
          </a:solidFill>
          <a:ln w="12700">
            <a:solidFill>
              <a:srgbClr val="000000"/>
            </a:solidFill>
            <a:miter/>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23" name="Cirkel">
            <a:extLst>
              <a:ext uri="{FF2B5EF4-FFF2-40B4-BE49-F238E27FC236}">
                <a16:creationId xmlns:a16="http://schemas.microsoft.com/office/drawing/2014/main" id="{F0EB29DD-1A34-2EEA-EFDE-221D8E9B0C62}"/>
              </a:ext>
            </a:extLst>
          </p:cNvPr>
          <p:cNvSpPr/>
          <p:nvPr/>
        </p:nvSpPr>
        <p:spPr>
          <a:xfrm>
            <a:off x="2095577" y="1590459"/>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E8C5020C-9729-71A0-35D1-E271CC770463}"/>
              </a:ext>
            </a:extLst>
          </p:cNvPr>
          <p:cNvSpPr/>
          <p:nvPr/>
        </p:nvSpPr>
        <p:spPr>
          <a:xfrm>
            <a:off x="3158619" y="3363601"/>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E41263C9-E012-CB7C-B4FF-F0475D934095}"/>
              </a:ext>
            </a:extLst>
          </p:cNvPr>
          <p:cNvSpPr/>
          <p:nvPr/>
        </p:nvSpPr>
        <p:spPr>
          <a:xfrm>
            <a:off x="3878096" y="3363601"/>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2E3EAC55-4059-EE79-C940-91CF511214AC}"/>
              </a:ext>
            </a:extLst>
          </p:cNvPr>
          <p:cNvSpPr/>
          <p:nvPr/>
        </p:nvSpPr>
        <p:spPr>
          <a:xfrm>
            <a:off x="3744017" y="356591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6E6E206A-E8DD-61A0-7EE8-6F8541F612F5}"/>
              </a:ext>
            </a:extLst>
          </p:cNvPr>
          <p:cNvSpPr/>
          <p:nvPr/>
        </p:nvSpPr>
        <p:spPr>
          <a:xfrm>
            <a:off x="2967253" y="356591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3" name="Cirkel">
            <a:extLst>
              <a:ext uri="{FF2B5EF4-FFF2-40B4-BE49-F238E27FC236}">
                <a16:creationId xmlns:a16="http://schemas.microsoft.com/office/drawing/2014/main" id="{F8A1DAC2-7D66-474B-47A2-5C29118F0953}"/>
              </a:ext>
            </a:extLst>
          </p:cNvPr>
          <p:cNvSpPr/>
          <p:nvPr/>
        </p:nvSpPr>
        <p:spPr>
          <a:xfrm>
            <a:off x="2222766" y="3154960"/>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Cirkel">
            <a:extLst>
              <a:ext uri="{FF2B5EF4-FFF2-40B4-BE49-F238E27FC236}">
                <a16:creationId xmlns:a16="http://schemas.microsoft.com/office/drawing/2014/main" id="{B23ED815-B847-2815-ECBD-2016EE86F216}"/>
              </a:ext>
            </a:extLst>
          </p:cNvPr>
          <p:cNvSpPr/>
          <p:nvPr/>
        </p:nvSpPr>
        <p:spPr>
          <a:xfrm>
            <a:off x="5007262" y="2926910"/>
            <a:ext cx="207817"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7" name="Cirkel">
            <a:extLst>
              <a:ext uri="{FF2B5EF4-FFF2-40B4-BE49-F238E27FC236}">
                <a16:creationId xmlns:a16="http://schemas.microsoft.com/office/drawing/2014/main" id="{5A923C7B-7939-E7FD-076E-41DC031F9403}"/>
              </a:ext>
            </a:extLst>
          </p:cNvPr>
          <p:cNvSpPr/>
          <p:nvPr/>
        </p:nvSpPr>
        <p:spPr>
          <a:xfrm>
            <a:off x="2045925" y="1843846"/>
            <a:ext cx="140324" cy="137670"/>
          </a:xfrm>
          <a:prstGeom prst="ellipse">
            <a:avLst/>
          </a:prstGeom>
          <a:solidFill>
            <a:srgbClr val="FFFFFF"/>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41" name="Graphic 40" descr="Badge 1 with solid fill">
            <a:extLst>
              <a:ext uri="{FF2B5EF4-FFF2-40B4-BE49-F238E27FC236}">
                <a16:creationId xmlns:a16="http://schemas.microsoft.com/office/drawing/2014/main" id="{C51919D5-EDB7-DD44-87AC-F03007C7D9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867153" y="1546052"/>
            <a:ext cx="366629" cy="366629"/>
          </a:xfrm>
          <a:prstGeom prst="rect">
            <a:avLst/>
          </a:prstGeom>
        </p:spPr>
      </p:pic>
      <p:pic>
        <p:nvPicPr>
          <p:cNvPr id="43" name="Graphic 42" descr="Badge with solid fill">
            <a:extLst>
              <a:ext uri="{FF2B5EF4-FFF2-40B4-BE49-F238E27FC236}">
                <a16:creationId xmlns:a16="http://schemas.microsoft.com/office/drawing/2014/main" id="{8621EE81-A8F5-8558-6278-3AD8DA1105CE}"/>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184375" y="1546052"/>
            <a:ext cx="415728" cy="415728"/>
          </a:xfrm>
          <a:prstGeom prst="rect">
            <a:avLst/>
          </a:prstGeom>
        </p:spPr>
      </p:pic>
      <p:pic>
        <p:nvPicPr>
          <p:cNvPr id="45" name="Graphic 44" descr="Badge 3 with solid fill">
            <a:extLst>
              <a:ext uri="{FF2B5EF4-FFF2-40B4-BE49-F238E27FC236}">
                <a16:creationId xmlns:a16="http://schemas.microsoft.com/office/drawing/2014/main" id="{368792C3-902E-2493-1DFD-C36947FC1BC6}"/>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057821" y="1298958"/>
            <a:ext cx="378579" cy="378579"/>
          </a:xfrm>
          <a:prstGeom prst="rect">
            <a:avLst/>
          </a:prstGeom>
        </p:spPr>
      </p:pic>
      <p:pic>
        <p:nvPicPr>
          <p:cNvPr id="47" name="Graphic 46" descr="Badge 4 with solid fill">
            <a:extLst>
              <a:ext uri="{FF2B5EF4-FFF2-40B4-BE49-F238E27FC236}">
                <a16:creationId xmlns:a16="http://schemas.microsoft.com/office/drawing/2014/main" id="{FCD640E4-9AE3-068B-9771-0F1A067FC482}"/>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55328" y="1488248"/>
            <a:ext cx="378579" cy="378579"/>
          </a:xfrm>
          <a:prstGeom prst="rect">
            <a:avLst/>
          </a:prstGeom>
        </p:spPr>
      </p:pic>
      <p:pic>
        <p:nvPicPr>
          <p:cNvPr id="49" name="Schermafbeelding 2023-05-26 om 21.04.45.png">
            <a:extLst>
              <a:ext uri="{FF2B5EF4-FFF2-40B4-BE49-F238E27FC236}">
                <a16:creationId xmlns:a16="http://schemas.microsoft.com/office/drawing/2014/main" id="{953BB3D4-18C6-89C4-4D99-5E82B1DBF6AD}"/>
              </a:ext>
            </a:extLst>
          </p:cNvPr>
          <p:cNvPicPr>
            <a:picLocks noChangeAspect="1"/>
          </p:cNvPicPr>
          <p:nvPr/>
        </p:nvPicPr>
        <p:blipFill>
          <a:blip r:embed="rId3"/>
          <a:stretch>
            <a:fillRect/>
          </a:stretch>
        </p:blipFill>
        <p:spPr>
          <a:xfrm>
            <a:off x="391500" y="5186351"/>
            <a:ext cx="7130577" cy="3256803"/>
          </a:xfrm>
          <a:prstGeom prst="rect">
            <a:avLst/>
          </a:prstGeom>
          <a:ln w="12700">
            <a:miter lim="400000"/>
          </a:ln>
        </p:spPr>
      </p:pic>
      <p:sp>
        <p:nvSpPr>
          <p:cNvPr id="51" name="Rechthoek">
            <a:extLst>
              <a:ext uri="{FF2B5EF4-FFF2-40B4-BE49-F238E27FC236}">
                <a16:creationId xmlns:a16="http://schemas.microsoft.com/office/drawing/2014/main" id="{1BAABE1D-1685-DB1F-0DC3-55A6395612EE}"/>
              </a:ext>
            </a:extLst>
          </p:cNvPr>
          <p:cNvSpPr/>
          <p:nvPr/>
        </p:nvSpPr>
        <p:spPr>
          <a:xfrm>
            <a:off x="3276907" y="5093411"/>
            <a:ext cx="1349852" cy="390303"/>
          </a:xfrm>
          <a:prstGeom prst="rect">
            <a:avLst/>
          </a:prstGeom>
          <a:solidFill>
            <a:srgbClr val="FFFFFF"/>
          </a:solidFill>
          <a:ln w="254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53" name="Vierkant">
            <a:extLst>
              <a:ext uri="{FF2B5EF4-FFF2-40B4-BE49-F238E27FC236}">
                <a16:creationId xmlns:a16="http://schemas.microsoft.com/office/drawing/2014/main" id="{C73E7F94-CD79-F937-B572-6237B39A369A}"/>
              </a:ext>
            </a:extLst>
          </p:cNvPr>
          <p:cNvSpPr/>
          <p:nvPr/>
        </p:nvSpPr>
        <p:spPr>
          <a:xfrm>
            <a:off x="3661214" y="5559050"/>
            <a:ext cx="205893" cy="219129"/>
          </a:xfrm>
          <a:prstGeom prst="rect">
            <a:avLst/>
          </a:prstGeom>
          <a:solidFill>
            <a:srgbClr val="424242"/>
          </a:solidFill>
          <a:ln w="12700">
            <a:solidFill>
              <a:srgbClr val="000000"/>
            </a:solidFill>
            <a:miter/>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55" name="Cirkel">
            <a:extLst>
              <a:ext uri="{FF2B5EF4-FFF2-40B4-BE49-F238E27FC236}">
                <a16:creationId xmlns:a16="http://schemas.microsoft.com/office/drawing/2014/main" id="{95E6F48E-51E6-DDA4-40F3-85A384A69F64}"/>
              </a:ext>
            </a:extLst>
          </p:cNvPr>
          <p:cNvSpPr/>
          <p:nvPr/>
        </p:nvSpPr>
        <p:spPr>
          <a:xfrm>
            <a:off x="2095577" y="5288563"/>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7" name="Cirkel">
            <a:extLst>
              <a:ext uri="{FF2B5EF4-FFF2-40B4-BE49-F238E27FC236}">
                <a16:creationId xmlns:a16="http://schemas.microsoft.com/office/drawing/2014/main" id="{000F9EE3-612F-7A8A-8970-F121C02A7077}"/>
              </a:ext>
            </a:extLst>
          </p:cNvPr>
          <p:cNvSpPr/>
          <p:nvPr/>
        </p:nvSpPr>
        <p:spPr>
          <a:xfrm>
            <a:off x="3158619" y="706170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9" name="Cirkel">
            <a:extLst>
              <a:ext uri="{FF2B5EF4-FFF2-40B4-BE49-F238E27FC236}">
                <a16:creationId xmlns:a16="http://schemas.microsoft.com/office/drawing/2014/main" id="{EC0C5ACF-BD78-5C71-BE63-E3DC771E8ABB}"/>
              </a:ext>
            </a:extLst>
          </p:cNvPr>
          <p:cNvSpPr/>
          <p:nvPr/>
        </p:nvSpPr>
        <p:spPr>
          <a:xfrm>
            <a:off x="3878096" y="706170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1" name="Cirkel">
            <a:extLst>
              <a:ext uri="{FF2B5EF4-FFF2-40B4-BE49-F238E27FC236}">
                <a16:creationId xmlns:a16="http://schemas.microsoft.com/office/drawing/2014/main" id="{07A985B6-D856-520C-0D8C-7E6A12E2ECA6}"/>
              </a:ext>
            </a:extLst>
          </p:cNvPr>
          <p:cNvSpPr/>
          <p:nvPr/>
        </p:nvSpPr>
        <p:spPr>
          <a:xfrm>
            <a:off x="3744017" y="7264019"/>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3" name="Cirkel">
            <a:extLst>
              <a:ext uri="{FF2B5EF4-FFF2-40B4-BE49-F238E27FC236}">
                <a16:creationId xmlns:a16="http://schemas.microsoft.com/office/drawing/2014/main" id="{91831C94-FA1E-3673-ECBD-A93580C1012A}"/>
              </a:ext>
            </a:extLst>
          </p:cNvPr>
          <p:cNvSpPr/>
          <p:nvPr/>
        </p:nvSpPr>
        <p:spPr>
          <a:xfrm>
            <a:off x="2967253" y="7264019"/>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5" name="Cirkel">
            <a:extLst>
              <a:ext uri="{FF2B5EF4-FFF2-40B4-BE49-F238E27FC236}">
                <a16:creationId xmlns:a16="http://schemas.microsoft.com/office/drawing/2014/main" id="{B6FCB3FF-211C-8530-0051-8821C4C828E9}"/>
              </a:ext>
            </a:extLst>
          </p:cNvPr>
          <p:cNvSpPr/>
          <p:nvPr/>
        </p:nvSpPr>
        <p:spPr>
          <a:xfrm>
            <a:off x="2222766" y="6853064"/>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7" name="Cirkel">
            <a:extLst>
              <a:ext uri="{FF2B5EF4-FFF2-40B4-BE49-F238E27FC236}">
                <a16:creationId xmlns:a16="http://schemas.microsoft.com/office/drawing/2014/main" id="{DC803006-23FD-63A8-A513-101ED889246B}"/>
              </a:ext>
            </a:extLst>
          </p:cNvPr>
          <p:cNvSpPr/>
          <p:nvPr/>
        </p:nvSpPr>
        <p:spPr>
          <a:xfrm>
            <a:off x="5007262" y="6625014"/>
            <a:ext cx="207817"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9" name="Cirkel">
            <a:extLst>
              <a:ext uri="{FF2B5EF4-FFF2-40B4-BE49-F238E27FC236}">
                <a16:creationId xmlns:a16="http://schemas.microsoft.com/office/drawing/2014/main" id="{38D9B047-ADCD-1F47-6C8C-BCAA17ECB85B}"/>
              </a:ext>
            </a:extLst>
          </p:cNvPr>
          <p:cNvSpPr/>
          <p:nvPr/>
        </p:nvSpPr>
        <p:spPr>
          <a:xfrm>
            <a:off x="2045925" y="5541950"/>
            <a:ext cx="140324" cy="137670"/>
          </a:xfrm>
          <a:prstGeom prst="ellipse">
            <a:avLst/>
          </a:prstGeom>
          <a:solidFill>
            <a:srgbClr val="FFFFFF"/>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71" name="Graphic 70" descr="Badge 1 with solid fill">
            <a:extLst>
              <a:ext uri="{FF2B5EF4-FFF2-40B4-BE49-F238E27FC236}">
                <a16:creationId xmlns:a16="http://schemas.microsoft.com/office/drawing/2014/main" id="{27334C48-A099-F58B-8BD3-11DA79818936}"/>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737492" y="6676739"/>
            <a:ext cx="366629" cy="366629"/>
          </a:xfrm>
          <a:prstGeom prst="rect">
            <a:avLst/>
          </a:prstGeom>
        </p:spPr>
      </p:pic>
      <p:pic>
        <p:nvPicPr>
          <p:cNvPr id="73" name="Graphic 72" descr="Badge with solid fill">
            <a:extLst>
              <a:ext uri="{FF2B5EF4-FFF2-40B4-BE49-F238E27FC236}">
                <a16:creationId xmlns:a16="http://schemas.microsoft.com/office/drawing/2014/main" id="{F242202C-8FC7-3103-D46E-5C917F4C169C}"/>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177049" y="5977580"/>
            <a:ext cx="415728" cy="415728"/>
          </a:xfrm>
          <a:prstGeom prst="rect">
            <a:avLst/>
          </a:prstGeom>
        </p:spPr>
      </p:pic>
      <p:pic>
        <p:nvPicPr>
          <p:cNvPr id="75" name="Graphic 74" descr="Badge 3 with solid fill">
            <a:extLst>
              <a:ext uri="{FF2B5EF4-FFF2-40B4-BE49-F238E27FC236}">
                <a16:creationId xmlns:a16="http://schemas.microsoft.com/office/drawing/2014/main" id="{367EC490-8BC4-6254-8A65-1C31A8B16635}"/>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286294" y="5504192"/>
            <a:ext cx="378579" cy="378579"/>
          </a:xfrm>
          <a:prstGeom prst="rect">
            <a:avLst/>
          </a:prstGeom>
        </p:spPr>
      </p:pic>
      <p:pic>
        <p:nvPicPr>
          <p:cNvPr id="77" name="Graphic 76" descr="Badge 4 with solid fill">
            <a:extLst>
              <a:ext uri="{FF2B5EF4-FFF2-40B4-BE49-F238E27FC236}">
                <a16:creationId xmlns:a16="http://schemas.microsoft.com/office/drawing/2014/main" id="{5F4ABC01-1DAE-6952-EABA-96C4F68B8D83}"/>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175069" y="5863245"/>
            <a:ext cx="378579" cy="378579"/>
          </a:xfrm>
          <a:prstGeom prst="rect">
            <a:avLst/>
          </a:prstGeom>
        </p:spPr>
      </p:pic>
      <p:sp>
        <p:nvSpPr>
          <p:cNvPr id="79" name="Oval 78">
            <a:extLst>
              <a:ext uri="{FF2B5EF4-FFF2-40B4-BE49-F238E27FC236}">
                <a16:creationId xmlns:a16="http://schemas.microsoft.com/office/drawing/2014/main" id="{11EA60B2-2CB3-89A3-958C-6D5E3C962655}"/>
              </a:ext>
            </a:extLst>
          </p:cNvPr>
          <p:cNvSpPr/>
          <p:nvPr/>
        </p:nvSpPr>
        <p:spPr>
          <a:xfrm rot="188062">
            <a:off x="3481404" y="6396224"/>
            <a:ext cx="1159332" cy="66134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1" name="Oval 80">
            <a:extLst>
              <a:ext uri="{FF2B5EF4-FFF2-40B4-BE49-F238E27FC236}">
                <a16:creationId xmlns:a16="http://schemas.microsoft.com/office/drawing/2014/main" id="{7E88EF78-50FF-89CD-5B43-7638BCE982F7}"/>
              </a:ext>
            </a:extLst>
          </p:cNvPr>
          <p:cNvSpPr/>
          <p:nvPr/>
        </p:nvSpPr>
        <p:spPr>
          <a:xfrm>
            <a:off x="2718513" y="5621435"/>
            <a:ext cx="1159583" cy="774083"/>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3" name="Oval 82">
            <a:extLst>
              <a:ext uri="{FF2B5EF4-FFF2-40B4-BE49-F238E27FC236}">
                <a16:creationId xmlns:a16="http://schemas.microsoft.com/office/drawing/2014/main" id="{93BA6A68-E952-44FC-832C-B4D2362C6638}"/>
              </a:ext>
            </a:extLst>
          </p:cNvPr>
          <p:cNvSpPr/>
          <p:nvPr/>
        </p:nvSpPr>
        <p:spPr>
          <a:xfrm>
            <a:off x="3922884" y="5877676"/>
            <a:ext cx="1277225" cy="66134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5" name="Oval 84">
            <a:extLst>
              <a:ext uri="{FF2B5EF4-FFF2-40B4-BE49-F238E27FC236}">
                <a16:creationId xmlns:a16="http://schemas.microsoft.com/office/drawing/2014/main" id="{B106039D-A4DE-83DF-3AF9-2B3832D97AE9}"/>
              </a:ext>
            </a:extLst>
          </p:cNvPr>
          <p:cNvSpPr/>
          <p:nvPr/>
        </p:nvSpPr>
        <p:spPr>
          <a:xfrm>
            <a:off x="4085912" y="5359255"/>
            <a:ext cx="683011" cy="518421"/>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7" name="Oval 86">
            <a:extLst>
              <a:ext uri="{FF2B5EF4-FFF2-40B4-BE49-F238E27FC236}">
                <a16:creationId xmlns:a16="http://schemas.microsoft.com/office/drawing/2014/main" id="{DD035351-A309-0A0F-37B1-B9C22947FFD9}"/>
              </a:ext>
            </a:extLst>
          </p:cNvPr>
          <p:cNvSpPr/>
          <p:nvPr/>
        </p:nvSpPr>
        <p:spPr>
          <a:xfrm>
            <a:off x="3188571" y="5229514"/>
            <a:ext cx="1146081" cy="661342"/>
          </a:xfrm>
          <a:prstGeom prst="ellipse">
            <a:avLst/>
          </a:prstGeom>
          <a:solidFill>
            <a:schemeClr val="accent5">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Tree>
    <p:extLst>
      <p:ext uri="{BB962C8B-B14F-4D97-AF65-F5344CB8AC3E}">
        <p14:creationId xmlns:p14="http://schemas.microsoft.com/office/powerpoint/2010/main" val="290093683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49680F-BF57-DE3C-B99E-FAE825B60DB8}"/>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5F450EEA-FB44-73C6-49F3-AD8B13FB803B}"/>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533DB902-1A56-2593-2086-3390A35948D2}"/>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7ABB1359-843F-5D5D-CC0E-2808A70BF4B4}"/>
              </a:ext>
            </a:extLst>
          </p:cNvPr>
          <p:cNvSpPr/>
          <p:nvPr/>
        </p:nvSpPr>
        <p:spPr>
          <a:xfrm>
            <a:off x="9049013" y="1139314"/>
            <a:ext cx="8750841" cy="323850"/>
          </a:xfrm>
          <a:prstGeom prst="rect">
            <a:avLst/>
          </a:prstGeom>
          <a:noFill/>
          <a:ln/>
        </p:spPr>
        <p:txBody>
          <a:bodyPr wrap="square" lIns="25400" tIns="25400" rIns="25400" bIns="25400" rtlCol="0" anchor="t">
            <a:normAutofit lnSpcReduction="10000"/>
          </a:bodyPr>
          <a:lstStyle/>
          <a:p>
            <a:r>
              <a:rPr lang="nl-NL" b="1" kern="0" spc="360" noProof="1">
                <a:solidFill>
                  <a:srgbClr val="B62C17"/>
                </a:solidFill>
                <a:latin typeface="Outfit" pitchFamily="34" charset="0"/>
                <a:ea typeface="Outfit" pitchFamily="34" charset="-122"/>
                <a:cs typeface="Outfit" pitchFamily="34" charset="-120"/>
              </a:rPr>
              <a:t>Niet balbezit - </a:t>
            </a:r>
            <a:r>
              <a:rPr lang="en-BE" b="1" kern="0" spc="360" noProof="1">
                <a:solidFill>
                  <a:srgbClr val="B62C17"/>
                </a:solidFill>
                <a:latin typeface="Outfit" pitchFamily="34" charset="0"/>
                <a:ea typeface="Outfit" pitchFamily="34" charset="-122"/>
                <a:cs typeface="Outfit" pitchFamily="34" charset="-120"/>
              </a:rPr>
              <a:t>PCD</a:t>
            </a:r>
            <a:endParaRPr lang="nl-NL" noProof="1"/>
          </a:p>
          <a:p>
            <a:pPr marL="0" indent="0" algn="l">
              <a:buNone/>
            </a:pPr>
            <a:endParaRPr lang="nl-NL" sz="1800" noProof="1"/>
          </a:p>
        </p:txBody>
      </p:sp>
      <p:sp>
        <p:nvSpPr>
          <p:cNvPr id="6" name="Text 3">
            <a:extLst>
              <a:ext uri="{FF2B5EF4-FFF2-40B4-BE49-F238E27FC236}">
                <a16:creationId xmlns:a16="http://schemas.microsoft.com/office/drawing/2014/main" id="{7897F127-1FB3-7E03-71E5-2D1F13D28036}"/>
              </a:ext>
            </a:extLst>
          </p:cNvPr>
          <p:cNvSpPr/>
          <p:nvPr/>
        </p:nvSpPr>
        <p:spPr>
          <a:xfrm>
            <a:off x="9049013" y="1634614"/>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en-BE" sz="5400" b="1" kern="0" spc="-108" noProof="1">
                <a:solidFill>
                  <a:srgbClr val="06478D"/>
                </a:solidFill>
                <a:latin typeface="Outfit" pitchFamily="34" charset="0"/>
                <a:ea typeface="Outfit" pitchFamily="34" charset="-122"/>
              </a:rPr>
              <a:t>2-2 hoog</a:t>
            </a:r>
            <a:endParaRPr lang="nl-NL" sz="5400" noProof="1"/>
          </a:p>
        </p:txBody>
      </p:sp>
      <p:sp>
        <p:nvSpPr>
          <p:cNvPr id="7" name="Text 4">
            <a:extLst>
              <a:ext uri="{FF2B5EF4-FFF2-40B4-BE49-F238E27FC236}">
                <a16:creationId xmlns:a16="http://schemas.microsoft.com/office/drawing/2014/main" id="{EA8A4D16-EED8-49DE-95B8-01DA2BB0D9A0}"/>
              </a:ext>
            </a:extLst>
          </p:cNvPr>
          <p:cNvSpPr/>
          <p:nvPr/>
        </p:nvSpPr>
        <p:spPr>
          <a:xfrm>
            <a:off x="9049012" y="3223204"/>
            <a:ext cx="8750841" cy="6257680"/>
          </a:xfrm>
          <a:prstGeom prst="rect">
            <a:avLst/>
          </a:prstGeom>
          <a:noFill/>
          <a:ln/>
        </p:spPr>
        <p:txBody>
          <a:bodyPr wrap="square" lIns="25400" tIns="25400" rIns="25400" bIns="25400" rtlCol="0" anchor="t">
            <a:normAutofit fontScale="92500" lnSpcReduction="20000"/>
          </a:bodyPr>
          <a:lstStyle/>
          <a:p>
            <a:pPr marL="0" indent="0" algn="l">
              <a:lnSpc>
                <a:spcPct val="160000"/>
              </a:lnSpc>
              <a:buNone/>
            </a:pPr>
            <a:r>
              <a:rPr lang="nl-NL" sz="1875" noProof="1">
                <a:solidFill>
                  <a:srgbClr val="35526F"/>
                </a:solidFill>
                <a:latin typeface="Barlow" pitchFamily="34" charset="0"/>
              </a:rPr>
              <a:t>Start 2 spelers aan de handschoen-kant van de keeper en 2 spelers aan de stick-kant van de keeper</a:t>
            </a:r>
            <a:endParaRPr lang="en-BE" sz="1875" noProof="1">
              <a:solidFill>
                <a:srgbClr val="35526F"/>
              </a:solidFill>
              <a:latin typeface="Barlow" pitchFamily="34" charset="0"/>
            </a:endParaRPr>
          </a:p>
          <a:p>
            <a:pPr marL="0" indent="0" algn="l">
              <a:lnSpc>
                <a:spcPct val="160000"/>
              </a:lnSpc>
              <a:buNone/>
            </a:pPr>
            <a:endParaRPr lang="nl-NL" sz="1875" noProof="1">
              <a:solidFill>
                <a:srgbClr val="35526F"/>
              </a:solidFill>
              <a:latin typeface="Barlow" pitchFamily="34" charset="0"/>
            </a:endParaRPr>
          </a:p>
          <a:p>
            <a:pPr marL="342900" indent="-342900" algn="l">
              <a:lnSpc>
                <a:spcPct val="160000"/>
              </a:lnSpc>
              <a:buFont typeface="Wingdings" panose="05000000000000000000" pitchFamily="2" charset="2"/>
              <a:buChar char="Ø"/>
            </a:pPr>
            <a:r>
              <a:rPr lang="nl-NL" sz="1875" noProof="1">
                <a:solidFill>
                  <a:srgbClr val="35526F"/>
                </a:solidFill>
                <a:latin typeface="Barlow" pitchFamily="34" charset="0"/>
              </a:rPr>
              <a:t>Veel druk op </a:t>
            </a:r>
            <a:r>
              <a:rPr lang="nl-NL" sz="1875" b="1" noProof="1">
                <a:solidFill>
                  <a:srgbClr val="35526F"/>
                </a:solidFill>
                <a:latin typeface="Barlow" pitchFamily="34" charset="0"/>
              </a:rPr>
              <a:t>kop cirkel en verschillende varianten dicht</a:t>
            </a:r>
            <a:r>
              <a:rPr lang="nl-NL" sz="1875" noProof="1">
                <a:solidFill>
                  <a:srgbClr val="35526F"/>
                </a:solidFill>
                <a:latin typeface="Barlow" pitchFamily="34" charset="0"/>
              </a:rPr>
              <a:t>. Duidelijk voor de keeper</a:t>
            </a:r>
          </a:p>
          <a:p>
            <a:pPr marL="0" indent="0" algn="l">
              <a:lnSpc>
                <a:spcPct val="160000"/>
              </a:lnSpc>
              <a:buNone/>
            </a:pPr>
            <a:endParaRPr lang="en-BE"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Taken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Eerste uitloper</a:t>
            </a:r>
            <a:r>
              <a:rPr lang="nl-NL" sz="1875" noProof="1">
                <a:solidFill>
                  <a:srgbClr val="35526F"/>
                </a:solidFill>
                <a:latin typeface="Barlow" pitchFamily="34" charset="0"/>
              </a:rPr>
              <a:t>:</a:t>
            </a:r>
            <a:r>
              <a:rPr lang="en-BE" sz="1875" noProof="1">
                <a:solidFill>
                  <a:srgbClr val="35526F"/>
                </a:solidFill>
                <a:latin typeface="Barlow" pitchFamily="34" charset="0"/>
              </a:rPr>
              <a:t> </a:t>
            </a:r>
            <a:r>
              <a:rPr lang="nl-NL" sz="1875" noProof="1">
                <a:solidFill>
                  <a:srgbClr val="35526F"/>
                </a:solidFill>
                <a:latin typeface="Barlow" pitchFamily="34" charset="0"/>
              </a:rPr>
              <a:t>Loopt naar de </a:t>
            </a:r>
            <a:r>
              <a:rPr lang="en-BE" sz="1875" noProof="1">
                <a:solidFill>
                  <a:srgbClr val="35526F"/>
                </a:solidFill>
                <a:latin typeface="Barlow" pitchFamily="34" charset="0"/>
              </a:rPr>
              <a:t>eerste</a:t>
            </a:r>
            <a:r>
              <a:rPr lang="nl-NL" sz="1875" noProof="1">
                <a:solidFill>
                  <a:srgbClr val="35526F"/>
                </a:solidFill>
                <a:latin typeface="Barlow" pitchFamily="34" charset="0"/>
              </a:rPr>
              <a:t> toren, als de bal niet naar die toren wordt gespeeld, stopt hij op tijd zodat hij niet kan worden uitgespeeld en in het geval van een fase druk kan zetten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Tweede uitloper</a:t>
            </a:r>
            <a:r>
              <a:rPr lang="nl-NL" sz="1875" noProof="1">
                <a:solidFill>
                  <a:srgbClr val="35526F"/>
                </a:solidFill>
                <a:latin typeface="Barlow" pitchFamily="34" charset="0"/>
              </a:rPr>
              <a:t>:</a:t>
            </a:r>
            <a:r>
              <a:rPr lang="en-BE" sz="1875" noProof="1">
                <a:solidFill>
                  <a:srgbClr val="35526F"/>
                </a:solidFill>
                <a:latin typeface="Barlow" pitchFamily="34" charset="0"/>
              </a:rPr>
              <a:t> </a:t>
            </a:r>
            <a:r>
              <a:rPr lang="nl-NL" sz="1875" noProof="1">
                <a:solidFill>
                  <a:srgbClr val="35526F"/>
                </a:solidFill>
                <a:latin typeface="Barlow" pitchFamily="34" charset="0"/>
              </a:rPr>
              <a:t>Loopt naar de </a:t>
            </a:r>
            <a:r>
              <a:rPr lang="en-BE" sz="1875" noProof="1">
                <a:solidFill>
                  <a:srgbClr val="35526F"/>
                </a:solidFill>
                <a:latin typeface="Barlow" pitchFamily="34" charset="0"/>
              </a:rPr>
              <a:t>tweede</a:t>
            </a:r>
            <a:r>
              <a:rPr lang="nl-NL" sz="1875" noProof="1">
                <a:solidFill>
                  <a:srgbClr val="35526F"/>
                </a:solidFill>
                <a:latin typeface="Barlow" pitchFamily="34" charset="0"/>
              </a:rPr>
              <a:t> toren, als de bal niet naar die toren wordt gespeeld, stopt hij op tijd zodat hij niet kan worden uitgespeeld en in het geval van een fase druk kan zetten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Derde uitloper</a:t>
            </a:r>
            <a:r>
              <a:rPr lang="en-BE" sz="1875" noProof="1">
                <a:solidFill>
                  <a:srgbClr val="35526F"/>
                </a:solidFill>
                <a:latin typeface="Barlow" pitchFamily="34" charset="0"/>
              </a:rPr>
              <a:t>:</a:t>
            </a:r>
            <a:r>
              <a:rPr lang="nl-NL" sz="1875" noProof="1">
                <a:solidFill>
                  <a:srgbClr val="35526F"/>
                </a:solidFill>
                <a:latin typeface="Barlow" pitchFamily="34" charset="0"/>
              </a:rPr>
              <a:t> Loopt uit tot ongeveer het strokepunt. Moet een backhand tip-in vermijden, de bal terug naar de aangever blokkeren en de rebound spelen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Vierde uitloper</a:t>
            </a:r>
            <a:r>
              <a:rPr lang="nl-NL" sz="1875" noProof="1">
                <a:solidFill>
                  <a:srgbClr val="35526F"/>
                </a:solidFill>
                <a:latin typeface="Barlow" pitchFamily="34" charset="0"/>
              </a:rPr>
              <a:t>: Loopt uit tot ongeveer het strokepunt. Moet een </a:t>
            </a:r>
            <a:r>
              <a:rPr lang="en-BE" sz="1875" noProof="1">
                <a:solidFill>
                  <a:srgbClr val="35526F"/>
                </a:solidFill>
                <a:latin typeface="Barlow" pitchFamily="34" charset="0"/>
              </a:rPr>
              <a:t>f</a:t>
            </a:r>
            <a:r>
              <a:rPr lang="nl-NL" sz="1875" noProof="1">
                <a:solidFill>
                  <a:srgbClr val="35526F"/>
                </a:solidFill>
                <a:latin typeface="Barlow" pitchFamily="34" charset="0"/>
              </a:rPr>
              <a:t>orehand tip-in vermijden en de rebound spelen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Keeper</a:t>
            </a:r>
            <a:r>
              <a:rPr lang="nl-NL" sz="1875" noProof="1">
                <a:solidFill>
                  <a:srgbClr val="35526F"/>
                </a:solidFill>
                <a:latin typeface="Barlow" pitchFamily="34" charset="0"/>
              </a:rPr>
              <a:t>:</a:t>
            </a:r>
            <a:r>
              <a:rPr lang="en-BE" sz="1875" noProof="1">
                <a:solidFill>
                  <a:srgbClr val="35526F"/>
                </a:solidFill>
                <a:latin typeface="Barlow" pitchFamily="34" charset="0"/>
              </a:rPr>
              <a:t> </a:t>
            </a:r>
            <a:r>
              <a:rPr lang="nl-NL" sz="1875" noProof="1">
                <a:solidFill>
                  <a:srgbClr val="35526F"/>
                </a:solidFill>
                <a:latin typeface="Barlow" pitchFamily="34" charset="0"/>
              </a:rPr>
              <a:t>Alle rechtstreekse ballen op goal zijn voor de keeper</a:t>
            </a:r>
          </a:p>
          <a:p>
            <a:pPr marL="0" indent="0" algn="l">
              <a:lnSpc>
                <a:spcPct val="160000"/>
              </a:lnSpc>
              <a:buNone/>
            </a:pPr>
            <a:endParaRPr lang="nl-NL" sz="1875" noProof="1">
              <a:solidFill>
                <a:srgbClr val="35526F"/>
              </a:solidFill>
              <a:latin typeface="Barlow" pitchFamily="34" charset="0"/>
            </a:endParaRPr>
          </a:p>
          <a:p>
            <a:pPr algn="l">
              <a:lnSpc>
                <a:spcPct val="160000"/>
              </a:lnSpc>
            </a:pPr>
            <a:endParaRPr lang="nl-NL" sz="1875" noProof="1"/>
          </a:p>
        </p:txBody>
      </p:sp>
      <p:pic>
        <p:nvPicPr>
          <p:cNvPr id="8" name="Schermafbeelding 2023-05-26 om 21.04.45.png">
            <a:extLst>
              <a:ext uri="{FF2B5EF4-FFF2-40B4-BE49-F238E27FC236}">
                <a16:creationId xmlns:a16="http://schemas.microsoft.com/office/drawing/2014/main" id="{E51209F1-13E2-5778-4D81-EAEC5F164B9B}"/>
              </a:ext>
            </a:extLst>
          </p:cNvPr>
          <p:cNvPicPr>
            <a:picLocks noChangeAspect="1"/>
          </p:cNvPicPr>
          <p:nvPr/>
        </p:nvPicPr>
        <p:blipFill>
          <a:blip r:embed="rId3"/>
          <a:stretch>
            <a:fillRect/>
          </a:stretch>
        </p:blipFill>
        <p:spPr>
          <a:xfrm>
            <a:off x="391500" y="1488247"/>
            <a:ext cx="7130577" cy="3256803"/>
          </a:xfrm>
          <a:prstGeom prst="rect">
            <a:avLst/>
          </a:prstGeom>
          <a:ln w="12700">
            <a:miter lim="400000"/>
          </a:ln>
        </p:spPr>
      </p:pic>
      <p:sp>
        <p:nvSpPr>
          <p:cNvPr id="10" name="Rechthoek">
            <a:extLst>
              <a:ext uri="{FF2B5EF4-FFF2-40B4-BE49-F238E27FC236}">
                <a16:creationId xmlns:a16="http://schemas.microsoft.com/office/drawing/2014/main" id="{3AD463AE-632E-AAFA-38F5-DF49079635CD}"/>
              </a:ext>
            </a:extLst>
          </p:cNvPr>
          <p:cNvSpPr/>
          <p:nvPr/>
        </p:nvSpPr>
        <p:spPr>
          <a:xfrm>
            <a:off x="3276907" y="1395307"/>
            <a:ext cx="1349852" cy="390303"/>
          </a:xfrm>
          <a:prstGeom prst="rect">
            <a:avLst/>
          </a:prstGeom>
          <a:solidFill>
            <a:srgbClr val="FFFFFF"/>
          </a:solidFill>
          <a:ln w="254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21" name="Vierkant">
            <a:extLst>
              <a:ext uri="{FF2B5EF4-FFF2-40B4-BE49-F238E27FC236}">
                <a16:creationId xmlns:a16="http://schemas.microsoft.com/office/drawing/2014/main" id="{11F0E9A3-B388-C426-E61A-C7CE93825403}"/>
              </a:ext>
            </a:extLst>
          </p:cNvPr>
          <p:cNvSpPr/>
          <p:nvPr/>
        </p:nvSpPr>
        <p:spPr>
          <a:xfrm>
            <a:off x="3828269" y="1605674"/>
            <a:ext cx="205893" cy="219129"/>
          </a:xfrm>
          <a:prstGeom prst="rect">
            <a:avLst/>
          </a:prstGeom>
          <a:solidFill>
            <a:srgbClr val="424242"/>
          </a:solidFill>
          <a:ln w="12700">
            <a:solidFill>
              <a:srgbClr val="000000"/>
            </a:solidFill>
            <a:miter/>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23" name="Cirkel">
            <a:extLst>
              <a:ext uri="{FF2B5EF4-FFF2-40B4-BE49-F238E27FC236}">
                <a16:creationId xmlns:a16="http://schemas.microsoft.com/office/drawing/2014/main" id="{0672E018-881A-4F8A-D9D9-4A143C056426}"/>
              </a:ext>
            </a:extLst>
          </p:cNvPr>
          <p:cNvSpPr/>
          <p:nvPr/>
        </p:nvSpPr>
        <p:spPr>
          <a:xfrm>
            <a:off x="2095577" y="1590459"/>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E0F49E5F-9763-90EE-D533-C3A8CDF8A4AD}"/>
              </a:ext>
            </a:extLst>
          </p:cNvPr>
          <p:cNvSpPr/>
          <p:nvPr/>
        </p:nvSpPr>
        <p:spPr>
          <a:xfrm>
            <a:off x="3158619" y="3363601"/>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DFA8442C-2254-C8A0-ADDA-D661C22D4824}"/>
              </a:ext>
            </a:extLst>
          </p:cNvPr>
          <p:cNvSpPr/>
          <p:nvPr/>
        </p:nvSpPr>
        <p:spPr>
          <a:xfrm>
            <a:off x="3878096" y="3363601"/>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CA59FA0A-654F-6CF7-29FD-EE26A9234312}"/>
              </a:ext>
            </a:extLst>
          </p:cNvPr>
          <p:cNvSpPr/>
          <p:nvPr/>
        </p:nvSpPr>
        <p:spPr>
          <a:xfrm>
            <a:off x="3744017" y="356591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9C0AFD59-2626-BD23-89CD-B0D9953D5D28}"/>
              </a:ext>
            </a:extLst>
          </p:cNvPr>
          <p:cNvSpPr/>
          <p:nvPr/>
        </p:nvSpPr>
        <p:spPr>
          <a:xfrm>
            <a:off x="2967253" y="356591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3" name="Cirkel">
            <a:extLst>
              <a:ext uri="{FF2B5EF4-FFF2-40B4-BE49-F238E27FC236}">
                <a16:creationId xmlns:a16="http://schemas.microsoft.com/office/drawing/2014/main" id="{6A7B0456-5EDB-6908-5CD5-48EDF2A06E90}"/>
              </a:ext>
            </a:extLst>
          </p:cNvPr>
          <p:cNvSpPr/>
          <p:nvPr/>
        </p:nvSpPr>
        <p:spPr>
          <a:xfrm>
            <a:off x="2222766" y="3154960"/>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Cirkel">
            <a:extLst>
              <a:ext uri="{FF2B5EF4-FFF2-40B4-BE49-F238E27FC236}">
                <a16:creationId xmlns:a16="http://schemas.microsoft.com/office/drawing/2014/main" id="{D996E663-7902-4028-72DC-6E78B7959DF0}"/>
              </a:ext>
            </a:extLst>
          </p:cNvPr>
          <p:cNvSpPr/>
          <p:nvPr/>
        </p:nvSpPr>
        <p:spPr>
          <a:xfrm>
            <a:off x="5007262" y="2926910"/>
            <a:ext cx="207817"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7" name="Cirkel">
            <a:extLst>
              <a:ext uri="{FF2B5EF4-FFF2-40B4-BE49-F238E27FC236}">
                <a16:creationId xmlns:a16="http://schemas.microsoft.com/office/drawing/2014/main" id="{D03E93C0-DC20-30B8-8399-72295A8C6BF3}"/>
              </a:ext>
            </a:extLst>
          </p:cNvPr>
          <p:cNvSpPr/>
          <p:nvPr/>
        </p:nvSpPr>
        <p:spPr>
          <a:xfrm>
            <a:off x="2045925" y="1843846"/>
            <a:ext cx="140324" cy="137670"/>
          </a:xfrm>
          <a:prstGeom prst="ellipse">
            <a:avLst/>
          </a:prstGeom>
          <a:solidFill>
            <a:srgbClr val="FFFFFF"/>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41" name="Graphic 40" descr="Badge 1 with solid fill">
            <a:extLst>
              <a:ext uri="{FF2B5EF4-FFF2-40B4-BE49-F238E27FC236}">
                <a16:creationId xmlns:a16="http://schemas.microsoft.com/office/drawing/2014/main" id="{11E0D7D2-269F-B4E4-99F3-6ABA55E09CE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81666" y="1546052"/>
            <a:ext cx="366629" cy="366629"/>
          </a:xfrm>
          <a:prstGeom prst="rect">
            <a:avLst/>
          </a:prstGeom>
        </p:spPr>
      </p:pic>
      <p:pic>
        <p:nvPicPr>
          <p:cNvPr id="43" name="Graphic 42" descr="Badge with solid fill">
            <a:extLst>
              <a:ext uri="{FF2B5EF4-FFF2-40B4-BE49-F238E27FC236}">
                <a16:creationId xmlns:a16="http://schemas.microsoft.com/office/drawing/2014/main" id="{76556526-A9C2-F524-7D60-B88797665DC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96035" y="1514819"/>
            <a:ext cx="415728" cy="415728"/>
          </a:xfrm>
          <a:prstGeom prst="rect">
            <a:avLst/>
          </a:prstGeom>
        </p:spPr>
      </p:pic>
      <p:pic>
        <p:nvPicPr>
          <p:cNvPr id="45" name="Graphic 44" descr="Badge 3 with solid fill">
            <a:extLst>
              <a:ext uri="{FF2B5EF4-FFF2-40B4-BE49-F238E27FC236}">
                <a16:creationId xmlns:a16="http://schemas.microsoft.com/office/drawing/2014/main" id="{E924E6FE-5EAA-E81D-F2CA-602E16B805C1}"/>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324407" y="1525322"/>
            <a:ext cx="378579" cy="378579"/>
          </a:xfrm>
          <a:prstGeom prst="rect">
            <a:avLst/>
          </a:prstGeom>
        </p:spPr>
      </p:pic>
      <p:pic>
        <p:nvPicPr>
          <p:cNvPr id="47" name="Graphic 46" descr="Badge 4 with solid fill">
            <a:extLst>
              <a:ext uri="{FF2B5EF4-FFF2-40B4-BE49-F238E27FC236}">
                <a16:creationId xmlns:a16="http://schemas.microsoft.com/office/drawing/2014/main" id="{50E7119A-8A1D-083A-BD66-748C480E2FE0}"/>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18507" y="1525321"/>
            <a:ext cx="378579" cy="378579"/>
          </a:xfrm>
          <a:prstGeom prst="rect">
            <a:avLst/>
          </a:prstGeom>
        </p:spPr>
      </p:pic>
      <p:pic>
        <p:nvPicPr>
          <p:cNvPr id="49" name="Schermafbeelding 2023-05-26 om 21.04.45.png">
            <a:extLst>
              <a:ext uri="{FF2B5EF4-FFF2-40B4-BE49-F238E27FC236}">
                <a16:creationId xmlns:a16="http://schemas.microsoft.com/office/drawing/2014/main" id="{7D0E4734-7DB9-B6A2-AB09-6FE1CB7A3873}"/>
              </a:ext>
            </a:extLst>
          </p:cNvPr>
          <p:cNvPicPr>
            <a:picLocks noChangeAspect="1"/>
          </p:cNvPicPr>
          <p:nvPr/>
        </p:nvPicPr>
        <p:blipFill>
          <a:blip r:embed="rId3"/>
          <a:stretch>
            <a:fillRect/>
          </a:stretch>
        </p:blipFill>
        <p:spPr>
          <a:xfrm>
            <a:off x="391500" y="5186351"/>
            <a:ext cx="7130577" cy="3256803"/>
          </a:xfrm>
          <a:prstGeom prst="rect">
            <a:avLst/>
          </a:prstGeom>
          <a:ln w="12700">
            <a:miter lim="400000"/>
          </a:ln>
        </p:spPr>
      </p:pic>
      <p:sp>
        <p:nvSpPr>
          <p:cNvPr id="51" name="Rechthoek">
            <a:extLst>
              <a:ext uri="{FF2B5EF4-FFF2-40B4-BE49-F238E27FC236}">
                <a16:creationId xmlns:a16="http://schemas.microsoft.com/office/drawing/2014/main" id="{14FEB2C0-2AA7-EA7D-2494-77FB5CC89BC9}"/>
              </a:ext>
            </a:extLst>
          </p:cNvPr>
          <p:cNvSpPr/>
          <p:nvPr/>
        </p:nvSpPr>
        <p:spPr>
          <a:xfrm>
            <a:off x="3276907" y="5093411"/>
            <a:ext cx="1349852" cy="390303"/>
          </a:xfrm>
          <a:prstGeom prst="rect">
            <a:avLst/>
          </a:prstGeom>
          <a:solidFill>
            <a:srgbClr val="FFFFFF"/>
          </a:solidFill>
          <a:ln w="254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53" name="Vierkant">
            <a:extLst>
              <a:ext uri="{FF2B5EF4-FFF2-40B4-BE49-F238E27FC236}">
                <a16:creationId xmlns:a16="http://schemas.microsoft.com/office/drawing/2014/main" id="{A459CE34-85C6-1717-B89D-3173138A5C33}"/>
              </a:ext>
            </a:extLst>
          </p:cNvPr>
          <p:cNvSpPr/>
          <p:nvPr/>
        </p:nvSpPr>
        <p:spPr>
          <a:xfrm>
            <a:off x="3850522" y="5434273"/>
            <a:ext cx="205893" cy="219129"/>
          </a:xfrm>
          <a:prstGeom prst="rect">
            <a:avLst/>
          </a:prstGeom>
          <a:solidFill>
            <a:srgbClr val="424242"/>
          </a:solidFill>
          <a:ln w="12700">
            <a:solidFill>
              <a:srgbClr val="000000"/>
            </a:solidFill>
            <a:miter/>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55" name="Cirkel">
            <a:extLst>
              <a:ext uri="{FF2B5EF4-FFF2-40B4-BE49-F238E27FC236}">
                <a16:creationId xmlns:a16="http://schemas.microsoft.com/office/drawing/2014/main" id="{321A39CD-E024-C4BA-0B46-C2D620A46EEA}"/>
              </a:ext>
            </a:extLst>
          </p:cNvPr>
          <p:cNvSpPr/>
          <p:nvPr/>
        </p:nvSpPr>
        <p:spPr>
          <a:xfrm>
            <a:off x="2095577" y="5288563"/>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7" name="Cirkel">
            <a:extLst>
              <a:ext uri="{FF2B5EF4-FFF2-40B4-BE49-F238E27FC236}">
                <a16:creationId xmlns:a16="http://schemas.microsoft.com/office/drawing/2014/main" id="{859A2200-5726-B41A-2DE9-F05FB2DBD92F}"/>
              </a:ext>
            </a:extLst>
          </p:cNvPr>
          <p:cNvSpPr/>
          <p:nvPr/>
        </p:nvSpPr>
        <p:spPr>
          <a:xfrm>
            <a:off x="3158619" y="706170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9" name="Cirkel">
            <a:extLst>
              <a:ext uri="{FF2B5EF4-FFF2-40B4-BE49-F238E27FC236}">
                <a16:creationId xmlns:a16="http://schemas.microsoft.com/office/drawing/2014/main" id="{AEBE6425-09B9-4CF2-4562-628962F65142}"/>
              </a:ext>
            </a:extLst>
          </p:cNvPr>
          <p:cNvSpPr/>
          <p:nvPr/>
        </p:nvSpPr>
        <p:spPr>
          <a:xfrm>
            <a:off x="3878096" y="706170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1" name="Cirkel">
            <a:extLst>
              <a:ext uri="{FF2B5EF4-FFF2-40B4-BE49-F238E27FC236}">
                <a16:creationId xmlns:a16="http://schemas.microsoft.com/office/drawing/2014/main" id="{8C052050-E2F0-4754-57EA-34EAC0CEB43B}"/>
              </a:ext>
            </a:extLst>
          </p:cNvPr>
          <p:cNvSpPr/>
          <p:nvPr/>
        </p:nvSpPr>
        <p:spPr>
          <a:xfrm>
            <a:off x="3744017" y="7264019"/>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3" name="Cirkel">
            <a:extLst>
              <a:ext uri="{FF2B5EF4-FFF2-40B4-BE49-F238E27FC236}">
                <a16:creationId xmlns:a16="http://schemas.microsoft.com/office/drawing/2014/main" id="{674A8C7A-19CB-3636-E035-529F8FEFF14E}"/>
              </a:ext>
            </a:extLst>
          </p:cNvPr>
          <p:cNvSpPr/>
          <p:nvPr/>
        </p:nvSpPr>
        <p:spPr>
          <a:xfrm>
            <a:off x="2967253" y="7264019"/>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5" name="Cirkel">
            <a:extLst>
              <a:ext uri="{FF2B5EF4-FFF2-40B4-BE49-F238E27FC236}">
                <a16:creationId xmlns:a16="http://schemas.microsoft.com/office/drawing/2014/main" id="{72D5D58A-8DB7-CBC6-B4AD-168C10FB0D63}"/>
              </a:ext>
            </a:extLst>
          </p:cNvPr>
          <p:cNvSpPr/>
          <p:nvPr/>
        </p:nvSpPr>
        <p:spPr>
          <a:xfrm>
            <a:off x="2222766" y="6853064"/>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7" name="Cirkel">
            <a:extLst>
              <a:ext uri="{FF2B5EF4-FFF2-40B4-BE49-F238E27FC236}">
                <a16:creationId xmlns:a16="http://schemas.microsoft.com/office/drawing/2014/main" id="{4B87E04D-C0B3-67F5-9D58-D41953ECCC42}"/>
              </a:ext>
            </a:extLst>
          </p:cNvPr>
          <p:cNvSpPr/>
          <p:nvPr/>
        </p:nvSpPr>
        <p:spPr>
          <a:xfrm>
            <a:off x="5007262" y="6625014"/>
            <a:ext cx="207817"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9" name="Cirkel">
            <a:extLst>
              <a:ext uri="{FF2B5EF4-FFF2-40B4-BE49-F238E27FC236}">
                <a16:creationId xmlns:a16="http://schemas.microsoft.com/office/drawing/2014/main" id="{58F66F5B-E924-1FC5-4AB2-802E0CA1233E}"/>
              </a:ext>
            </a:extLst>
          </p:cNvPr>
          <p:cNvSpPr/>
          <p:nvPr/>
        </p:nvSpPr>
        <p:spPr>
          <a:xfrm>
            <a:off x="2045925" y="5541950"/>
            <a:ext cx="140324" cy="137670"/>
          </a:xfrm>
          <a:prstGeom prst="ellipse">
            <a:avLst/>
          </a:prstGeom>
          <a:solidFill>
            <a:srgbClr val="FFFFFF"/>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71" name="Graphic 70" descr="Badge 1 with solid fill">
            <a:extLst>
              <a:ext uri="{FF2B5EF4-FFF2-40B4-BE49-F238E27FC236}">
                <a16:creationId xmlns:a16="http://schemas.microsoft.com/office/drawing/2014/main" id="{0E781AE0-FE15-C043-CE56-BDDE4CE49718}"/>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432904" y="6566381"/>
            <a:ext cx="366629" cy="366629"/>
          </a:xfrm>
          <a:prstGeom prst="rect">
            <a:avLst/>
          </a:prstGeom>
        </p:spPr>
      </p:pic>
      <p:pic>
        <p:nvPicPr>
          <p:cNvPr id="73" name="Graphic 72" descr="Badge with solid fill">
            <a:extLst>
              <a:ext uri="{FF2B5EF4-FFF2-40B4-BE49-F238E27FC236}">
                <a16:creationId xmlns:a16="http://schemas.microsoft.com/office/drawing/2014/main" id="{0A28CE0C-2874-F5E8-B2DC-8C7DD5750836}"/>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34162" y="6541832"/>
            <a:ext cx="415728" cy="415728"/>
          </a:xfrm>
          <a:prstGeom prst="rect">
            <a:avLst/>
          </a:prstGeom>
        </p:spPr>
      </p:pic>
      <p:pic>
        <p:nvPicPr>
          <p:cNvPr id="75" name="Graphic 74" descr="Badge 3 with solid fill">
            <a:extLst>
              <a:ext uri="{FF2B5EF4-FFF2-40B4-BE49-F238E27FC236}">
                <a16:creationId xmlns:a16="http://schemas.microsoft.com/office/drawing/2014/main" id="{BB01A044-7ADB-2AE7-F131-3AEC1EB817EB}"/>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131523" y="5899666"/>
            <a:ext cx="378579" cy="378579"/>
          </a:xfrm>
          <a:prstGeom prst="rect">
            <a:avLst/>
          </a:prstGeom>
        </p:spPr>
      </p:pic>
      <p:pic>
        <p:nvPicPr>
          <p:cNvPr id="77" name="Graphic 76" descr="Badge 4 with solid fill">
            <a:extLst>
              <a:ext uri="{FF2B5EF4-FFF2-40B4-BE49-F238E27FC236}">
                <a16:creationId xmlns:a16="http://schemas.microsoft.com/office/drawing/2014/main" id="{7185A5C4-5F7D-186D-947E-557753B92F6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407796" y="5911071"/>
            <a:ext cx="378579" cy="378579"/>
          </a:xfrm>
          <a:prstGeom prst="rect">
            <a:avLst/>
          </a:prstGeom>
        </p:spPr>
      </p:pic>
      <p:sp>
        <p:nvSpPr>
          <p:cNvPr id="79" name="Oval 78">
            <a:extLst>
              <a:ext uri="{FF2B5EF4-FFF2-40B4-BE49-F238E27FC236}">
                <a16:creationId xmlns:a16="http://schemas.microsoft.com/office/drawing/2014/main" id="{5023CFCD-E933-6EF5-463E-9800684176B5}"/>
              </a:ext>
            </a:extLst>
          </p:cNvPr>
          <p:cNvSpPr/>
          <p:nvPr/>
        </p:nvSpPr>
        <p:spPr>
          <a:xfrm>
            <a:off x="2916435" y="5728361"/>
            <a:ext cx="1159332" cy="66134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1" name="Oval 80">
            <a:extLst>
              <a:ext uri="{FF2B5EF4-FFF2-40B4-BE49-F238E27FC236}">
                <a16:creationId xmlns:a16="http://schemas.microsoft.com/office/drawing/2014/main" id="{11F84913-70E8-761F-6E07-DF6A51417728}"/>
              </a:ext>
            </a:extLst>
          </p:cNvPr>
          <p:cNvSpPr/>
          <p:nvPr/>
        </p:nvSpPr>
        <p:spPr>
          <a:xfrm>
            <a:off x="2953210" y="6389883"/>
            <a:ext cx="1159583" cy="774083"/>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3" name="Oval 82">
            <a:extLst>
              <a:ext uri="{FF2B5EF4-FFF2-40B4-BE49-F238E27FC236}">
                <a16:creationId xmlns:a16="http://schemas.microsoft.com/office/drawing/2014/main" id="{21EBD0C5-F951-78AA-DC2A-6BD5030213EA}"/>
              </a:ext>
            </a:extLst>
          </p:cNvPr>
          <p:cNvSpPr/>
          <p:nvPr/>
        </p:nvSpPr>
        <p:spPr>
          <a:xfrm>
            <a:off x="3863814" y="5723435"/>
            <a:ext cx="1277225" cy="66134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5" name="Oval 84">
            <a:extLst>
              <a:ext uri="{FF2B5EF4-FFF2-40B4-BE49-F238E27FC236}">
                <a16:creationId xmlns:a16="http://schemas.microsoft.com/office/drawing/2014/main" id="{A29AD1E5-4B87-FE62-3535-FCE23A95C040}"/>
              </a:ext>
            </a:extLst>
          </p:cNvPr>
          <p:cNvSpPr/>
          <p:nvPr/>
        </p:nvSpPr>
        <p:spPr>
          <a:xfrm>
            <a:off x="3863814" y="6286435"/>
            <a:ext cx="1063487" cy="787385"/>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7" name="Oval 86">
            <a:extLst>
              <a:ext uri="{FF2B5EF4-FFF2-40B4-BE49-F238E27FC236}">
                <a16:creationId xmlns:a16="http://schemas.microsoft.com/office/drawing/2014/main" id="{27A51CDA-0735-D9D6-9D2A-55EB9155AB51}"/>
              </a:ext>
            </a:extLst>
          </p:cNvPr>
          <p:cNvSpPr/>
          <p:nvPr/>
        </p:nvSpPr>
        <p:spPr>
          <a:xfrm>
            <a:off x="3388419" y="5111392"/>
            <a:ext cx="1146081" cy="661342"/>
          </a:xfrm>
          <a:prstGeom prst="ellipse">
            <a:avLst/>
          </a:prstGeom>
          <a:solidFill>
            <a:schemeClr val="accent5">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Tree>
    <p:extLst>
      <p:ext uri="{BB962C8B-B14F-4D97-AF65-F5344CB8AC3E}">
        <p14:creationId xmlns:p14="http://schemas.microsoft.com/office/powerpoint/2010/main" val="218995104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name="Slide 3">
    <p:bg>
      <p:bgPr>
        <a:solidFill>
          <a:srgbClr val="FCFCFC"/>
        </a:solidFill>
        <a:effectLst/>
      </p:bgPr>
    </p:bg>
    <p:spTree>
      <p:nvGrpSpPr>
        <p:cNvPr id="1" name=""/>
        <p:cNvGrpSpPr/>
        <p:nvPr/>
      </p:nvGrpSpPr>
      <p:grpSpPr>
        <a:xfrm>
          <a:off x="0" y="0"/>
          <a:ext cx="0" cy="0"/>
          <a:chOff x="0" y="0"/>
          <a:chExt cx="0" cy="0"/>
        </a:xfrm>
      </p:grpSpPr>
      <p:sp>
        <p:nvSpPr>
          <p:cNvPr id="2" name="Shape 0"/>
          <p:cNvSpPr/>
          <p:nvPr/>
        </p:nvSpPr>
        <p:spPr>
          <a:xfrm>
            <a:off x="1238250" y="0"/>
            <a:ext cx="1143000" cy="133350"/>
          </a:xfrm>
          <a:prstGeom prst="rect">
            <a:avLst/>
          </a:prstGeom>
          <a:solidFill>
            <a:srgbClr val="B62C17"/>
          </a:solidFill>
          <a:ln/>
        </p:spPr>
        <p:txBody>
          <a:bodyPr/>
          <a:lstStyle/>
          <a:p>
            <a:endParaRPr lang="nl-NL" noProof="1"/>
          </a:p>
        </p:txBody>
      </p:sp>
      <p:sp>
        <p:nvSpPr>
          <p:cNvPr id="3" name="Shape 1"/>
          <p:cNvSpPr/>
          <p:nvPr/>
        </p:nvSpPr>
        <p:spPr>
          <a:xfrm>
            <a:off x="2381250" y="0"/>
            <a:ext cx="1143000" cy="133350"/>
          </a:xfrm>
          <a:prstGeom prst="rect">
            <a:avLst/>
          </a:prstGeom>
          <a:solidFill>
            <a:srgbClr val="BD9D64"/>
          </a:solidFill>
          <a:ln/>
        </p:spPr>
        <p:txBody>
          <a:bodyPr/>
          <a:lstStyle/>
          <a:p>
            <a:endParaRPr lang="nl-NL" noProof="1"/>
          </a:p>
        </p:txBody>
      </p:sp>
      <p:sp>
        <p:nvSpPr>
          <p:cNvPr id="4" name="Text 2"/>
          <p:cNvSpPr/>
          <p:nvPr/>
        </p:nvSpPr>
        <p:spPr>
          <a:xfrm>
            <a:off x="1238250" y="996776"/>
            <a:ext cx="17392650" cy="323850"/>
          </a:xfrm>
          <a:prstGeom prst="rect">
            <a:avLst/>
          </a:prstGeom>
          <a:noFill/>
          <a:ln/>
        </p:spPr>
        <p:txBody>
          <a:bodyPr wrap="square" lIns="25400" tIns="25400" rIns="25400" bIns="25400" rtlCol="0" anchor="t">
            <a:normAutofit lnSpcReduction="10000"/>
          </a:bodyPr>
          <a:lstStyle/>
          <a:p>
            <a:pPr marL="0" indent="0" algn="l">
              <a:buNone/>
            </a:pPr>
            <a:r>
              <a:rPr lang="en-BE" b="1" kern="0" spc="360" noProof="1">
                <a:solidFill>
                  <a:srgbClr val="B62C17"/>
                </a:solidFill>
                <a:latin typeface="Outfit" pitchFamily="34" charset="0"/>
                <a:ea typeface="Outfit" pitchFamily="34" charset="-122"/>
                <a:cs typeface="Outfit" pitchFamily="34" charset="-120"/>
              </a:rPr>
              <a:t>N</a:t>
            </a:r>
            <a:r>
              <a:rPr lang="en-BE" sz="1800" b="1" kern="0" spc="360" noProof="1">
                <a:solidFill>
                  <a:srgbClr val="B62C17"/>
                </a:solidFill>
                <a:latin typeface="Outfit" pitchFamily="34" charset="0"/>
                <a:ea typeface="Outfit" pitchFamily="34" charset="-122"/>
                <a:cs typeface="Outfit" pitchFamily="34" charset="-120"/>
              </a:rPr>
              <a:t>iet balbezit - PCD</a:t>
            </a:r>
            <a:endParaRPr lang="nl-NL" sz="1800" noProof="1"/>
          </a:p>
        </p:txBody>
      </p:sp>
      <p:sp>
        <p:nvSpPr>
          <p:cNvPr id="5" name="Text 3"/>
          <p:cNvSpPr/>
          <p:nvPr/>
        </p:nvSpPr>
        <p:spPr>
          <a:xfrm>
            <a:off x="1238250" y="1492076"/>
            <a:ext cx="17392650" cy="76200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000" b="1" kern="0" spc="-120" noProof="1">
                <a:solidFill>
                  <a:srgbClr val="06478D"/>
                </a:solidFill>
                <a:latin typeface="Outfit" pitchFamily="34" charset="0"/>
                <a:ea typeface="Outfit" pitchFamily="34" charset="-122"/>
                <a:cs typeface="Outfit" pitchFamily="34" charset="-120"/>
              </a:rPr>
              <a:t>Welke PC-opstelling kiezen we?</a:t>
            </a:r>
          </a:p>
          <a:p>
            <a:pPr marL="0" indent="0" algn="l">
              <a:lnSpc>
                <a:spcPct val="95000"/>
              </a:lnSpc>
              <a:buNone/>
            </a:pPr>
            <a:endParaRPr lang="nl-NL" sz="6000" noProof="1"/>
          </a:p>
        </p:txBody>
      </p:sp>
      <p:sp>
        <p:nvSpPr>
          <p:cNvPr id="23" name="TextBox 22">
            <a:extLst>
              <a:ext uri="{FF2B5EF4-FFF2-40B4-BE49-F238E27FC236}">
                <a16:creationId xmlns:a16="http://schemas.microsoft.com/office/drawing/2014/main" id="{F508C278-F2D3-D9AC-3CF5-5243FCBD6274}"/>
              </a:ext>
            </a:extLst>
          </p:cNvPr>
          <p:cNvSpPr txBox="1"/>
          <p:nvPr/>
        </p:nvSpPr>
        <p:spPr>
          <a:xfrm>
            <a:off x="1238249" y="2382471"/>
            <a:ext cx="11431003" cy="1346522"/>
          </a:xfrm>
          <a:prstGeom prst="rect">
            <a:avLst/>
          </a:prstGeom>
          <a:noFill/>
        </p:spPr>
        <p:txBody>
          <a:bodyPr wrap="square">
            <a:spAutoFit/>
          </a:bodyPr>
          <a:lstStyle/>
          <a:p>
            <a:pPr algn="l">
              <a:spcAft>
                <a:spcPts val="3300"/>
              </a:spcAft>
              <a:buNone/>
            </a:pPr>
            <a:r>
              <a:rPr lang="en-BE" b="0" dirty="0">
                <a:solidFill>
                  <a:srgbClr val="36526D"/>
                </a:solidFill>
                <a:effectLst/>
                <a:latin typeface="Barlow" panose="00000500000000000000" pitchFamily="2" charset="0"/>
              </a:rPr>
              <a:t>We </a:t>
            </a:r>
            <a:r>
              <a:rPr lang="en-BE" b="0" dirty="0" err="1">
                <a:solidFill>
                  <a:srgbClr val="36526D"/>
                </a:solidFill>
                <a:effectLst/>
                <a:latin typeface="Barlow" panose="00000500000000000000" pitchFamily="2" charset="0"/>
              </a:rPr>
              <a:t>starten</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altijd</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klassiek</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Vanaf</a:t>
            </a:r>
            <a:r>
              <a:rPr lang="en-BE" b="0" dirty="0">
                <a:solidFill>
                  <a:srgbClr val="36526D"/>
                </a:solidFill>
                <a:effectLst/>
                <a:latin typeface="Barlow" panose="00000500000000000000" pitchFamily="2" charset="0"/>
              </a:rPr>
              <a:t> de </a:t>
            </a:r>
            <a:r>
              <a:rPr lang="en-BE" b="0" dirty="0" err="1">
                <a:solidFill>
                  <a:srgbClr val="36526D"/>
                </a:solidFill>
                <a:effectLst/>
                <a:latin typeface="Barlow" panose="00000500000000000000" pitchFamily="2" charset="0"/>
              </a:rPr>
              <a:t>volgende</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strafcorner</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kiezen</a:t>
            </a:r>
            <a:r>
              <a:rPr lang="en-BE" b="0" dirty="0">
                <a:solidFill>
                  <a:srgbClr val="36526D"/>
                </a:solidFill>
                <a:effectLst/>
                <a:latin typeface="Barlow" panose="00000500000000000000" pitchFamily="2" charset="0"/>
              </a:rPr>
              <a:t> we op basis van wat we net </a:t>
            </a:r>
            <a:r>
              <a:rPr lang="en-BE" b="0" dirty="0" err="1">
                <a:solidFill>
                  <a:srgbClr val="36526D"/>
                </a:solidFill>
                <a:effectLst/>
                <a:latin typeface="Barlow" panose="00000500000000000000" pitchFamily="2" charset="0"/>
              </a:rPr>
              <a:t>gezien</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hebben</a:t>
            </a:r>
            <a:r>
              <a:rPr lang="en-BE" b="0" dirty="0">
                <a:solidFill>
                  <a:srgbClr val="36526D"/>
                </a:solidFill>
                <a:effectLst/>
                <a:latin typeface="Barlow" panose="00000500000000000000" pitchFamily="2" charset="0"/>
              </a:rPr>
              <a:t>.</a:t>
            </a:r>
          </a:p>
          <a:p>
            <a:pPr>
              <a:buNone/>
            </a:pPr>
            <a:br>
              <a:rPr lang="en-BE" dirty="0"/>
            </a:br>
            <a:endParaRPr lang="nl-NL" dirty="0"/>
          </a:p>
        </p:txBody>
      </p:sp>
      <p:pic>
        <p:nvPicPr>
          <p:cNvPr id="8" name="Afbeelding 7">
            <a:extLst>
              <a:ext uri="{FF2B5EF4-FFF2-40B4-BE49-F238E27FC236}">
                <a16:creationId xmlns:a16="http://schemas.microsoft.com/office/drawing/2014/main" id="{986DEE1B-305B-EA40-67D0-7F8745A33451}"/>
              </a:ext>
            </a:extLst>
          </p:cNvPr>
          <p:cNvPicPr>
            <a:picLocks noChangeAspect="1"/>
          </p:cNvPicPr>
          <p:nvPr/>
        </p:nvPicPr>
        <p:blipFill>
          <a:blip r:embed="rId3"/>
          <a:stretch>
            <a:fillRect/>
          </a:stretch>
        </p:blipFill>
        <p:spPr>
          <a:xfrm>
            <a:off x="1238250" y="3055732"/>
            <a:ext cx="16109023" cy="6677957"/>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8288000" cy="10287000"/>
          </a:xfrm>
          <a:prstGeom prst="rect">
            <a:avLst/>
          </a:prstGeom>
          <a:gradFill rotWithShape="1">
            <a:gsLst>
              <a:gs pos="0">
                <a:srgbClr val="06478D">
                  <a:alpha val="100000"/>
                </a:srgbClr>
              </a:gs>
              <a:gs pos="100000">
                <a:srgbClr val="0A5CB8">
                  <a:alpha val="100000"/>
                </a:srgbClr>
              </a:gs>
            </a:gsLst>
            <a:lin ang="2700000" scaled="0"/>
          </a:gradFill>
          <a:ln/>
        </p:spPr>
        <p:txBody>
          <a:bodyPr/>
          <a:lstStyle/>
          <a:p>
            <a:endParaRPr lang="nl-NL" noProof="1"/>
          </a:p>
        </p:txBody>
      </p:sp>
      <p:pic>
        <p:nvPicPr>
          <p:cNvPr id="3" name="Image 0" descr="preencoded.png"/>
          <p:cNvPicPr>
            <a:picLocks noChangeAspect="1"/>
          </p:cNvPicPr>
          <p:nvPr/>
        </p:nvPicPr>
        <p:blipFill>
          <a:blip>
            <a:alphaModFix amt="7000"/>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4" name="Shape 1"/>
          <p:cNvSpPr/>
          <p:nvPr/>
        </p:nvSpPr>
        <p:spPr>
          <a:xfrm>
            <a:off x="18154650" y="0"/>
            <a:ext cx="133350" cy="1143000"/>
          </a:xfrm>
          <a:prstGeom prst="rect">
            <a:avLst/>
          </a:prstGeom>
          <a:solidFill>
            <a:srgbClr val="BD9D64"/>
          </a:solidFill>
          <a:ln/>
        </p:spPr>
        <p:txBody>
          <a:bodyPr/>
          <a:lstStyle/>
          <a:p>
            <a:endParaRPr lang="nl-NL" noProof="1"/>
          </a:p>
        </p:txBody>
      </p:sp>
      <p:sp>
        <p:nvSpPr>
          <p:cNvPr id="5" name="Shape 2"/>
          <p:cNvSpPr/>
          <p:nvPr/>
        </p:nvSpPr>
        <p:spPr>
          <a:xfrm>
            <a:off x="18154650" y="1143000"/>
            <a:ext cx="133350" cy="1143000"/>
          </a:xfrm>
          <a:prstGeom prst="rect">
            <a:avLst/>
          </a:prstGeom>
          <a:solidFill>
            <a:srgbClr val="B62C17"/>
          </a:solidFill>
          <a:ln/>
        </p:spPr>
        <p:txBody>
          <a:bodyPr/>
          <a:lstStyle/>
          <a:p>
            <a:endParaRPr lang="nl-NL" noProof="1"/>
          </a:p>
        </p:txBody>
      </p:sp>
      <p:sp>
        <p:nvSpPr>
          <p:cNvPr id="6" name="Text 3"/>
          <p:cNvSpPr/>
          <p:nvPr/>
        </p:nvSpPr>
        <p:spPr>
          <a:xfrm>
            <a:off x="1238250" y="1636812"/>
            <a:ext cx="14458950" cy="561975"/>
          </a:xfrm>
          <a:prstGeom prst="rect">
            <a:avLst/>
          </a:prstGeom>
          <a:noFill/>
          <a:ln/>
        </p:spPr>
        <p:txBody>
          <a:bodyPr wrap="square" lIns="25400" tIns="25400" rIns="25400" bIns="25400" rtlCol="0" anchor="t">
            <a:normAutofit fontScale="85000" lnSpcReduction="20000"/>
          </a:bodyPr>
          <a:lstStyle/>
          <a:p>
            <a:pPr marL="0" indent="0" algn="l">
              <a:lnSpc>
                <a:spcPct val="50000"/>
              </a:lnSpc>
              <a:buNone/>
            </a:pPr>
            <a:r>
              <a:rPr lang="nl-NL" sz="8250" b="1" noProof="1">
                <a:solidFill>
                  <a:srgbClr val="BD9D64"/>
                </a:solidFill>
                <a:latin typeface="Outfit" pitchFamily="34" charset="0"/>
                <a:ea typeface="Outfit" pitchFamily="34" charset="-122"/>
                <a:cs typeface="Outfit" pitchFamily="34" charset="-120"/>
              </a:rPr>
              <a:t>“</a:t>
            </a:r>
            <a:endParaRPr lang="nl-NL" sz="8250" noProof="1"/>
          </a:p>
        </p:txBody>
      </p:sp>
      <p:sp>
        <p:nvSpPr>
          <p:cNvPr id="7" name="Text 4"/>
          <p:cNvSpPr/>
          <p:nvPr/>
        </p:nvSpPr>
        <p:spPr>
          <a:xfrm>
            <a:off x="1238250" y="2427387"/>
            <a:ext cx="14848417" cy="2136577"/>
          </a:xfrm>
          <a:prstGeom prst="rect">
            <a:avLst/>
          </a:prstGeom>
          <a:noFill/>
          <a:ln/>
        </p:spPr>
        <p:txBody>
          <a:bodyPr wrap="square" lIns="25400" tIns="25400" rIns="25400" bIns="25400" rtlCol="0" anchor="t">
            <a:normAutofit fontScale="92500" lnSpcReduction="20000"/>
          </a:bodyPr>
          <a:lstStyle/>
          <a:p>
            <a:pPr>
              <a:lnSpc>
                <a:spcPct val="108000"/>
              </a:lnSpc>
            </a:pPr>
            <a:r>
              <a:rPr lang="en-US" sz="5100" b="1" kern="0" spc="-76" noProof="1">
                <a:solidFill>
                  <a:srgbClr val="FCFCFC"/>
                </a:solidFill>
                <a:latin typeface="Outfit" pitchFamily="34" charset="0"/>
                <a:ea typeface="Outfit" pitchFamily="34" charset="-122"/>
                <a:cs typeface="Outfit" pitchFamily="34" charset="-120"/>
              </a:rPr>
              <a:t>When you're a coach, you never change anybody, you create an environment where they can change, and then they can change themselves</a:t>
            </a:r>
            <a:r>
              <a:rPr lang="nl-NL" sz="5100" b="1" kern="0" spc="-76" noProof="1">
                <a:solidFill>
                  <a:srgbClr val="FCFCFC"/>
                </a:solidFill>
                <a:latin typeface="Outfit" pitchFamily="34" charset="0"/>
                <a:ea typeface="Outfit" pitchFamily="34" charset="-122"/>
                <a:cs typeface="Outfit" pitchFamily="34" charset="-120"/>
              </a:rPr>
              <a:t> </a:t>
            </a:r>
            <a:endParaRPr lang="nl-NL" sz="5100" noProof="1"/>
          </a:p>
        </p:txBody>
      </p:sp>
      <p:sp>
        <p:nvSpPr>
          <p:cNvPr id="19" name="Shape 2">
            <a:extLst>
              <a:ext uri="{FF2B5EF4-FFF2-40B4-BE49-F238E27FC236}">
                <a16:creationId xmlns:a16="http://schemas.microsoft.com/office/drawing/2014/main" id="{102DA1FC-4DFE-E999-D4B2-D281FA3DC09B}"/>
              </a:ext>
            </a:extLst>
          </p:cNvPr>
          <p:cNvSpPr/>
          <p:nvPr/>
        </p:nvSpPr>
        <p:spPr>
          <a:xfrm>
            <a:off x="18154650" y="5518150"/>
            <a:ext cx="133350" cy="1143000"/>
          </a:xfrm>
          <a:prstGeom prst="rect">
            <a:avLst/>
          </a:prstGeom>
          <a:solidFill>
            <a:srgbClr val="B62C17"/>
          </a:solidFill>
          <a:ln/>
        </p:spPr>
        <p:txBody>
          <a:bodyPr/>
          <a:lstStyle/>
          <a:p>
            <a:endParaRPr lang="nl-NL" noProof="1"/>
          </a:p>
        </p:txBody>
      </p:sp>
      <p:sp>
        <p:nvSpPr>
          <p:cNvPr id="21" name="Text 3">
            <a:extLst>
              <a:ext uri="{FF2B5EF4-FFF2-40B4-BE49-F238E27FC236}">
                <a16:creationId xmlns:a16="http://schemas.microsoft.com/office/drawing/2014/main" id="{22AF0C0D-FAA4-C526-192E-2AB30D5D4952}"/>
              </a:ext>
            </a:extLst>
          </p:cNvPr>
          <p:cNvSpPr/>
          <p:nvPr/>
        </p:nvSpPr>
        <p:spPr>
          <a:xfrm>
            <a:off x="1238250" y="6011962"/>
            <a:ext cx="14458950" cy="561975"/>
          </a:xfrm>
          <a:prstGeom prst="rect">
            <a:avLst/>
          </a:prstGeom>
          <a:noFill/>
          <a:ln/>
        </p:spPr>
        <p:txBody>
          <a:bodyPr wrap="square" lIns="25400" tIns="25400" rIns="25400" bIns="25400" rtlCol="0" anchor="t">
            <a:normAutofit fontScale="85000" lnSpcReduction="20000"/>
          </a:bodyPr>
          <a:lstStyle/>
          <a:p>
            <a:pPr marL="0" indent="0" algn="l">
              <a:lnSpc>
                <a:spcPct val="50000"/>
              </a:lnSpc>
              <a:buNone/>
            </a:pPr>
            <a:r>
              <a:rPr lang="nl-NL" sz="8250" b="1" noProof="1">
                <a:solidFill>
                  <a:srgbClr val="BD9D64"/>
                </a:solidFill>
                <a:latin typeface="Outfit" pitchFamily="34" charset="0"/>
                <a:ea typeface="Outfit" pitchFamily="34" charset="-122"/>
                <a:cs typeface="Outfit" pitchFamily="34" charset="-120"/>
              </a:rPr>
              <a:t>“</a:t>
            </a:r>
            <a:endParaRPr lang="nl-NL" sz="8250" noProof="1"/>
          </a:p>
        </p:txBody>
      </p:sp>
      <p:sp>
        <p:nvSpPr>
          <p:cNvPr id="23" name="Text 4">
            <a:extLst>
              <a:ext uri="{FF2B5EF4-FFF2-40B4-BE49-F238E27FC236}">
                <a16:creationId xmlns:a16="http://schemas.microsoft.com/office/drawing/2014/main" id="{EE10B5ED-7B56-601E-800B-717E94E2EE57}"/>
              </a:ext>
            </a:extLst>
          </p:cNvPr>
          <p:cNvSpPr/>
          <p:nvPr/>
        </p:nvSpPr>
        <p:spPr>
          <a:xfrm>
            <a:off x="1238251" y="6802537"/>
            <a:ext cx="13284200" cy="1847651"/>
          </a:xfrm>
          <a:prstGeom prst="rect">
            <a:avLst/>
          </a:prstGeom>
          <a:noFill/>
          <a:ln/>
        </p:spPr>
        <p:txBody>
          <a:bodyPr wrap="square" lIns="25400" tIns="25400" rIns="25400" bIns="25400" rtlCol="0" anchor="t">
            <a:normAutofit/>
          </a:bodyPr>
          <a:lstStyle/>
          <a:p>
            <a:pPr>
              <a:lnSpc>
                <a:spcPct val="108000"/>
              </a:lnSpc>
            </a:pPr>
            <a:r>
              <a:rPr lang="en-US" sz="5100" b="1" kern="0" spc="-76" noProof="1">
                <a:solidFill>
                  <a:srgbClr val="FCFCFC"/>
                </a:solidFill>
                <a:latin typeface="Outfit" pitchFamily="34" charset="0"/>
                <a:ea typeface="Outfit" pitchFamily="34" charset="-122"/>
                <a:cs typeface="Outfit" pitchFamily="34" charset="-120"/>
              </a:rPr>
              <a:t>Hard work beats talent until talent really starts working hard</a:t>
            </a:r>
            <a:endParaRPr lang="nl-NL" sz="5100" noProof="1"/>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name="Slide 12">
    <p:bg>
      <p:bgPr>
        <a:solidFill>
          <a:srgbClr val="06478D"/>
        </a:solidFill>
        <a:effectLst/>
      </p:bgPr>
    </p:bg>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a:alphaModFix amt="9000"/>
            <a:extLst>
              <a:ext uri="{96DAC541-7B7A-43D3-8B79-37D633B846F1}">
                <asvg:svgBlip xmlns:asvg="http://schemas.microsoft.com/office/drawing/2016/SVG/main" r:embed="rId3"/>
              </a:ext>
            </a:extLst>
          </a:blip>
          <a:stretch>
            <a:fillRect/>
          </a:stretch>
        </p:blipFill>
        <p:spPr>
          <a:xfrm>
            <a:off x="0" y="0"/>
            <a:ext cx="18288000" cy="10287000"/>
          </a:xfrm>
          <a:prstGeom prst="rect">
            <a:avLst/>
          </a:prstGeom>
        </p:spPr>
      </p:pic>
      <p:sp>
        <p:nvSpPr>
          <p:cNvPr id="3" name="Shape 0"/>
          <p:cNvSpPr/>
          <p:nvPr/>
        </p:nvSpPr>
        <p:spPr>
          <a:xfrm>
            <a:off x="0" y="10153650"/>
            <a:ext cx="9144000" cy="133350"/>
          </a:xfrm>
          <a:prstGeom prst="rect">
            <a:avLst/>
          </a:prstGeom>
          <a:solidFill>
            <a:srgbClr val="B62C17"/>
          </a:solidFill>
          <a:ln/>
        </p:spPr>
        <p:txBody>
          <a:bodyPr/>
          <a:lstStyle/>
          <a:p>
            <a:endParaRPr lang="nl-NL" noProof="1"/>
          </a:p>
        </p:txBody>
      </p:sp>
      <p:sp>
        <p:nvSpPr>
          <p:cNvPr id="4" name="Shape 1"/>
          <p:cNvSpPr/>
          <p:nvPr/>
        </p:nvSpPr>
        <p:spPr>
          <a:xfrm>
            <a:off x="9144000" y="10153650"/>
            <a:ext cx="9144000" cy="133350"/>
          </a:xfrm>
          <a:prstGeom prst="rect">
            <a:avLst/>
          </a:prstGeom>
          <a:solidFill>
            <a:srgbClr val="BD9D64"/>
          </a:solidFill>
          <a:ln/>
        </p:spPr>
        <p:txBody>
          <a:bodyPr/>
          <a:lstStyle/>
          <a:p>
            <a:endParaRPr lang="nl-NL" noProof="1"/>
          </a:p>
        </p:txBody>
      </p:sp>
      <p:sp>
        <p:nvSpPr>
          <p:cNvPr id="5" name="Shape 2"/>
          <p:cNvSpPr/>
          <p:nvPr/>
        </p:nvSpPr>
        <p:spPr>
          <a:xfrm>
            <a:off x="8524726" y="2866132"/>
            <a:ext cx="1238250" cy="1238250"/>
          </a:xfrm>
          <a:prstGeom prst="ellipse">
            <a:avLst/>
          </a:prstGeom>
          <a:solidFill>
            <a:srgbClr val="FCFCFC"/>
          </a:solidFill>
          <a:ln/>
          <a:effectLst>
            <a:outerShdw blurRad="476250" dist="171450" dir="5400000" algn="bl" rotWithShape="0">
              <a:srgbClr val="000000">
                <a:alpha val="50000"/>
              </a:srgbClr>
            </a:outerShdw>
          </a:effectLst>
        </p:spPr>
        <p:txBody>
          <a:bodyPr/>
          <a:lstStyle/>
          <a:p>
            <a:endParaRPr lang="nl-NL" noProof="1"/>
          </a:p>
        </p:txBody>
      </p:sp>
      <p:pic>
        <p:nvPicPr>
          <p:cNvPr id="6" name="Image 1" descr="preencoded.png"/>
          <p:cNvPicPr>
            <a:picLocks noChangeAspect="1"/>
          </p:cNvPicPr>
          <p:nvPr/>
        </p:nvPicPr>
        <p:blipFill>
          <a:blip r:embed="rId4"/>
          <a:srcRect t="-752" b="-752"/>
          <a:stretch/>
        </p:blipFill>
        <p:spPr>
          <a:xfrm>
            <a:off x="8610451" y="2951857"/>
            <a:ext cx="1066800" cy="1066800"/>
          </a:xfrm>
          <a:prstGeom prst="rect">
            <a:avLst/>
          </a:prstGeom>
        </p:spPr>
      </p:pic>
      <p:sp>
        <p:nvSpPr>
          <p:cNvPr id="7" name="Text 3"/>
          <p:cNvSpPr/>
          <p:nvPr/>
        </p:nvSpPr>
        <p:spPr>
          <a:xfrm>
            <a:off x="4968560" y="4561582"/>
            <a:ext cx="8350731" cy="981075"/>
          </a:xfrm>
          <a:prstGeom prst="rect">
            <a:avLst/>
          </a:prstGeom>
          <a:noFill/>
          <a:ln/>
        </p:spPr>
        <p:txBody>
          <a:bodyPr wrap="square" lIns="25400" tIns="25400" rIns="25400" bIns="25400" rtlCol="0" anchor="t">
            <a:normAutofit fontScale="92500" lnSpcReduction="20000"/>
          </a:bodyPr>
          <a:lstStyle/>
          <a:p>
            <a:pPr marL="0" indent="0" algn="ctr">
              <a:lnSpc>
                <a:spcPct val="90000"/>
              </a:lnSpc>
              <a:buNone/>
            </a:pPr>
            <a:r>
              <a:rPr lang="nl-NL" sz="8250" b="1" kern="0" spc="-165" noProof="1">
                <a:solidFill>
                  <a:srgbClr val="FCFCFC"/>
                </a:solidFill>
                <a:latin typeface="Outfit" pitchFamily="34" charset="0"/>
                <a:ea typeface="Outfit" pitchFamily="34" charset="-122"/>
                <a:cs typeface="Outfit" pitchFamily="34" charset="-120"/>
              </a:rPr>
              <a:t>Dat is het!</a:t>
            </a:r>
            <a:endParaRPr lang="nl-NL" sz="8250" noProof="1"/>
          </a:p>
        </p:txBody>
      </p:sp>
      <p:sp>
        <p:nvSpPr>
          <p:cNvPr id="8" name="Text 4"/>
          <p:cNvSpPr/>
          <p:nvPr/>
        </p:nvSpPr>
        <p:spPr>
          <a:xfrm>
            <a:off x="5611981" y="5828407"/>
            <a:ext cx="7063740" cy="830461"/>
          </a:xfrm>
          <a:prstGeom prst="rect">
            <a:avLst/>
          </a:prstGeom>
          <a:noFill/>
          <a:ln/>
        </p:spPr>
        <p:txBody>
          <a:bodyPr wrap="square" lIns="25400" tIns="25400" rIns="25400" bIns="25400" rtlCol="0" anchor="t">
            <a:normAutofit fontScale="92500" lnSpcReduction="10000"/>
          </a:bodyPr>
          <a:lstStyle/>
          <a:p>
            <a:pPr marL="0" indent="0" algn="ctr">
              <a:lnSpc>
                <a:spcPct val="160000"/>
              </a:lnSpc>
              <a:buNone/>
            </a:pPr>
            <a:r>
              <a:rPr lang="nl-NL" sz="1950" noProof="1">
                <a:solidFill>
                  <a:srgbClr val="FCFCFC">
                    <a:alpha val="85000"/>
                  </a:srgbClr>
                </a:solidFill>
                <a:latin typeface="Barlow" pitchFamily="34" charset="0"/>
                <a:ea typeface="Barlow" pitchFamily="34" charset="-122"/>
                <a:cs typeface="Barlow" pitchFamily="34" charset="-120"/>
              </a:rPr>
              <a:t>Bedankt om te lezen. Deo gerust suggesties of stel vragen op training, voor of na de match of via digitale kanalen</a:t>
            </a:r>
            <a:endParaRPr lang="nl-NL" sz="1950" noProof="1"/>
          </a:p>
        </p:txBody>
      </p:sp>
      <p:pic>
        <p:nvPicPr>
          <p:cNvPr id="9" name="Image 2" descr="preencoded.png"/>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814368" y="7135118"/>
            <a:ext cx="247650" cy="247650"/>
          </a:xfrm>
          <a:prstGeom prst="rect">
            <a:avLst/>
          </a:prstGeom>
        </p:spPr>
      </p:pic>
      <p:sp>
        <p:nvSpPr>
          <p:cNvPr id="10" name="Text 5"/>
          <p:cNvSpPr/>
          <p:nvPr/>
        </p:nvSpPr>
        <p:spPr>
          <a:xfrm>
            <a:off x="6419850" y="7135118"/>
            <a:ext cx="2381250" cy="323850"/>
          </a:xfrm>
          <a:prstGeom prst="rect">
            <a:avLst/>
          </a:prstGeom>
          <a:noFill/>
          <a:ln/>
        </p:spPr>
        <p:txBody>
          <a:bodyPr wrap="square" lIns="0" tIns="0" rIns="0" bIns="0" rtlCol="0" anchor="t">
            <a:normAutofit fontScale="70000" lnSpcReduction="20000"/>
          </a:bodyPr>
          <a:lstStyle/>
          <a:p>
            <a:pPr marL="0" indent="0" algn="ctr">
              <a:buNone/>
            </a:pPr>
            <a:r>
              <a:rPr lang="nl-NL" b="1" kern="0" spc="72" noProof="1">
                <a:solidFill>
                  <a:schemeClr val="bg2"/>
                </a:solidFill>
                <a:latin typeface="Outfit" pitchFamily="34" charset="0"/>
                <a:ea typeface="Outfit" pitchFamily="34" charset="-122"/>
                <a:hlinkClick r:id="rId6">
                  <a:extLst>
                    <a:ext uri="{A12FA001-AC4F-418D-AE19-62706E023703}">
                      <ahyp:hlinkClr xmlns:ahyp="http://schemas.microsoft.com/office/drawing/2018/hyperlinkcolor" val="tx"/>
                    </a:ext>
                  </a:extLst>
                </a:hlinkClick>
              </a:rPr>
              <a:t>bavo.bruylandt@gmail.com</a:t>
            </a:r>
            <a:endParaRPr lang="nl-NL" b="1" kern="0" spc="72" noProof="1">
              <a:solidFill>
                <a:schemeClr val="bg2"/>
              </a:solidFill>
              <a:latin typeface="Outfit" pitchFamily="34" charset="0"/>
              <a:ea typeface="Outfit" pitchFamily="34" charset="-122"/>
            </a:endParaRPr>
          </a:p>
          <a:p>
            <a:pPr marL="0" indent="0" algn="ctr">
              <a:buNone/>
            </a:pPr>
            <a:r>
              <a:rPr lang="nl-NL" sz="1800" noProof="1">
                <a:solidFill>
                  <a:schemeClr val="bg2"/>
                </a:solidFill>
              </a:rPr>
              <a:t>@bavobbr</a:t>
            </a:r>
          </a:p>
        </p:txBody>
      </p:sp>
      <p:sp>
        <p:nvSpPr>
          <p:cNvPr id="11" name="Shape 6"/>
          <p:cNvSpPr/>
          <p:nvPr/>
        </p:nvSpPr>
        <p:spPr>
          <a:xfrm>
            <a:off x="9144000" y="7135118"/>
            <a:ext cx="19050" cy="285750"/>
          </a:xfrm>
          <a:prstGeom prst="rect">
            <a:avLst/>
          </a:prstGeom>
          <a:solidFill>
            <a:srgbClr val="FFFFFF">
              <a:alpha val="20000"/>
            </a:srgbClr>
          </a:solidFill>
          <a:ln/>
        </p:spPr>
        <p:txBody>
          <a:bodyPr/>
          <a:lstStyle/>
          <a:p>
            <a:endParaRPr lang="nl-NL" noProof="1"/>
          </a:p>
        </p:txBody>
      </p:sp>
      <p:pic>
        <p:nvPicPr>
          <p:cNvPr id="12" name="Image 3" descr="preencoded.png"/>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582150" y="7154168"/>
            <a:ext cx="247650" cy="247650"/>
          </a:xfrm>
          <a:prstGeom prst="rect">
            <a:avLst/>
          </a:prstGeom>
        </p:spPr>
      </p:pic>
      <p:sp>
        <p:nvSpPr>
          <p:cNvPr id="13" name="Text 7"/>
          <p:cNvSpPr/>
          <p:nvPr/>
        </p:nvSpPr>
        <p:spPr>
          <a:xfrm>
            <a:off x="9963150" y="7135118"/>
            <a:ext cx="1621334" cy="323850"/>
          </a:xfrm>
          <a:prstGeom prst="rect">
            <a:avLst/>
          </a:prstGeom>
          <a:noFill/>
          <a:ln/>
        </p:spPr>
        <p:txBody>
          <a:bodyPr wrap="square" lIns="0" tIns="0" rIns="0" bIns="0" rtlCol="0" anchor="t">
            <a:normAutofit fontScale="70000" lnSpcReduction="20000"/>
          </a:bodyPr>
          <a:lstStyle/>
          <a:p>
            <a:pPr marL="0" indent="0" algn="ctr">
              <a:buNone/>
            </a:pPr>
            <a:r>
              <a:rPr lang="nl-NL" b="1" kern="0" spc="72" noProof="1">
                <a:solidFill>
                  <a:srgbClr val="FCFCFC"/>
                </a:solidFill>
                <a:latin typeface="Outfit" pitchFamily="34" charset="0"/>
                <a:ea typeface="Outfit" pitchFamily="34" charset="-122"/>
              </a:rPr>
              <a:t>dmon hockey www.dmon.be</a:t>
            </a:r>
            <a:endParaRPr lang="nl-NL" sz="1800" noProof="1"/>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EEE6A9-5844-0906-92FA-C453857C5D3E}"/>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2A1F625B-0276-9165-BF50-722B703BA271}"/>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614D83E9-012D-100C-247B-4899C350E0A7}"/>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10964D8E-6FBF-186F-9177-620E164287D0}"/>
              </a:ext>
            </a:extLst>
          </p:cNvPr>
          <p:cNvSpPr/>
          <p:nvPr/>
        </p:nvSpPr>
        <p:spPr>
          <a:xfrm>
            <a:off x="1301750" y="2241376"/>
            <a:ext cx="17392650" cy="323850"/>
          </a:xfrm>
          <a:prstGeom prst="rect">
            <a:avLst/>
          </a:prstGeom>
          <a:noFill/>
          <a:ln/>
        </p:spPr>
        <p:txBody>
          <a:bodyPr wrap="square" lIns="25400" tIns="25400" rIns="25400" bIns="25400" rtlCol="0" anchor="t">
            <a:normAutofit lnSpcReduction="10000"/>
          </a:bodyPr>
          <a:lstStyle/>
          <a:p>
            <a:pPr marL="0" indent="0" algn="l">
              <a:buNone/>
            </a:pPr>
            <a:r>
              <a:rPr lang="nl-NL" sz="1800" b="1" kern="0" spc="360" noProof="1">
                <a:solidFill>
                  <a:srgbClr val="B62C17"/>
                </a:solidFill>
                <a:latin typeface="Outfit" pitchFamily="34" charset="0"/>
                <a:ea typeface="Outfit" pitchFamily="34" charset="-122"/>
              </a:rPr>
              <a:t>Gevorderd</a:t>
            </a:r>
            <a:endParaRPr lang="nl-NL" sz="1800" noProof="1"/>
          </a:p>
        </p:txBody>
      </p:sp>
      <p:sp>
        <p:nvSpPr>
          <p:cNvPr id="5" name="Text 3">
            <a:extLst>
              <a:ext uri="{FF2B5EF4-FFF2-40B4-BE49-F238E27FC236}">
                <a16:creationId xmlns:a16="http://schemas.microsoft.com/office/drawing/2014/main" id="{27460FB2-CB67-9AF1-A295-DD0DB82AB642}"/>
              </a:ext>
            </a:extLst>
          </p:cNvPr>
          <p:cNvSpPr/>
          <p:nvPr/>
        </p:nvSpPr>
        <p:spPr>
          <a:xfrm>
            <a:off x="1301750" y="2736676"/>
            <a:ext cx="17392650" cy="76200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000" b="1" kern="0" spc="-120" noProof="1">
                <a:solidFill>
                  <a:srgbClr val="06478D"/>
                </a:solidFill>
                <a:latin typeface="Outfit" pitchFamily="34" charset="0"/>
                <a:ea typeface="Outfit" pitchFamily="34" charset="-122"/>
                <a:cs typeface="Outfit" pitchFamily="34" charset="-120"/>
              </a:rPr>
              <a:t>Appendix</a:t>
            </a:r>
          </a:p>
          <a:p>
            <a:pPr marL="0" indent="0" algn="l">
              <a:lnSpc>
                <a:spcPct val="95000"/>
              </a:lnSpc>
              <a:buNone/>
            </a:pPr>
            <a:endParaRPr lang="nl-NL" sz="6000" noProof="1"/>
          </a:p>
        </p:txBody>
      </p:sp>
      <p:sp>
        <p:nvSpPr>
          <p:cNvPr id="6" name="Tekstvak 5">
            <a:extLst>
              <a:ext uri="{FF2B5EF4-FFF2-40B4-BE49-F238E27FC236}">
                <a16:creationId xmlns:a16="http://schemas.microsoft.com/office/drawing/2014/main" id="{20366CB5-487F-1DFE-8C35-21A980B75B6C}"/>
              </a:ext>
            </a:extLst>
          </p:cNvPr>
          <p:cNvSpPr txBox="1"/>
          <p:nvPr/>
        </p:nvSpPr>
        <p:spPr>
          <a:xfrm>
            <a:off x="1238250" y="3848100"/>
            <a:ext cx="5489003" cy="1200329"/>
          </a:xfrm>
          <a:prstGeom prst="rect">
            <a:avLst/>
          </a:prstGeom>
          <a:noFill/>
        </p:spPr>
        <p:txBody>
          <a:bodyPr wrap="none" rtlCol="0">
            <a:spAutoFit/>
          </a:bodyPr>
          <a:lstStyle/>
          <a:p>
            <a:r>
              <a:rPr lang="nl-NL" dirty="0"/>
              <a:t>Slides uit de presentatie gehaald ter vereenvoudiging</a:t>
            </a:r>
          </a:p>
          <a:p>
            <a:pPr marL="285750" indent="-285750">
              <a:buFont typeface="Arial" panose="020B0604020202020204" pitchFamily="34" charset="0"/>
              <a:buChar char="•"/>
            </a:pPr>
            <a:r>
              <a:rPr lang="nl-NL" dirty="0"/>
              <a:t>1  as minder in </a:t>
            </a:r>
            <a:r>
              <a:rPr lang="nl-NL" dirty="0" err="1"/>
              <a:t>press</a:t>
            </a:r>
            <a:endParaRPr lang="nl-NL" dirty="0"/>
          </a:p>
          <a:p>
            <a:pPr marL="285750" indent="-285750">
              <a:buFont typeface="Arial" panose="020B0604020202020204" pitchFamily="34" charset="0"/>
              <a:buChar char="•"/>
            </a:pPr>
            <a:r>
              <a:rPr lang="nl-NL" dirty="0"/>
              <a:t>1 variatie uitlopen minder</a:t>
            </a:r>
          </a:p>
          <a:p>
            <a:pPr marL="285750" indent="-285750">
              <a:buFont typeface="Arial" panose="020B0604020202020204" pitchFamily="34" charset="0"/>
              <a:buChar char="•"/>
            </a:pPr>
            <a:endParaRPr lang="nl-BE" dirty="0"/>
          </a:p>
        </p:txBody>
      </p:sp>
    </p:spTree>
    <p:extLst>
      <p:ext uri="{BB962C8B-B14F-4D97-AF65-F5344CB8AC3E}">
        <p14:creationId xmlns:p14="http://schemas.microsoft.com/office/powerpoint/2010/main" val="28260762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0D0E6-EE25-7428-D5A1-B5B10FA16F9A}"/>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A3C8B8F2-43BD-8388-A9CA-A4D7091CEE08}"/>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A38E0F2A-0C0F-A018-426C-D8C6D905AF7D}"/>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F23EFC70-877B-E79C-6011-A8E42B3357B8}"/>
              </a:ext>
            </a:extLst>
          </p:cNvPr>
          <p:cNvSpPr/>
          <p:nvPr/>
        </p:nvSpPr>
        <p:spPr>
          <a:xfrm>
            <a:off x="9049013" y="1139314"/>
            <a:ext cx="8750841" cy="323850"/>
          </a:xfrm>
          <a:prstGeom prst="rect">
            <a:avLst/>
          </a:prstGeom>
          <a:noFill/>
          <a:ln/>
        </p:spPr>
        <p:txBody>
          <a:bodyPr wrap="square" lIns="25400" tIns="25400" rIns="25400" bIns="25400" rtlCol="0" anchor="t">
            <a:normAutofit lnSpcReduction="10000"/>
          </a:bodyPr>
          <a:lstStyle/>
          <a:p>
            <a:r>
              <a:rPr lang="nl-NL" b="1" kern="0" spc="360" noProof="1">
                <a:solidFill>
                  <a:srgbClr val="B62C17"/>
                </a:solidFill>
                <a:latin typeface="Outfit" pitchFamily="34" charset="0"/>
                <a:ea typeface="Outfit" pitchFamily="34" charset="-122"/>
                <a:cs typeface="Outfit" pitchFamily="34" charset="-120"/>
              </a:rPr>
              <a:t>Niet balbezit - press</a:t>
            </a:r>
            <a:endParaRPr lang="nl-NL" noProof="1"/>
          </a:p>
          <a:p>
            <a:pPr marL="0" indent="0" algn="l">
              <a:buNone/>
            </a:pPr>
            <a:endParaRPr lang="nl-NL" sz="1800" noProof="1"/>
          </a:p>
        </p:txBody>
      </p:sp>
      <p:sp>
        <p:nvSpPr>
          <p:cNvPr id="6" name="Text 3">
            <a:extLst>
              <a:ext uri="{FF2B5EF4-FFF2-40B4-BE49-F238E27FC236}">
                <a16:creationId xmlns:a16="http://schemas.microsoft.com/office/drawing/2014/main" id="{B692027B-6B7F-8D0B-43F1-1EB8E4E0914B}"/>
              </a:ext>
            </a:extLst>
          </p:cNvPr>
          <p:cNvSpPr/>
          <p:nvPr/>
        </p:nvSpPr>
        <p:spPr>
          <a:xfrm>
            <a:off x="9049013" y="1634614"/>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cs typeface="Outfit" pitchFamily="34" charset="-120"/>
              </a:rPr>
              <a:t>Wide press</a:t>
            </a:r>
            <a:r>
              <a:rPr lang="en-BE" sz="5400" b="1" kern="0" spc="-108" noProof="1">
                <a:solidFill>
                  <a:srgbClr val="06478D"/>
                </a:solidFill>
                <a:latin typeface="Outfit" pitchFamily="34" charset="0"/>
                <a:ea typeface="Outfit" pitchFamily="34" charset="-122"/>
                <a:cs typeface="Outfit" pitchFamily="34" charset="-120"/>
              </a:rPr>
              <a:t> - principe</a:t>
            </a:r>
            <a:endParaRPr lang="nl-NL" sz="5400" noProof="1"/>
          </a:p>
        </p:txBody>
      </p:sp>
      <p:sp>
        <p:nvSpPr>
          <p:cNvPr id="7" name="Text 4">
            <a:extLst>
              <a:ext uri="{FF2B5EF4-FFF2-40B4-BE49-F238E27FC236}">
                <a16:creationId xmlns:a16="http://schemas.microsoft.com/office/drawing/2014/main" id="{E2FD080A-64EF-BFEB-44E0-81132F3FD414}"/>
              </a:ext>
            </a:extLst>
          </p:cNvPr>
          <p:cNvSpPr/>
          <p:nvPr/>
        </p:nvSpPr>
        <p:spPr>
          <a:xfrm>
            <a:off x="9049012" y="3223204"/>
            <a:ext cx="8193969" cy="5924481"/>
          </a:xfrm>
          <a:prstGeom prst="rect">
            <a:avLst/>
          </a:prstGeom>
          <a:noFill/>
          <a:ln/>
        </p:spPr>
        <p:txBody>
          <a:bodyPr wrap="square" lIns="25400" tIns="25400" rIns="25400" bIns="25400" rtlCol="0" anchor="t">
            <a:normAutofit/>
          </a:bodyPr>
          <a:lstStyle/>
          <a:p>
            <a:pPr marL="0" indent="0" algn="l">
              <a:lnSpc>
                <a:spcPct val="160000"/>
              </a:lnSpc>
              <a:buNone/>
            </a:pPr>
            <a:r>
              <a:rPr lang="nl-NL" sz="1875" noProof="1">
                <a:solidFill>
                  <a:srgbClr val="35526F"/>
                </a:solidFill>
                <a:latin typeface="Barlow" pitchFamily="34" charset="0"/>
              </a:rPr>
              <a:t>Indien de tegenstander erg vlot over de flanken aanvalt, kan dat ook verhinderd worden met een </a:t>
            </a:r>
            <a:r>
              <a:rPr lang="nl-NL" sz="1875" b="1" noProof="1">
                <a:solidFill>
                  <a:srgbClr val="35526F"/>
                </a:solidFill>
                <a:latin typeface="Barlow" pitchFamily="34" charset="0"/>
              </a:rPr>
              <a:t>brede press</a:t>
            </a:r>
            <a:r>
              <a:rPr lang="nl-NL" sz="1875" noProof="1">
                <a:solidFill>
                  <a:srgbClr val="35526F"/>
                </a:solidFill>
                <a:latin typeface="Barlow" pitchFamily="34" charset="0"/>
              </a:rPr>
              <a:t>.</a:t>
            </a:r>
          </a:p>
          <a:p>
            <a:pPr marL="0" indent="0" algn="l">
              <a:lnSpc>
                <a:spcPct val="160000"/>
              </a:lnSpc>
              <a:buNone/>
            </a:pPr>
            <a:r>
              <a:rPr lang="nl-NL" sz="1875" noProof="1">
                <a:solidFill>
                  <a:srgbClr val="35526F"/>
                </a:solidFill>
                <a:latin typeface="Barlow" pitchFamily="34" charset="0"/>
              </a:rPr>
              <a:t>Het doel is dan de </a:t>
            </a:r>
            <a:r>
              <a:rPr lang="nl-NL" sz="1875" b="1" noProof="1">
                <a:solidFill>
                  <a:srgbClr val="35526F"/>
                </a:solidFill>
                <a:latin typeface="Barlow" pitchFamily="34" charset="0"/>
              </a:rPr>
              <a:t>bal naar binnen </a:t>
            </a:r>
            <a:r>
              <a:rPr lang="nl-NL" sz="1875" noProof="1">
                <a:solidFill>
                  <a:srgbClr val="35526F"/>
                </a:solidFill>
                <a:latin typeface="Barlow" pitchFamily="34" charset="0"/>
              </a:rPr>
              <a:t>te lokken en daar te veroveren (box press)</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De formatie past zich aan door:</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pijlen om te keren tot V-vorm (zoals bij outlet)</a:t>
            </a:r>
          </a:p>
          <a:p>
            <a:pPr marL="342900" indent="-342900" algn="l">
              <a:lnSpc>
                <a:spcPct val="160000"/>
              </a:lnSpc>
              <a:buFont typeface="Arial" panose="020B0604020202020204" pitchFamily="34" charset="0"/>
              <a:buChar char="•"/>
            </a:pPr>
            <a:r>
              <a:rPr lang="nl-NL" sz="1875" noProof="1">
                <a:solidFill>
                  <a:srgbClr val="35526F"/>
                </a:solidFill>
                <a:latin typeface="Barlow" pitchFamily="34" charset="0"/>
              </a:rPr>
              <a:t>De aanvallers breder te zetten en zo opzettelijk gaten centraal te maken (pockets om in te spelen en dan druk te zetten)</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Dit is een alternatieve press-vorm voor gevorderde teams.</a:t>
            </a:r>
            <a:r>
              <a:rPr lang="en-BE" sz="1875" noProof="1">
                <a:solidFill>
                  <a:srgbClr val="35526F"/>
                </a:solidFill>
                <a:latin typeface="Barlow" pitchFamily="34" charset="0"/>
              </a:rPr>
              <a:t> Ze kan hoog of laag worden toegepast.</a:t>
            </a:r>
            <a:endParaRPr lang="nl-NL" sz="1875" noProof="1">
              <a:solidFill>
                <a:srgbClr val="35526F"/>
              </a:solidFill>
              <a:latin typeface="Barlow" pitchFamily="34" charset="0"/>
            </a:endParaRP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endParaRPr lang="nl-NL" sz="1875" noProof="1"/>
          </a:p>
        </p:txBody>
      </p:sp>
      <p:pic>
        <p:nvPicPr>
          <p:cNvPr id="13" name="Picture 12">
            <a:extLst>
              <a:ext uri="{FF2B5EF4-FFF2-40B4-BE49-F238E27FC236}">
                <a16:creationId xmlns:a16="http://schemas.microsoft.com/office/drawing/2014/main" id="{2589AA58-D622-4B1D-F7D5-E01274962D59}"/>
              </a:ext>
            </a:extLst>
          </p:cNvPr>
          <p:cNvPicPr>
            <a:picLocks noChangeAspect="1"/>
          </p:cNvPicPr>
          <p:nvPr/>
        </p:nvPicPr>
        <p:blipFill>
          <a:blip r:embed="rId3"/>
          <a:stretch>
            <a:fillRect/>
          </a:stretch>
        </p:blipFill>
        <p:spPr>
          <a:xfrm>
            <a:off x="1694120" y="913627"/>
            <a:ext cx="4638070" cy="8459746"/>
          </a:xfrm>
          <a:prstGeom prst="rect">
            <a:avLst/>
          </a:prstGeom>
        </p:spPr>
      </p:pic>
    </p:spTree>
    <p:extLst>
      <p:ext uri="{BB962C8B-B14F-4D97-AF65-F5344CB8AC3E}">
        <p14:creationId xmlns:p14="http://schemas.microsoft.com/office/powerpoint/2010/main" val="99877449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E5F306-5F77-C1E2-1E7C-F941EF0603AF}"/>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287EC766-FA8A-8E32-739C-60DDDC05CCF5}"/>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1BD1A5E7-0FF5-3DDF-A420-38DD2BA3207A}"/>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08DF29AB-382B-1BE1-1398-D02C0B025B88}"/>
              </a:ext>
            </a:extLst>
          </p:cNvPr>
          <p:cNvSpPr/>
          <p:nvPr/>
        </p:nvSpPr>
        <p:spPr>
          <a:xfrm>
            <a:off x="9049013" y="1139314"/>
            <a:ext cx="8750841" cy="323850"/>
          </a:xfrm>
          <a:prstGeom prst="rect">
            <a:avLst/>
          </a:prstGeom>
          <a:noFill/>
          <a:ln/>
        </p:spPr>
        <p:txBody>
          <a:bodyPr wrap="square" lIns="25400" tIns="25400" rIns="25400" bIns="25400" rtlCol="0" anchor="t">
            <a:normAutofit lnSpcReduction="10000"/>
          </a:bodyPr>
          <a:lstStyle/>
          <a:p>
            <a:r>
              <a:rPr lang="nl-NL" b="1" kern="0" spc="360" noProof="1">
                <a:solidFill>
                  <a:srgbClr val="B62C17"/>
                </a:solidFill>
                <a:latin typeface="Outfit" pitchFamily="34" charset="0"/>
                <a:ea typeface="Outfit" pitchFamily="34" charset="-122"/>
                <a:cs typeface="Outfit" pitchFamily="34" charset="-120"/>
              </a:rPr>
              <a:t>Niet balbezit – specifieke press</a:t>
            </a:r>
            <a:endParaRPr lang="nl-NL" noProof="1"/>
          </a:p>
          <a:p>
            <a:pPr marL="0" indent="0" algn="l">
              <a:buNone/>
            </a:pPr>
            <a:endParaRPr lang="nl-NL" sz="1800" noProof="1"/>
          </a:p>
        </p:txBody>
      </p:sp>
      <p:sp>
        <p:nvSpPr>
          <p:cNvPr id="6" name="Text 3">
            <a:extLst>
              <a:ext uri="{FF2B5EF4-FFF2-40B4-BE49-F238E27FC236}">
                <a16:creationId xmlns:a16="http://schemas.microsoft.com/office/drawing/2014/main" id="{106AC003-1DA6-5DBC-7585-000A77C50DC9}"/>
              </a:ext>
            </a:extLst>
          </p:cNvPr>
          <p:cNvSpPr/>
          <p:nvPr/>
        </p:nvSpPr>
        <p:spPr>
          <a:xfrm>
            <a:off x="9049013" y="1634614"/>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Blind press</a:t>
            </a:r>
            <a:endParaRPr lang="nl-NL" sz="5400" noProof="1"/>
          </a:p>
        </p:txBody>
      </p:sp>
      <p:sp>
        <p:nvSpPr>
          <p:cNvPr id="7" name="Text 4">
            <a:extLst>
              <a:ext uri="{FF2B5EF4-FFF2-40B4-BE49-F238E27FC236}">
                <a16:creationId xmlns:a16="http://schemas.microsoft.com/office/drawing/2014/main" id="{E7C1B351-7ED5-FBB7-DEE0-CBEF5495D3D1}"/>
              </a:ext>
            </a:extLst>
          </p:cNvPr>
          <p:cNvSpPr/>
          <p:nvPr/>
        </p:nvSpPr>
        <p:spPr>
          <a:xfrm>
            <a:off x="9049012" y="3223204"/>
            <a:ext cx="8193969" cy="5924481"/>
          </a:xfrm>
          <a:prstGeom prst="rect">
            <a:avLst/>
          </a:prstGeom>
          <a:noFill/>
          <a:ln/>
        </p:spPr>
        <p:txBody>
          <a:bodyPr wrap="square" lIns="25400" tIns="25400" rIns="25400" bIns="25400" rtlCol="0" anchor="t">
            <a:normAutofit fontScale="92500" lnSpcReduction="20000"/>
          </a:bodyPr>
          <a:lstStyle/>
          <a:p>
            <a:pPr marL="0" indent="0" algn="l">
              <a:lnSpc>
                <a:spcPct val="160000"/>
              </a:lnSpc>
              <a:buNone/>
            </a:pPr>
            <a:r>
              <a:rPr lang="nl-NL" sz="1875" noProof="1">
                <a:solidFill>
                  <a:srgbClr val="35526F"/>
                </a:solidFill>
                <a:latin typeface="Barlow" pitchFamily="34" charset="0"/>
              </a:rPr>
              <a:t>Deze press heeft als doel een </a:t>
            </a:r>
            <a:r>
              <a:rPr lang="nl-NL" sz="1875" b="1" noProof="1">
                <a:solidFill>
                  <a:srgbClr val="35526F"/>
                </a:solidFill>
                <a:latin typeface="Barlow" pitchFamily="34" charset="0"/>
              </a:rPr>
              <a:t>centerback volledig onder druk </a:t>
            </a:r>
            <a:r>
              <a:rPr lang="nl-NL" sz="1875" noProof="1">
                <a:solidFill>
                  <a:srgbClr val="35526F"/>
                </a:solidFill>
                <a:latin typeface="Barlow" pitchFamily="34" charset="0"/>
              </a:rPr>
              <a:t>te zetten na een transfer. Zijn/haar pasopties worden onmiddellijk ontnomen waardoor er foute keuzes worden afgedwongen.</a:t>
            </a:r>
          </a:p>
          <a:p>
            <a:pPr marL="0" indent="0" algn="l">
              <a:lnSpc>
                <a:spcPct val="160000"/>
              </a:lnSpc>
              <a:buNone/>
            </a:pPr>
            <a:r>
              <a:rPr lang="nl-NL" sz="1875" i="1" noProof="1">
                <a:solidFill>
                  <a:srgbClr val="35526F"/>
                </a:solidFill>
                <a:latin typeface="Barlow" pitchFamily="34" charset="0"/>
              </a:rPr>
              <a:t>Blind</a:t>
            </a:r>
            <a:r>
              <a:rPr lang="nl-NL" sz="1875" noProof="1">
                <a:solidFill>
                  <a:srgbClr val="35526F"/>
                </a:solidFill>
                <a:latin typeface="Barlow" pitchFamily="34" charset="0"/>
              </a:rPr>
              <a:t> staat letterlijk voor het aanvallen terwijl de ontvanger de pas krijgt, op de kant waar hij op dat moment niet kijkt</a:t>
            </a:r>
          </a:p>
          <a:p>
            <a:pPr marL="0" indent="0" algn="l">
              <a:lnSpc>
                <a:spcPct val="160000"/>
              </a:lnSpc>
              <a:buNone/>
            </a:pPr>
            <a:endParaRPr lang="nl-NL"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Kerntaken: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Spits</a:t>
            </a:r>
            <a:r>
              <a:rPr lang="nl-NL" sz="1875" noProof="1">
                <a:solidFill>
                  <a:srgbClr val="35526F"/>
                </a:solidFill>
                <a:latin typeface="Barlow" pitchFamily="34" charset="0"/>
              </a:rPr>
              <a:t>: snijdt het veld af na een transfer in de outlet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Aanvaller balkant</a:t>
            </a:r>
            <a:r>
              <a:rPr lang="nl-NL" sz="1875" noProof="1">
                <a:solidFill>
                  <a:srgbClr val="35526F"/>
                </a:solidFill>
                <a:latin typeface="Barlow" pitchFamily="34" charset="0"/>
              </a:rPr>
              <a:t>: loop de lijn dicht tussen centerback en fullback (gebogen looplijn zodat de pass niet mogelijk is)</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Aanvaller helpkant</a:t>
            </a:r>
            <a:r>
              <a:rPr lang="nl-NL" sz="1875" noProof="1">
                <a:solidFill>
                  <a:srgbClr val="35526F"/>
                </a:solidFill>
                <a:latin typeface="Barlow" pitchFamily="34" charset="0"/>
              </a:rPr>
              <a:t>: neemt centraal positie tegen transfer door midden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Alle andere spelers</a:t>
            </a:r>
            <a:r>
              <a:rPr lang="nl-NL" sz="1875" noProof="1">
                <a:solidFill>
                  <a:srgbClr val="35526F"/>
                </a:solidFill>
                <a:latin typeface="Barlow" pitchFamily="34" charset="0"/>
              </a:rPr>
              <a:t>: komen als blok vooruit en sluiten paslijnen af</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r>
              <a:rPr lang="nl-NL" sz="1875" noProof="1">
                <a:solidFill>
                  <a:srgbClr val="35526F"/>
                </a:solidFill>
                <a:latin typeface="Barlow" pitchFamily="34" charset="0"/>
              </a:rPr>
              <a:t>De press kan zowel hoog als laag kan uitgevoerd worden. Ze is ook ideaal bij een </a:t>
            </a:r>
            <a:r>
              <a:rPr lang="nl-NL" sz="1875" b="1" noProof="1">
                <a:solidFill>
                  <a:srgbClr val="35526F"/>
                </a:solidFill>
                <a:latin typeface="Barlow" pitchFamily="34" charset="0"/>
              </a:rPr>
              <a:t>wide press setup</a:t>
            </a:r>
            <a:r>
              <a:rPr lang="nl-NL" sz="1875" noProof="1">
                <a:solidFill>
                  <a:srgbClr val="35526F"/>
                </a:solidFill>
                <a:latin typeface="Barlow" pitchFamily="34" charset="0"/>
              </a:rPr>
              <a:t> waar de bal verlegd wordt omdat de spitsen dan al breed staan voor de blind te lopen</a:t>
            </a:r>
          </a:p>
          <a:p>
            <a:pPr marL="342900" indent="-342900" algn="l">
              <a:lnSpc>
                <a:spcPct val="160000"/>
              </a:lnSpc>
              <a:buFont typeface="Arial" panose="020B0604020202020204" pitchFamily="34" charset="0"/>
              <a:buChar char="•"/>
            </a:pPr>
            <a:endParaRPr lang="nl-NL" sz="1875" noProof="1">
              <a:solidFill>
                <a:srgbClr val="35526F"/>
              </a:solidFill>
              <a:latin typeface="Barlow" pitchFamily="34" charset="0"/>
            </a:endParaRPr>
          </a:p>
          <a:p>
            <a:pPr algn="l">
              <a:lnSpc>
                <a:spcPct val="160000"/>
              </a:lnSpc>
            </a:pPr>
            <a:endParaRPr lang="nl-NL" sz="1875" noProof="1"/>
          </a:p>
        </p:txBody>
      </p:sp>
      <p:pic>
        <p:nvPicPr>
          <p:cNvPr id="8" name="Schermafbeelding 2023-05-23 om 10.16.24.png">
            <a:extLst>
              <a:ext uri="{FF2B5EF4-FFF2-40B4-BE49-F238E27FC236}">
                <a16:creationId xmlns:a16="http://schemas.microsoft.com/office/drawing/2014/main" id="{ED36A638-8A94-91CD-EE76-8935794819CB}"/>
              </a:ext>
            </a:extLst>
          </p:cNvPr>
          <p:cNvPicPr>
            <a:picLocks noChangeAspect="1"/>
          </p:cNvPicPr>
          <p:nvPr/>
        </p:nvPicPr>
        <p:blipFill>
          <a:blip r:embed="rId3"/>
          <a:stretch>
            <a:fillRect/>
          </a:stretch>
        </p:blipFill>
        <p:spPr>
          <a:xfrm rot="16200000">
            <a:off x="-45754" y="3073210"/>
            <a:ext cx="7626077" cy="4140578"/>
          </a:xfrm>
          <a:prstGeom prst="rect">
            <a:avLst/>
          </a:prstGeom>
          <a:ln w="12700" cap="flat">
            <a:noFill/>
            <a:miter lim="400000"/>
          </a:ln>
          <a:effectLst/>
        </p:spPr>
      </p:pic>
      <p:sp>
        <p:nvSpPr>
          <p:cNvPr id="10" name="Cirkel">
            <a:extLst>
              <a:ext uri="{FF2B5EF4-FFF2-40B4-BE49-F238E27FC236}">
                <a16:creationId xmlns:a16="http://schemas.microsoft.com/office/drawing/2014/main" id="{D07A4594-65F4-E9CD-80C3-BC2C57406709}"/>
              </a:ext>
            </a:extLst>
          </p:cNvPr>
          <p:cNvSpPr/>
          <p:nvPr/>
        </p:nvSpPr>
        <p:spPr>
          <a:xfrm>
            <a:off x="3175031" y="3387787"/>
            <a:ext cx="173028"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2" name="Cirkel">
            <a:extLst>
              <a:ext uri="{FF2B5EF4-FFF2-40B4-BE49-F238E27FC236}">
                <a16:creationId xmlns:a16="http://schemas.microsoft.com/office/drawing/2014/main" id="{C3BAADED-7171-6D60-89E3-38ABAD1BB7CD}"/>
              </a:ext>
            </a:extLst>
          </p:cNvPr>
          <p:cNvSpPr/>
          <p:nvPr/>
        </p:nvSpPr>
        <p:spPr>
          <a:xfrm>
            <a:off x="2385423" y="3760985"/>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5" name="Cirkel">
            <a:extLst>
              <a:ext uri="{FF2B5EF4-FFF2-40B4-BE49-F238E27FC236}">
                <a16:creationId xmlns:a16="http://schemas.microsoft.com/office/drawing/2014/main" id="{3CA9A949-7D00-BB5A-E35A-B058EAFFD678}"/>
              </a:ext>
            </a:extLst>
          </p:cNvPr>
          <p:cNvSpPr/>
          <p:nvPr/>
        </p:nvSpPr>
        <p:spPr>
          <a:xfrm>
            <a:off x="4214372" y="3627733"/>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7" name="Cirkel">
            <a:extLst>
              <a:ext uri="{FF2B5EF4-FFF2-40B4-BE49-F238E27FC236}">
                <a16:creationId xmlns:a16="http://schemas.microsoft.com/office/drawing/2014/main" id="{4CF65ABD-3DDE-B6C8-6570-C8CE308C7D8E}"/>
              </a:ext>
            </a:extLst>
          </p:cNvPr>
          <p:cNvSpPr/>
          <p:nvPr/>
        </p:nvSpPr>
        <p:spPr>
          <a:xfrm>
            <a:off x="2589821" y="4771210"/>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19" name="Cirkel">
            <a:extLst>
              <a:ext uri="{FF2B5EF4-FFF2-40B4-BE49-F238E27FC236}">
                <a16:creationId xmlns:a16="http://schemas.microsoft.com/office/drawing/2014/main" id="{56150583-B68F-E529-E439-FB8189AEF58D}"/>
              </a:ext>
            </a:extLst>
          </p:cNvPr>
          <p:cNvSpPr/>
          <p:nvPr/>
        </p:nvSpPr>
        <p:spPr>
          <a:xfrm>
            <a:off x="3347503" y="4317132"/>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1" name="Cirkel">
            <a:extLst>
              <a:ext uri="{FF2B5EF4-FFF2-40B4-BE49-F238E27FC236}">
                <a16:creationId xmlns:a16="http://schemas.microsoft.com/office/drawing/2014/main" id="{9777B951-8B12-216F-0014-B13CC1F7817A}"/>
              </a:ext>
            </a:extLst>
          </p:cNvPr>
          <p:cNvSpPr/>
          <p:nvPr/>
        </p:nvSpPr>
        <p:spPr>
          <a:xfrm>
            <a:off x="3396776" y="5421363"/>
            <a:ext cx="177842"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3" name="Cirkel">
            <a:extLst>
              <a:ext uri="{FF2B5EF4-FFF2-40B4-BE49-F238E27FC236}">
                <a16:creationId xmlns:a16="http://schemas.microsoft.com/office/drawing/2014/main" id="{43852242-CDBC-BCE6-C25B-1E887E0C3C63}"/>
              </a:ext>
            </a:extLst>
          </p:cNvPr>
          <p:cNvSpPr/>
          <p:nvPr/>
        </p:nvSpPr>
        <p:spPr>
          <a:xfrm>
            <a:off x="4278109" y="4697049"/>
            <a:ext cx="173027" cy="167500"/>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5" name="Cirkel">
            <a:extLst>
              <a:ext uri="{FF2B5EF4-FFF2-40B4-BE49-F238E27FC236}">
                <a16:creationId xmlns:a16="http://schemas.microsoft.com/office/drawing/2014/main" id="{1FB45262-7B61-E801-6B58-A3FDEF5E63A7}"/>
              </a:ext>
            </a:extLst>
          </p:cNvPr>
          <p:cNvSpPr/>
          <p:nvPr/>
        </p:nvSpPr>
        <p:spPr>
          <a:xfrm>
            <a:off x="2527887" y="6185444"/>
            <a:ext cx="177842"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7" name="Cirkel">
            <a:extLst>
              <a:ext uri="{FF2B5EF4-FFF2-40B4-BE49-F238E27FC236}">
                <a16:creationId xmlns:a16="http://schemas.microsoft.com/office/drawing/2014/main" id="{096B2979-B6B0-A76F-4B55-628524114034}"/>
              </a:ext>
            </a:extLst>
          </p:cNvPr>
          <p:cNvSpPr/>
          <p:nvPr/>
        </p:nvSpPr>
        <p:spPr>
          <a:xfrm>
            <a:off x="4451136" y="5922644"/>
            <a:ext cx="177842"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29" name="Cirkel">
            <a:extLst>
              <a:ext uri="{FF2B5EF4-FFF2-40B4-BE49-F238E27FC236}">
                <a16:creationId xmlns:a16="http://schemas.microsoft.com/office/drawing/2014/main" id="{CEE23622-4514-D693-59B1-A905F6B28AA2}"/>
              </a:ext>
            </a:extLst>
          </p:cNvPr>
          <p:cNvSpPr/>
          <p:nvPr/>
        </p:nvSpPr>
        <p:spPr>
          <a:xfrm>
            <a:off x="3579051" y="6649055"/>
            <a:ext cx="177843" cy="177133"/>
          </a:xfrm>
          <a:prstGeom prst="ellipse">
            <a:avLst/>
          </a:prstGeom>
          <a:gradFill flip="none" rotWithShape="1">
            <a:gsLst>
              <a:gs pos="0">
                <a:srgbClr val="70A6DB"/>
              </a:gs>
              <a:gs pos="50000">
                <a:srgbClr val="559BDB"/>
              </a:gs>
              <a:gs pos="100000">
                <a:srgbClr val="448AC9"/>
              </a:gs>
            </a:gsLst>
            <a:lin ang="5400000" scaled="0"/>
          </a:gra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1" name="Cirkel">
            <a:extLst>
              <a:ext uri="{FF2B5EF4-FFF2-40B4-BE49-F238E27FC236}">
                <a16:creationId xmlns:a16="http://schemas.microsoft.com/office/drawing/2014/main" id="{06E7FD01-C6C9-6010-5A96-65DA7D5D39B4}"/>
              </a:ext>
            </a:extLst>
          </p:cNvPr>
          <p:cNvSpPr/>
          <p:nvPr/>
        </p:nvSpPr>
        <p:spPr>
          <a:xfrm>
            <a:off x="5482348" y="3203135"/>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3" name="Cirkel">
            <a:extLst>
              <a:ext uri="{FF2B5EF4-FFF2-40B4-BE49-F238E27FC236}">
                <a16:creationId xmlns:a16="http://schemas.microsoft.com/office/drawing/2014/main" id="{0D244EFD-3060-03CD-6901-79AE2835CAD6}"/>
              </a:ext>
            </a:extLst>
          </p:cNvPr>
          <p:cNvSpPr/>
          <p:nvPr/>
        </p:nvSpPr>
        <p:spPr>
          <a:xfrm>
            <a:off x="3113202" y="2662688"/>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5" name="Cirkel">
            <a:extLst>
              <a:ext uri="{FF2B5EF4-FFF2-40B4-BE49-F238E27FC236}">
                <a16:creationId xmlns:a16="http://schemas.microsoft.com/office/drawing/2014/main" id="{ED11005A-22DB-FBD5-3FB5-883CF4F4BA35}"/>
              </a:ext>
            </a:extLst>
          </p:cNvPr>
          <p:cNvSpPr/>
          <p:nvPr/>
        </p:nvSpPr>
        <p:spPr>
          <a:xfrm>
            <a:off x="4266859" y="2658813"/>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7" name="Cirkel">
            <a:extLst>
              <a:ext uri="{FF2B5EF4-FFF2-40B4-BE49-F238E27FC236}">
                <a16:creationId xmlns:a16="http://schemas.microsoft.com/office/drawing/2014/main" id="{70F2FA1F-ADCF-5777-44D7-347D3CD54787}"/>
              </a:ext>
            </a:extLst>
          </p:cNvPr>
          <p:cNvSpPr/>
          <p:nvPr/>
        </p:nvSpPr>
        <p:spPr>
          <a:xfrm>
            <a:off x="1958054" y="3205610"/>
            <a:ext cx="177842"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39" name="Cirkel">
            <a:extLst>
              <a:ext uri="{FF2B5EF4-FFF2-40B4-BE49-F238E27FC236}">
                <a16:creationId xmlns:a16="http://schemas.microsoft.com/office/drawing/2014/main" id="{0E0E604B-5579-034D-5617-89F2E70EC4ED}"/>
              </a:ext>
            </a:extLst>
          </p:cNvPr>
          <p:cNvSpPr/>
          <p:nvPr/>
        </p:nvSpPr>
        <p:spPr>
          <a:xfrm>
            <a:off x="3701271" y="3895722"/>
            <a:ext cx="177846"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1" name="Cirkel">
            <a:extLst>
              <a:ext uri="{FF2B5EF4-FFF2-40B4-BE49-F238E27FC236}">
                <a16:creationId xmlns:a16="http://schemas.microsoft.com/office/drawing/2014/main" id="{D3BEFD51-1B0A-F7D5-607B-C20DCEA793CC}"/>
              </a:ext>
            </a:extLst>
          </p:cNvPr>
          <p:cNvSpPr/>
          <p:nvPr/>
        </p:nvSpPr>
        <p:spPr>
          <a:xfrm>
            <a:off x="2342595" y="4685885"/>
            <a:ext cx="177842"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3" name="Cirkel">
            <a:extLst>
              <a:ext uri="{FF2B5EF4-FFF2-40B4-BE49-F238E27FC236}">
                <a16:creationId xmlns:a16="http://schemas.microsoft.com/office/drawing/2014/main" id="{1648B38C-E7CB-8A08-4353-28E97E10B2EA}"/>
              </a:ext>
            </a:extLst>
          </p:cNvPr>
          <p:cNvSpPr/>
          <p:nvPr/>
        </p:nvSpPr>
        <p:spPr>
          <a:xfrm>
            <a:off x="4880030" y="4660485"/>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5" name="Cirkel">
            <a:extLst>
              <a:ext uri="{FF2B5EF4-FFF2-40B4-BE49-F238E27FC236}">
                <a16:creationId xmlns:a16="http://schemas.microsoft.com/office/drawing/2014/main" id="{1C2B0F13-1ED8-9061-0D79-17AC5F210883}"/>
              </a:ext>
            </a:extLst>
          </p:cNvPr>
          <p:cNvSpPr/>
          <p:nvPr/>
        </p:nvSpPr>
        <p:spPr>
          <a:xfrm>
            <a:off x="2169409" y="6532078"/>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7" name="Cirkel">
            <a:extLst>
              <a:ext uri="{FF2B5EF4-FFF2-40B4-BE49-F238E27FC236}">
                <a16:creationId xmlns:a16="http://schemas.microsoft.com/office/drawing/2014/main" id="{926CFA69-BD49-9163-56D2-774D356BB3E9}"/>
              </a:ext>
            </a:extLst>
          </p:cNvPr>
          <p:cNvSpPr/>
          <p:nvPr/>
        </p:nvSpPr>
        <p:spPr>
          <a:xfrm>
            <a:off x="5118061" y="6642803"/>
            <a:ext cx="177840"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49" name="Cirkel">
            <a:extLst>
              <a:ext uri="{FF2B5EF4-FFF2-40B4-BE49-F238E27FC236}">
                <a16:creationId xmlns:a16="http://schemas.microsoft.com/office/drawing/2014/main" id="{01E79A6F-2CBF-F560-9A62-CCCC790889DF}"/>
              </a:ext>
            </a:extLst>
          </p:cNvPr>
          <p:cNvSpPr/>
          <p:nvPr/>
        </p:nvSpPr>
        <p:spPr>
          <a:xfrm>
            <a:off x="3701274" y="5935380"/>
            <a:ext cx="177842" cy="164397"/>
          </a:xfrm>
          <a:prstGeom prst="ellipse">
            <a:avLst/>
          </a:prstGeom>
          <a:solidFill>
            <a:srgbClr val="ED7D31"/>
          </a:solidFill>
          <a:ln w="12700" cap="flat">
            <a:solidFill>
              <a:srgbClr val="000000"/>
            </a:solidFill>
            <a:prstDash val="solid"/>
            <a:miter lim="8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solidFill>
                  <a:srgbClr val="FFFFFF"/>
                </a:solidFill>
              </a:defRPr>
            </a:pPr>
            <a:endParaRPr kumimoji="0" lang="nl-NL" sz="1800" b="0" i="0" u="none" strike="noStrike" kern="0" cap="none" spc="0" normalizeH="0" baseline="0" noProof="1">
              <a:ln>
                <a:noFill/>
              </a:ln>
              <a:solidFill>
                <a:srgbClr val="FFFFFF"/>
              </a:solidFill>
              <a:effectLst/>
              <a:uLnTx/>
              <a:uFillTx/>
              <a:latin typeface="Calibri"/>
              <a:ea typeface="Calibri"/>
              <a:cs typeface="Calibri"/>
              <a:sym typeface="Calibri"/>
            </a:endParaRPr>
          </a:p>
        </p:txBody>
      </p:sp>
      <p:sp>
        <p:nvSpPr>
          <p:cNvPr id="51" name="Cirkel">
            <a:extLst>
              <a:ext uri="{FF2B5EF4-FFF2-40B4-BE49-F238E27FC236}">
                <a16:creationId xmlns:a16="http://schemas.microsoft.com/office/drawing/2014/main" id="{14A7AA1B-3684-2020-D803-F889E53D84E7}"/>
              </a:ext>
            </a:extLst>
          </p:cNvPr>
          <p:cNvSpPr/>
          <p:nvPr/>
        </p:nvSpPr>
        <p:spPr>
          <a:xfrm>
            <a:off x="3096709" y="2870939"/>
            <a:ext cx="173029" cy="164397"/>
          </a:xfrm>
          <a:prstGeom prst="ellipse">
            <a:avLst/>
          </a:prstGeom>
          <a:solidFill>
            <a:srgbClr val="FFFFFF"/>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marL="0" marR="0" lvl="0" indent="0" algn="l" defTabSz="457200" rtl="0" eaLnBrk="1" fontAlgn="auto" latinLnBrk="0" hangingPunct="0">
              <a:lnSpc>
                <a:spcPct val="100000"/>
              </a:lnSpc>
              <a:spcBef>
                <a:spcPts val="0"/>
              </a:spcBef>
              <a:spcAft>
                <a:spcPts val="0"/>
              </a:spcAft>
              <a:buClrTx/>
              <a:buSzTx/>
              <a:buFontTx/>
              <a:buNone/>
              <a:tabLst/>
              <a:defRPr/>
            </a:pPr>
            <a:endParaRPr kumimoji="0" lang="nl-NL" sz="1800" b="0" i="0" u="none" strike="noStrike" kern="0" cap="none" spc="0" normalizeH="0" baseline="0" noProof="1">
              <a:ln>
                <a:noFill/>
              </a:ln>
              <a:solidFill>
                <a:srgbClr val="000000"/>
              </a:solidFill>
              <a:effectLst/>
              <a:uLnTx/>
              <a:uFillTx/>
              <a:latin typeface="Calibri"/>
              <a:ea typeface="Calibri"/>
              <a:cs typeface="Calibri"/>
              <a:sym typeface="Calibri"/>
            </a:endParaRPr>
          </a:p>
        </p:txBody>
      </p:sp>
      <p:sp>
        <p:nvSpPr>
          <p:cNvPr id="9" name="Tekstvak 8">
            <a:extLst>
              <a:ext uri="{FF2B5EF4-FFF2-40B4-BE49-F238E27FC236}">
                <a16:creationId xmlns:a16="http://schemas.microsoft.com/office/drawing/2014/main" id="{1E8EAFF9-B320-49A4-30CA-989A1F069740}"/>
              </a:ext>
            </a:extLst>
          </p:cNvPr>
          <p:cNvSpPr txBox="1"/>
          <p:nvPr/>
        </p:nvSpPr>
        <p:spPr>
          <a:xfrm>
            <a:off x="1626632" y="1033422"/>
            <a:ext cx="1085554" cy="369332"/>
          </a:xfrm>
          <a:prstGeom prst="rect">
            <a:avLst/>
          </a:prstGeom>
          <a:noFill/>
        </p:spPr>
        <p:txBody>
          <a:bodyPr wrap="none" rtlCol="0">
            <a:spAutoFit/>
          </a:bodyPr>
          <a:lstStyle/>
          <a:p>
            <a:r>
              <a:rPr lang="nl-NL" dirty="0">
                <a:solidFill>
                  <a:schemeClr val="accent3"/>
                </a:solidFill>
              </a:rPr>
              <a:t>(</a:t>
            </a:r>
            <a:r>
              <a:rPr lang="nl-NL" sz="1600" dirty="0">
                <a:solidFill>
                  <a:schemeClr val="accent3"/>
                </a:solidFill>
              </a:rPr>
              <a:t>animatie</a:t>
            </a:r>
            <a:r>
              <a:rPr lang="nl-NL" dirty="0">
                <a:solidFill>
                  <a:schemeClr val="accent3"/>
                </a:solidFill>
              </a:rPr>
              <a:t>)</a:t>
            </a:r>
            <a:endParaRPr lang="nl-BE" dirty="0">
              <a:solidFill>
                <a:schemeClr val="accent3"/>
              </a:solidFill>
            </a:endParaRPr>
          </a:p>
        </p:txBody>
      </p:sp>
      <p:cxnSp>
        <p:nvCxnSpPr>
          <p:cNvPr id="2" name="Rechte verbindingslijn met pijl 1">
            <a:extLst>
              <a:ext uri="{FF2B5EF4-FFF2-40B4-BE49-F238E27FC236}">
                <a16:creationId xmlns:a16="http://schemas.microsoft.com/office/drawing/2014/main" id="{4FBF1739-B13C-B7C9-D79D-15FF87A04F76}"/>
              </a:ext>
            </a:extLst>
          </p:cNvPr>
          <p:cNvCxnSpPr>
            <a:cxnSpLocks/>
          </p:cNvCxnSpPr>
          <p:nvPr/>
        </p:nvCxnSpPr>
        <p:spPr>
          <a:xfrm flipV="1">
            <a:off x="3485697" y="3035336"/>
            <a:ext cx="187080" cy="1878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4" name="Rechte verbindingslijn met pijl 13">
            <a:extLst>
              <a:ext uri="{FF2B5EF4-FFF2-40B4-BE49-F238E27FC236}">
                <a16:creationId xmlns:a16="http://schemas.microsoft.com/office/drawing/2014/main" id="{260DAFD9-60AA-6C28-A1FF-52316BECA95A}"/>
              </a:ext>
            </a:extLst>
          </p:cNvPr>
          <p:cNvCxnSpPr>
            <a:cxnSpLocks/>
          </p:cNvCxnSpPr>
          <p:nvPr/>
        </p:nvCxnSpPr>
        <p:spPr>
          <a:xfrm flipV="1">
            <a:off x="4399098" y="3285333"/>
            <a:ext cx="140959" cy="26995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0" name="Rechte verbindingslijn met pijl 19">
            <a:extLst>
              <a:ext uri="{FF2B5EF4-FFF2-40B4-BE49-F238E27FC236}">
                <a16:creationId xmlns:a16="http://schemas.microsoft.com/office/drawing/2014/main" id="{21AB385C-B906-3F39-3536-EC9DCC390F67}"/>
              </a:ext>
            </a:extLst>
          </p:cNvPr>
          <p:cNvCxnSpPr>
            <a:cxnSpLocks/>
          </p:cNvCxnSpPr>
          <p:nvPr/>
        </p:nvCxnSpPr>
        <p:spPr>
          <a:xfrm flipV="1">
            <a:off x="4506182" y="4525516"/>
            <a:ext cx="159401" cy="15837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4" name="Rechte verbindingslijn met pijl 23">
            <a:extLst>
              <a:ext uri="{FF2B5EF4-FFF2-40B4-BE49-F238E27FC236}">
                <a16:creationId xmlns:a16="http://schemas.microsoft.com/office/drawing/2014/main" id="{E298D50F-4497-D9B7-E926-B7CAD9B2A957}"/>
              </a:ext>
            </a:extLst>
          </p:cNvPr>
          <p:cNvCxnSpPr>
            <a:cxnSpLocks/>
          </p:cNvCxnSpPr>
          <p:nvPr/>
        </p:nvCxnSpPr>
        <p:spPr>
          <a:xfrm flipV="1">
            <a:off x="3604462" y="4122504"/>
            <a:ext cx="304499" cy="24326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Rechte verbindingslijn met pijl 27">
            <a:extLst>
              <a:ext uri="{FF2B5EF4-FFF2-40B4-BE49-F238E27FC236}">
                <a16:creationId xmlns:a16="http://schemas.microsoft.com/office/drawing/2014/main" id="{DAB91A1E-7805-AF11-D1D0-7D5027CE3FE7}"/>
              </a:ext>
            </a:extLst>
          </p:cNvPr>
          <p:cNvCxnSpPr>
            <a:cxnSpLocks/>
          </p:cNvCxnSpPr>
          <p:nvPr/>
        </p:nvCxnSpPr>
        <p:spPr>
          <a:xfrm>
            <a:off x="2712186" y="3844735"/>
            <a:ext cx="521977" cy="2962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4" name="Rechte verbindingslijn met pijl 33">
            <a:extLst>
              <a:ext uri="{FF2B5EF4-FFF2-40B4-BE49-F238E27FC236}">
                <a16:creationId xmlns:a16="http://schemas.microsoft.com/office/drawing/2014/main" id="{4C888608-50A4-5021-00CA-D23002AB4A35}"/>
              </a:ext>
            </a:extLst>
          </p:cNvPr>
          <p:cNvCxnSpPr>
            <a:cxnSpLocks/>
          </p:cNvCxnSpPr>
          <p:nvPr/>
        </p:nvCxnSpPr>
        <p:spPr>
          <a:xfrm flipV="1">
            <a:off x="2828017" y="4604703"/>
            <a:ext cx="126168" cy="13798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Rechte verbindingslijn met pijl 39">
            <a:extLst>
              <a:ext uri="{FF2B5EF4-FFF2-40B4-BE49-F238E27FC236}">
                <a16:creationId xmlns:a16="http://schemas.microsoft.com/office/drawing/2014/main" id="{CAB8D2AB-010C-1F8A-C7D2-8006FBDA8B33}"/>
              </a:ext>
            </a:extLst>
          </p:cNvPr>
          <p:cNvCxnSpPr>
            <a:cxnSpLocks/>
          </p:cNvCxnSpPr>
          <p:nvPr/>
        </p:nvCxnSpPr>
        <p:spPr>
          <a:xfrm flipV="1">
            <a:off x="2749955" y="5951662"/>
            <a:ext cx="204230" cy="20736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4" name="Rechte verbindingslijn met pijl 43">
            <a:extLst>
              <a:ext uri="{FF2B5EF4-FFF2-40B4-BE49-F238E27FC236}">
                <a16:creationId xmlns:a16="http://schemas.microsoft.com/office/drawing/2014/main" id="{7F8AFD5D-AED9-4396-0C95-2227C2290561}"/>
              </a:ext>
            </a:extLst>
          </p:cNvPr>
          <p:cNvCxnSpPr>
            <a:cxnSpLocks/>
          </p:cNvCxnSpPr>
          <p:nvPr/>
        </p:nvCxnSpPr>
        <p:spPr>
          <a:xfrm flipV="1">
            <a:off x="3767284" y="6478704"/>
            <a:ext cx="111832" cy="121634"/>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50" name="Rechte verbindingslijn met pijl 49">
            <a:extLst>
              <a:ext uri="{FF2B5EF4-FFF2-40B4-BE49-F238E27FC236}">
                <a16:creationId xmlns:a16="http://schemas.microsoft.com/office/drawing/2014/main" id="{D516ED77-EAF9-277F-F319-B72A9E4DC6C2}"/>
              </a:ext>
            </a:extLst>
          </p:cNvPr>
          <p:cNvCxnSpPr>
            <a:cxnSpLocks/>
          </p:cNvCxnSpPr>
          <p:nvPr/>
        </p:nvCxnSpPr>
        <p:spPr>
          <a:xfrm flipV="1">
            <a:off x="4665583" y="5756071"/>
            <a:ext cx="115967" cy="126906"/>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52989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4.86111E-6 2.96296E-6 L 0.05946 0.00061 " pathEditMode="relative" rAng="0" ptsTypes="AA">
                                      <p:cBhvr>
                                        <p:cTn id="6" dur="2000" fill="hold"/>
                                        <p:tgtEl>
                                          <p:spTgt spid="51"/>
                                        </p:tgtEl>
                                        <p:attrNameLst>
                                          <p:attrName>ppt_x</p:attrName>
                                          <p:attrName>ppt_y</p:attrName>
                                        </p:attrNameLst>
                                      </p:cBhvr>
                                      <p:rCtr x="2969" y="31"/>
                                    </p:animMotion>
                                  </p:childTnLst>
                                </p:cTn>
                              </p:par>
                              <p:par>
                                <p:cTn id="7" presetID="42" presetClass="path" presetSubtype="0" accel="50000" decel="50000" fill="hold" grpId="0" nodeType="withEffect">
                                  <p:stCondLst>
                                    <p:cond delay="0"/>
                                  </p:stCondLst>
                                  <p:childTnLst>
                                    <p:animMotion origin="layout" path="M 1.38889E-6 1.11022E-16 L 0.03073 -0.05849 " pathEditMode="relative" rAng="0" ptsTypes="AA">
                                      <p:cBhvr>
                                        <p:cTn id="8" dur="3000" fill="hold"/>
                                        <p:tgtEl>
                                          <p:spTgt spid="10"/>
                                        </p:tgtEl>
                                        <p:attrNameLst>
                                          <p:attrName>ppt_x</p:attrName>
                                          <p:attrName>ppt_y</p:attrName>
                                        </p:attrNameLst>
                                      </p:cBhvr>
                                      <p:rCtr x="1571" y="-2932"/>
                                    </p:animMotion>
                                  </p:childTnLst>
                                </p:cTn>
                              </p:par>
                              <p:par>
                                <p:cTn id="9" presetID="42" presetClass="path" presetSubtype="0" accel="50000" decel="50000" fill="hold" grpId="0" nodeType="withEffect">
                                  <p:stCondLst>
                                    <p:cond delay="0"/>
                                  </p:stCondLst>
                                  <p:childTnLst>
                                    <p:animMotion origin="layout" path="M 3.75E-6 4.5679E-6 L 0.0506 0.0003 " pathEditMode="relative" rAng="0" ptsTypes="AA">
                                      <p:cBhvr>
                                        <p:cTn id="10" dur="3000" fill="hold"/>
                                        <p:tgtEl>
                                          <p:spTgt spid="12"/>
                                        </p:tgtEl>
                                        <p:attrNameLst>
                                          <p:attrName>ppt_x</p:attrName>
                                          <p:attrName>ppt_y</p:attrName>
                                        </p:attrNameLst>
                                      </p:cBhvr>
                                      <p:rCtr x="2526" y="15"/>
                                    </p:animMotion>
                                  </p:childTnLst>
                                </p:cTn>
                              </p:par>
                              <p:par>
                                <p:cTn id="11" presetID="42" presetClass="path" presetSubtype="0" accel="50000" decel="50000" fill="hold" grpId="0" nodeType="withEffect">
                                  <p:stCondLst>
                                    <p:cond delay="0"/>
                                  </p:stCondLst>
                                  <p:childTnLst>
                                    <p:animMotion origin="layout" path="M 4.02778E-6 -3.95062E-6 L 0.04722 -0.06697 " pathEditMode="relative" rAng="0" ptsTypes="AA">
                                      <p:cBhvr>
                                        <p:cTn id="12" dur="3000" fill="hold"/>
                                        <p:tgtEl>
                                          <p:spTgt spid="19"/>
                                        </p:tgtEl>
                                        <p:attrNameLst>
                                          <p:attrName>ppt_x</p:attrName>
                                          <p:attrName>ppt_y</p:attrName>
                                        </p:attrNameLst>
                                      </p:cBhvr>
                                      <p:rCtr x="2361" y="-3349"/>
                                    </p:animMotion>
                                  </p:childTnLst>
                                </p:cTn>
                              </p:par>
                              <p:par>
                                <p:cTn id="13" presetID="37" presetClass="path" presetSubtype="0" accel="50000" decel="50000" fill="hold" grpId="0" nodeType="withEffect">
                                  <p:stCondLst>
                                    <p:cond delay="0"/>
                                  </p:stCondLst>
                                  <p:childTnLst>
                                    <p:animMotion origin="layout" path="M -8.625E-5 -2.46914E-6 L 0.01658 -0.00432 C 0.02031 -0.00524 0.02369 -0.00895 0.02595 -0.01435 C 0.02864 -0.02083 0.02934 -0.02762 0.02864 -0.0341 L 0.02595 -0.06373 " pathEditMode="relative" rAng="18360000" ptsTypes="AAAAA">
                                      <p:cBhvr>
                                        <p:cTn id="14" dur="3000" fill="hold"/>
                                        <p:tgtEl>
                                          <p:spTgt spid="15"/>
                                        </p:tgtEl>
                                        <p:attrNameLst>
                                          <p:attrName>ppt_x</p:attrName>
                                          <p:attrName>ppt_y</p:attrName>
                                        </p:attrNameLst>
                                      </p:cBhvr>
                                      <p:rCtr x="1962" y="-2330"/>
                                    </p:animMotion>
                                  </p:childTnLst>
                                </p:cTn>
                              </p:par>
                              <p:par>
                                <p:cTn id="15" presetID="42" presetClass="path" presetSubtype="0" accel="50000" decel="50000" fill="hold" grpId="0" nodeType="withEffect">
                                  <p:stCondLst>
                                    <p:cond delay="0"/>
                                  </p:stCondLst>
                                  <p:childTnLst>
                                    <p:animMotion origin="layout" path="M 1.52778E-6 -4.93827E-7 L 0.02361 -0.03395 " pathEditMode="relative" rAng="0" ptsTypes="AA">
                                      <p:cBhvr>
                                        <p:cTn id="16" dur="3000" fill="hold"/>
                                        <p:tgtEl>
                                          <p:spTgt spid="23"/>
                                        </p:tgtEl>
                                        <p:attrNameLst>
                                          <p:attrName>ppt_x</p:attrName>
                                          <p:attrName>ppt_y</p:attrName>
                                        </p:attrNameLst>
                                      </p:cBhvr>
                                      <p:rCtr x="1181" y="-1698"/>
                                    </p:animMotion>
                                  </p:childTnLst>
                                </p:cTn>
                              </p:par>
                              <p:par>
                                <p:cTn id="17" presetID="42" presetClass="path" presetSubtype="0" accel="50000" decel="50000" fill="hold" grpId="0" nodeType="withEffect">
                                  <p:stCondLst>
                                    <p:cond delay="0"/>
                                  </p:stCondLst>
                                  <p:childTnLst>
                                    <p:animMotion origin="layout" path="M 2.63889E-6 -3.58025E-6 L 0.0204 -0.03595 " pathEditMode="relative" rAng="0" ptsTypes="AA">
                                      <p:cBhvr>
                                        <p:cTn id="18" dur="3000" fill="hold"/>
                                        <p:tgtEl>
                                          <p:spTgt spid="17"/>
                                        </p:tgtEl>
                                        <p:attrNameLst>
                                          <p:attrName>ppt_x</p:attrName>
                                          <p:attrName>ppt_y</p:attrName>
                                        </p:attrNameLst>
                                      </p:cBhvr>
                                      <p:rCtr x="1016" y="-1806"/>
                                    </p:animMotion>
                                  </p:childTnLst>
                                </p:cTn>
                              </p:par>
                              <p:par>
                                <p:cTn id="19" presetID="42" presetClass="path" presetSubtype="0" accel="50000" decel="50000" fill="hold" grpId="0" nodeType="withEffect">
                                  <p:stCondLst>
                                    <p:cond delay="0"/>
                                  </p:stCondLst>
                                  <p:childTnLst>
                                    <p:animMotion origin="layout" path="M 5E-6 1.85185E-6 L 0.02457 -0.05556 " pathEditMode="relative" rAng="0" ptsTypes="AA">
                                      <p:cBhvr>
                                        <p:cTn id="20" dur="3000" fill="hold"/>
                                        <p:tgtEl>
                                          <p:spTgt spid="21"/>
                                        </p:tgtEl>
                                        <p:attrNameLst>
                                          <p:attrName>ppt_x</p:attrName>
                                          <p:attrName>ppt_y</p:attrName>
                                        </p:attrNameLst>
                                      </p:cBhvr>
                                      <p:rCtr x="1224" y="-2778"/>
                                    </p:animMotion>
                                  </p:childTnLst>
                                </p:cTn>
                              </p:par>
                              <p:par>
                                <p:cTn id="21" presetID="42" presetClass="path" presetSubtype="0" accel="50000" decel="50000" fill="hold" grpId="0" nodeType="withEffect">
                                  <p:stCondLst>
                                    <p:cond delay="0"/>
                                  </p:stCondLst>
                                  <p:childTnLst>
                                    <p:animMotion origin="layout" path="M -3.88889E-6 7.40741E-7 L 0.01441 -0.03997 " pathEditMode="relative" rAng="0" ptsTypes="AA">
                                      <p:cBhvr>
                                        <p:cTn id="22" dur="3000" fill="hold"/>
                                        <p:tgtEl>
                                          <p:spTgt spid="27"/>
                                        </p:tgtEl>
                                        <p:attrNameLst>
                                          <p:attrName>ppt_x</p:attrName>
                                          <p:attrName>ppt_y</p:attrName>
                                        </p:attrNameLst>
                                      </p:cBhvr>
                                      <p:rCtr x="720" y="-2006"/>
                                    </p:animMotion>
                                  </p:childTnLst>
                                </p:cTn>
                              </p:par>
                              <p:par>
                                <p:cTn id="23" presetID="42" presetClass="path" presetSubtype="0" accel="50000" decel="50000" fill="hold" grpId="0" nodeType="withEffect">
                                  <p:stCondLst>
                                    <p:cond delay="0"/>
                                  </p:stCondLst>
                                  <p:childTnLst>
                                    <p:animMotion origin="layout" path="M 2.36111E-6 1.7284E-6 L 0.01467 -0.03642 " pathEditMode="relative" rAng="0" ptsTypes="AA">
                                      <p:cBhvr>
                                        <p:cTn id="24" dur="3000" fill="hold"/>
                                        <p:tgtEl>
                                          <p:spTgt spid="29"/>
                                        </p:tgtEl>
                                        <p:attrNameLst>
                                          <p:attrName>ppt_x</p:attrName>
                                          <p:attrName>ppt_y</p:attrName>
                                        </p:attrNameLst>
                                      </p:cBhvr>
                                      <p:rCtr x="729" y="-1821"/>
                                    </p:animMotion>
                                  </p:childTnLst>
                                </p:cTn>
                              </p:par>
                              <p:par>
                                <p:cTn id="25" presetID="42" presetClass="path" presetSubtype="0" accel="50000" decel="50000" fill="hold" grpId="0" nodeType="withEffect">
                                  <p:stCondLst>
                                    <p:cond delay="0"/>
                                  </p:stCondLst>
                                  <p:childTnLst>
                                    <p:animMotion origin="layout" path="M 4.44444E-6 3.45679E-6 L 0.0263 -0.04074 " pathEditMode="relative" rAng="0" ptsTypes="AA">
                                      <p:cBhvr>
                                        <p:cTn id="26" dur="3000" fill="hold"/>
                                        <p:tgtEl>
                                          <p:spTgt spid="25"/>
                                        </p:tgtEl>
                                        <p:attrNameLst>
                                          <p:attrName>ppt_x</p:attrName>
                                          <p:attrName>ppt_y</p:attrName>
                                        </p:attrNameLst>
                                      </p:cBhvr>
                                      <p:rCtr x="1311" y="-203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2" grpId="0" animBg="1"/>
      <p:bldP spid="15" grpId="0" animBg="1"/>
      <p:bldP spid="17" grpId="0" animBg="1"/>
      <p:bldP spid="19" grpId="0" animBg="1"/>
      <p:bldP spid="21" grpId="0" animBg="1"/>
      <p:bldP spid="23" grpId="0" animBg="1"/>
      <p:bldP spid="25" grpId="0" animBg="1"/>
      <p:bldP spid="27" grpId="0" animBg="1"/>
      <p:bldP spid="29" grpId="0" animBg="1"/>
      <p:bldP spid="51"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CFCFC"/>
        </a:solidFill>
        <a:effectLst/>
      </p:bgPr>
    </p:bg>
    <p:spTree>
      <p:nvGrpSpPr>
        <p:cNvPr id="1" name="">
          <a:extLst>
            <a:ext uri="{FF2B5EF4-FFF2-40B4-BE49-F238E27FC236}">
              <a16:creationId xmlns:a16="http://schemas.microsoft.com/office/drawing/2014/main" id="{0A9AB7A8-9C01-5DC1-0304-4AF898C00B26}"/>
            </a:ext>
          </a:extLst>
        </p:cNvPr>
        <p:cNvGrpSpPr/>
        <p:nvPr/>
      </p:nvGrpSpPr>
      <p:grpSpPr>
        <a:xfrm>
          <a:off x="0" y="0"/>
          <a:ext cx="0" cy="0"/>
          <a:chOff x="0" y="0"/>
          <a:chExt cx="0" cy="0"/>
        </a:xfrm>
      </p:grpSpPr>
      <p:sp>
        <p:nvSpPr>
          <p:cNvPr id="2" name="Shape 0">
            <a:extLst>
              <a:ext uri="{FF2B5EF4-FFF2-40B4-BE49-F238E27FC236}">
                <a16:creationId xmlns:a16="http://schemas.microsoft.com/office/drawing/2014/main" id="{8E32BD32-11BB-7D22-5ED6-92F50EEBCE81}"/>
              </a:ext>
            </a:extLst>
          </p:cNvPr>
          <p:cNvSpPr/>
          <p:nvPr/>
        </p:nvSpPr>
        <p:spPr>
          <a:xfrm>
            <a:off x="1238250" y="0"/>
            <a:ext cx="1143000" cy="133350"/>
          </a:xfrm>
          <a:prstGeom prst="rect">
            <a:avLst/>
          </a:prstGeom>
          <a:solidFill>
            <a:srgbClr val="B62C17"/>
          </a:solidFill>
          <a:ln/>
        </p:spPr>
        <p:txBody>
          <a:bodyPr/>
          <a:lstStyle/>
          <a:p>
            <a:endParaRPr lang="nl-NL" noProof="1"/>
          </a:p>
        </p:txBody>
      </p:sp>
      <p:sp>
        <p:nvSpPr>
          <p:cNvPr id="3" name="Shape 1">
            <a:extLst>
              <a:ext uri="{FF2B5EF4-FFF2-40B4-BE49-F238E27FC236}">
                <a16:creationId xmlns:a16="http://schemas.microsoft.com/office/drawing/2014/main" id="{B12F4A73-1D0C-EDC7-372B-40A322C4E15A}"/>
              </a:ext>
            </a:extLst>
          </p:cNvPr>
          <p:cNvSpPr/>
          <p:nvPr/>
        </p:nvSpPr>
        <p:spPr>
          <a:xfrm>
            <a:off x="2381250" y="0"/>
            <a:ext cx="1143000" cy="133350"/>
          </a:xfrm>
          <a:prstGeom prst="rect">
            <a:avLst/>
          </a:prstGeom>
          <a:solidFill>
            <a:srgbClr val="BD9D64"/>
          </a:solidFill>
          <a:ln/>
        </p:spPr>
        <p:txBody>
          <a:bodyPr/>
          <a:lstStyle/>
          <a:p>
            <a:endParaRPr lang="nl-NL" noProof="1"/>
          </a:p>
        </p:txBody>
      </p:sp>
      <p:sp>
        <p:nvSpPr>
          <p:cNvPr id="4" name="Text 2">
            <a:extLst>
              <a:ext uri="{FF2B5EF4-FFF2-40B4-BE49-F238E27FC236}">
                <a16:creationId xmlns:a16="http://schemas.microsoft.com/office/drawing/2014/main" id="{4A1EAA8C-AC26-E294-C7AC-3DACE28F5CDB}"/>
              </a:ext>
            </a:extLst>
          </p:cNvPr>
          <p:cNvSpPr/>
          <p:nvPr/>
        </p:nvSpPr>
        <p:spPr>
          <a:xfrm>
            <a:off x="1238250" y="996776"/>
            <a:ext cx="17392650" cy="323850"/>
          </a:xfrm>
          <a:prstGeom prst="rect">
            <a:avLst/>
          </a:prstGeom>
          <a:noFill/>
          <a:ln/>
        </p:spPr>
        <p:txBody>
          <a:bodyPr wrap="square" lIns="25400" tIns="25400" rIns="25400" bIns="25400" rtlCol="0" anchor="t">
            <a:normAutofit lnSpcReduction="10000"/>
          </a:bodyPr>
          <a:lstStyle/>
          <a:p>
            <a:pPr marL="0" indent="0" algn="l">
              <a:buNone/>
            </a:pPr>
            <a:r>
              <a:rPr lang="en-BE" b="1" kern="0" spc="360" noProof="1">
                <a:solidFill>
                  <a:srgbClr val="B62C17"/>
                </a:solidFill>
                <a:latin typeface="Outfit" pitchFamily="34" charset="0"/>
                <a:ea typeface="Outfit" pitchFamily="34" charset="-122"/>
                <a:cs typeface="Outfit" pitchFamily="34" charset="-120"/>
              </a:rPr>
              <a:t>N</a:t>
            </a:r>
            <a:r>
              <a:rPr lang="en-BE" sz="1800" b="1" kern="0" spc="360" noProof="1">
                <a:solidFill>
                  <a:srgbClr val="B62C17"/>
                </a:solidFill>
                <a:latin typeface="Outfit" pitchFamily="34" charset="0"/>
                <a:ea typeface="Outfit" pitchFamily="34" charset="-122"/>
                <a:cs typeface="Outfit" pitchFamily="34" charset="-120"/>
              </a:rPr>
              <a:t>iet balbezit - </a:t>
            </a:r>
            <a:r>
              <a:rPr lang="nl-NL" sz="1800" b="1" kern="0" spc="360" noProof="1">
                <a:solidFill>
                  <a:srgbClr val="B62C17"/>
                </a:solidFill>
                <a:latin typeface="Outfit" pitchFamily="34" charset="0"/>
                <a:ea typeface="Outfit" pitchFamily="34" charset="-122"/>
                <a:cs typeface="Outfit" pitchFamily="34" charset="-120"/>
              </a:rPr>
              <a:t>presssing</a:t>
            </a:r>
            <a:endParaRPr lang="nl-NL" sz="1800" noProof="1"/>
          </a:p>
        </p:txBody>
      </p:sp>
      <p:sp>
        <p:nvSpPr>
          <p:cNvPr id="5" name="Text 3">
            <a:extLst>
              <a:ext uri="{FF2B5EF4-FFF2-40B4-BE49-F238E27FC236}">
                <a16:creationId xmlns:a16="http://schemas.microsoft.com/office/drawing/2014/main" id="{31441400-7A76-B8E3-A654-5E1FC6080DB9}"/>
              </a:ext>
            </a:extLst>
          </p:cNvPr>
          <p:cNvSpPr/>
          <p:nvPr/>
        </p:nvSpPr>
        <p:spPr>
          <a:xfrm>
            <a:off x="1238250" y="1492076"/>
            <a:ext cx="17392650" cy="76200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000" b="1" kern="0" spc="-120" noProof="1">
                <a:solidFill>
                  <a:srgbClr val="06478D"/>
                </a:solidFill>
                <a:latin typeface="Outfit" pitchFamily="34" charset="0"/>
                <a:ea typeface="Outfit" pitchFamily="34" charset="-122"/>
                <a:cs typeface="Outfit" pitchFamily="34" charset="-120"/>
              </a:rPr>
              <a:t>Welke press kiezen we?</a:t>
            </a:r>
          </a:p>
          <a:p>
            <a:pPr marL="0" indent="0" algn="l">
              <a:lnSpc>
                <a:spcPct val="95000"/>
              </a:lnSpc>
              <a:buNone/>
            </a:pPr>
            <a:endParaRPr lang="nl-NL" sz="6000" noProof="1"/>
          </a:p>
        </p:txBody>
      </p:sp>
      <p:sp>
        <p:nvSpPr>
          <p:cNvPr id="23" name="TextBox 22">
            <a:extLst>
              <a:ext uri="{FF2B5EF4-FFF2-40B4-BE49-F238E27FC236}">
                <a16:creationId xmlns:a16="http://schemas.microsoft.com/office/drawing/2014/main" id="{59EDD00A-CE37-0986-0981-C1BB97FE4A12}"/>
              </a:ext>
            </a:extLst>
          </p:cNvPr>
          <p:cNvSpPr txBox="1"/>
          <p:nvPr/>
        </p:nvSpPr>
        <p:spPr>
          <a:xfrm>
            <a:off x="704849" y="9456237"/>
            <a:ext cx="16732251" cy="430887"/>
          </a:xfrm>
          <a:prstGeom prst="rect">
            <a:avLst/>
          </a:prstGeom>
          <a:noFill/>
        </p:spPr>
        <p:txBody>
          <a:bodyPr wrap="square">
            <a:spAutoFit/>
          </a:bodyPr>
          <a:lstStyle/>
          <a:p>
            <a:pPr>
              <a:spcAft>
                <a:spcPts val="3300"/>
              </a:spcAft>
            </a:pPr>
            <a:r>
              <a:rPr lang="nl-BE" sz="1100" b="1" dirty="0"/>
              <a:t>As 1</a:t>
            </a:r>
            <a:r>
              <a:rPr lang="nl-BE" sz="1100" dirty="0"/>
              <a:t> — hoog bij zwakke opbouw, laag bij sterke/doorbrekende opbouw. 	</a:t>
            </a:r>
            <a:r>
              <a:rPr lang="nl-BE" sz="1100" b="1" dirty="0"/>
              <a:t>As 2</a:t>
            </a:r>
            <a:r>
              <a:rPr lang="nl-BE" sz="1100" dirty="0"/>
              <a:t> — centraal is standaard, breed bij vlotte flankaanvallen. 		</a:t>
            </a:r>
            <a:r>
              <a:rPr lang="nl-BE" sz="1100" b="1" dirty="0"/>
              <a:t>Split &amp; blind</a:t>
            </a:r>
            <a:r>
              <a:rPr lang="nl-BE" sz="1100" dirty="0"/>
              <a:t> — extra lagen, los van de gekozen basisvorm.</a:t>
            </a:r>
            <a:br>
              <a:rPr lang="en-BE" sz="1100" dirty="0"/>
            </a:br>
            <a:endParaRPr lang="nl-NL" sz="1100" dirty="0"/>
          </a:p>
        </p:txBody>
      </p:sp>
      <p:pic>
        <p:nvPicPr>
          <p:cNvPr id="7" name="Afbeelding 6">
            <a:extLst>
              <a:ext uri="{FF2B5EF4-FFF2-40B4-BE49-F238E27FC236}">
                <a16:creationId xmlns:a16="http://schemas.microsoft.com/office/drawing/2014/main" id="{75ED0295-67AB-2BBB-6128-38FD3E2A4169}"/>
              </a:ext>
            </a:extLst>
          </p:cNvPr>
          <p:cNvPicPr>
            <a:picLocks noChangeAspect="1"/>
          </p:cNvPicPr>
          <p:nvPr/>
        </p:nvPicPr>
        <p:blipFill>
          <a:blip r:embed="rId3"/>
          <a:stretch>
            <a:fillRect/>
          </a:stretch>
        </p:blipFill>
        <p:spPr>
          <a:xfrm>
            <a:off x="552000" y="2889120"/>
            <a:ext cx="17514200" cy="5905804"/>
          </a:xfrm>
          <a:prstGeom prst="rect">
            <a:avLst/>
          </a:prstGeom>
        </p:spPr>
      </p:pic>
    </p:spTree>
    <p:extLst>
      <p:ext uri="{BB962C8B-B14F-4D97-AF65-F5344CB8AC3E}">
        <p14:creationId xmlns:p14="http://schemas.microsoft.com/office/powerpoint/2010/main" val="20855985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F1F4D-480F-7F7D-2BD0-C52D135D828C}"/>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3F496654-C380-1AC3-A8B3-07631CB6F3C8}"/>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2A2E9483-7D7D-9DC4-FECC-B8A7FA733A44}"/>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B36D3BBC-2A28-8180-08AD-EC5298F3C670}"/>
              </a:ext>
            </a:extLst>
          </p:cNvPr>
          <p:cNvSpPr/>
          <p:nvPr/>
        </p:nvSpPr>
        <p:spPr>
          <a:xfrm>
            <a:off x="9049013" y="1139314"/>
            <a:ext cx="8750841" cy="323850"/>
          </a:xfrm>
          <a:prstGeom prst="rect">
            <a:avLst/>
          </a:prstGeom>
          <a:noFill/>
          <a:ln/>
        </p:spPr>
        <p:txBody>
          <a:bodyPr wrap="square" lIns="25400" tIns="25400" rIns="25400" bIns="25400" rtlCol="0" anchor="t">
            <a:normAutofit lnSpcReduction="10000"/>
          </a:bodyPr>
          <a:lstStyle/>
          <a:p>
            <a:r>
              <a:rPr lang="nl-NL" b="1" kern="0" spc="360" noProof="1">
                <a:solidFill>
                  <a:srgbClr val="B62C17"/>
                </a:solidFill>
                <a:latin typeface="Outfit" pitchFamily="34" charset="0"/>
                <a:ea typeface="Outfit" pitchFamily="34" charset="-122"/>
                <a:cs typeface="Outfit" pitchFamily="34" charset="-120"/>
              </a:rPr>
              <a:t>Niet balbezit - </a:t>
            </a:r>
            <a:r>
              <a:rPr lang="en-BE" b="1" kern="0" spc="360" noProof="1">
                <a:solidFill>
                  <a:srgbClr val="B62C17"/>
                </a:solidFill>
                <a:latin typeface="Outfit" pitchFamily="34" charset="0"/>
                <a:ea typeface="Outfit" pitchFamily="34" charset="-122"/>
                <a:cs typeface="Outfit" pitchFamily="34" charset="-120"/>
              </a:rPr>
              <a:t>PCD</a:t>
            </a:r>
            <a:endParaRPr lang="nl-NL" noProof="1"/>
          </a:p>
          <a:p>
            <a:pPr marL="0" indent="0" algn="l">
              <a:buNone/>
            </a:pPr>
            <a:endParaRPr lang="nl-NL" sz="1800" noProof="1"/>
          </a:p>
        </p:txBody>
      </p:sp>
      <p:sp>
        <p:nvSpPr>
          <p:cNvPr id="6" name="Text 3">
            <a:extLst>
              <a:ext uri="{FF2B5EF4-FFF2-40B4-BE49-F238E27FC236}">
                <a16:creationId xmlns:a16="http://schemas.microsoft.com/office/drawing/2014/main" id="{E00DC835-63E4-0684-A91E-2139CF152A6B}"/>
              </a:ext>
            </a:extLst>
          </p:cNvPr>
          <p:cNvSpPr/>
          <p:nvPr/>
        </p:nvSpPr>
        <p:spPr>
          <a:xfrm>
            <a:off x="9049013" y="1634614"/>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en-BE" sz="5400" b="1" kern="0" spc="-108" noProof="1">
                <a:solidFill>
                  <a:srgbClr val="06478D"/>
                </a:solidFill>
                <a:latin typeface="Outfit" pitchFamily="34" charset="0"/>
                <a:ea typeface="Outfit" pitchFamily="34" charset="-122"/>
              </a:rPr>
              <a:t>2-2 laag</a:t>
            </a:r>
            <a:endParaRPr lang="nl-NL" sz="5400" noProof="1"/>
          </a:p>
        </p:txBody>
      </p:sp>
      <p:sp>
        <p:nvSpPr>
          <p:cNvPr id="7" name="Text 4">
            <a:extLst>
              <a:ext uri="{FF2B5EF4-FFF2-40B4-BE49-F238E27FC236}">
                <a16:creationId xmlns:a16="http://schemas.microsoft.com/office/drawing/2014/main" id="{AB76B158-5802-643C-826D-2A0ED1906652}"/>
              </a:ext>
            </a:extLst>
          </p:cNvPr>
          <p:cNvSpPr/>
          <p:nvPr/>
        </p:nvSpPr>
        <p:spPr>
          <a:xfrm>
            <a:off x="9049012" y="3223204"/>
            <a:ext cx="8750841" cy="5924481"/>
          </a:xfrm>
          <a:prstGeom prst="rect">
            <a:avLst/>
          </a:prstGeom>
          <a:noFill/>
          <a:ln/>
        </p:spPr>
        <p:txBody>
          <a:bodyPr wrap="square" lIns="25400" tIns="25400" rIns="25400" bIns="25400" rtlCol="0" anchor="t">
            <a:normAutofit fontScale="92500"/>
          </a:bodyPr>
          <a:lstStyle/>
          <a:p>
            <a:pPr marL="0" indent="0" algn="l">
              <a:lnSpc>
                <a:spcPct val="160000"/>
              </a:lnSpc>
              <a:buNone/>
            </a:pPr>
            <a:r>
              <a:rPr lang="nl-NL" sz="1875" noProof="1">
                <a:solidFill>
                  <a:srgbClr val="35526F"/>
                </a:solidFill>
                <a:latin typeface="Barlow" pitchFamily="34" charset="0"/>
              </a:rPr>
              <a:t>Start 2 spelers aan de handschoen-kant van de keeper en 2 spelers aan de stick-kant van de keeper</a:t>
            </a:r>
          </a:p>
          <a:p>
            <a:pPr marL="342900" indent="-342900" algn="l">
              <a:lnSpc>
                <a:spcPct val="160000"/>
              </a:lnSpc>
              <a:buFont typeface="Wingdings" panose="05000000000000000000" pitchFamily="2" charset="2"/>
              <a:buChar char="Ø"/>
            </a:pPr>
            <a:r>
              <a:rPr lang="en-BE" sz="1875" noProof="1">
                <a:solidFill>
                  <a:srgbClr val="35526F"/>
                </a:solidFill>
                <a:latin typeface="Barlow" pitchFamily="34" charset="0"/>
              </a:rPr>
              <a:t> </a:t>
            </a:r>
            <a:r>
              <a:rPr lang="nl-NL" sz="1875" noProof="1">
                <a:solidFill>
                  <a:srgbClr val="35526F"/>
                </a:solidFill>
                <a:latin typeface="Barlow" pitchFamily="34" charset="0"/>
              </a:rPr>
              <a:t>Geen </a:t>
            </a:r>
            <a:r>
              <a:rPr lang="en-BE" sz="1875" noProof="1">
                <a:solidFill>
                  <a:srgbClr val="35526F"/>
                </a:solidFill>
                <a:latin typeface="Barlow" pitchFamily="34" charset="0"/>
              </a:rPr>
              <a:t>sterke</a:t>
            </a:r>
            <a:r>
              <a:rPr lang="nl-NL" sz="1875" noProof="1">
                <a:solidFill>
                  <a:srgbClr val="35526F"/>
                </a:solidFill>
                <a:latin typeface="Barlow" pitchFamily="34" charset="0"/>
              </a:rPr>
              <a:t> directe corner - alle varianten dicht en midden voor de keeper.</a:t>
            </a:r>
          </a:p>
          <a:p>
            <a:pPr marL="0" indent="0" algn="l">
              <a:lnSpc>
                <a:spcPct val="160000"/>
              </a:lnSpc>
              <a:buNone/>
            </a:pPr>
            <a:endParaRPr lang="en-BE" sz="1875" noProof="1">
              <a:solidFill>
                <a:srgbClr val="35526F"/>
              </a:solidFill>
              <a:latin typeface="Barlow" pitchFamily="34" charset="0"/>
            </a:endParaRPr>
          </a:p>
          <a:p>
            <a:pPr marL="0" indent="0" algn="l">
              <a:lnSpc>
                <a:spcPct val="160000"/>
              </a:lnSpc>
              <a:buNone/>
            </a:pPr>
            <a:r>
              <a:rPr lang="nl-NL" sz="1875" noProof="1">
                <a:solidFill>
                  <a:srgbClr val="35526F"/>
                </a:solidFill>
                <a:latin typeface="Barlow" pitchFamily="34" charset="0"/>
              </a:rPr>
              <a:t>Taken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Eerste uitloper</a:t>
            </a:r>
            <a:r>
              <a:rPr lang="nl-NL" sz="1875" noProof="1">
                <a:solidFill>
                  <a:srgbClr val="35526F"/>
                </a:solidFill>
                <a:latin typeface="Barlow" pitchFamily="34" charset="0"/>
              </a:rPr>
              <a:t>:</a:t>
            </a:r>
            <a:r>
              <a:rPr lang="en-BE" sz="1875" noProof="1">
                <a:solidFill>
                  <a:srgbClr val="35526F"/>
                </a:solidFill>
                <a:latin typeface="Barlow" pitchFamily="34" charset="0"/>
              </a:rPr>
              <a:t> </a:t>
            </a:r>
            <a:r>
              <a:rPr lang="nl-NL" sz="1875" noProof="1">
                <a:solidFill>
                  <a:srgbClr val="35526F"/>
                </a:solidFill>
                <a:latin typeface="Barlow" pitchFamily="34" charset="0"/>
              </a:rPr>
              <a:t>Loopt richting de </a:t>
            </a:r>
            <a:r>
              <a:rPr lang="en-BE" sz="1875" noProof="1">
                <a:solidFill>
                  <a:srgbClr val="35526F"/>
                </a:solidFill>
                <a:latin typeface="Barlow" pitchFamily="34" charset="0"/>
              </a:rPr>
              <a:t>eerste</a:t>
            </a:r>
            <a:r>
              <a:rPr lang="nl-NL" sz="1875" noProof="1">
                <a:solidFill>
                  <a:srgbClr val="35526F"/>
                </a:solidFill>
                <a:latin typeface="Barlow" pitchFamily="34" charset="0"/>
              </a:rPr>
              <a:t> toren maar stopt net voorbij het stroke punt. Deze speler stapt uit bij een fase op rand cirkel en blokt tippers uit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Tweede uitloper</a:t>
            </a:r>
            <a:r>
              <a:rPr lang="nl-NL" sz="1875" noProof="1">
                <a:solidFill>
                  <a:srgbClr val="35526F"/>
                </a:solidFill>
                <a:latin typeface="Barlow" pitchFamily="34" charset="0"/>
              </a:rPr>
              <a:t>:</a:t>
            </a:r>
            <a:r>
              <a:rPr lang="en-BE" sz="1875" noProof="1">
                <a:solidFill>
                  <a:srgbClr val="35526F"/>
                </a:solidFill>
                <a:latin typeface="Barlow" pitchFamily="34" charset="0"/>
              </a:rPr>
              <a:t> </a:t>
            </a:r>
            <a:r>
              <a:rPr lang="nl-NL" sz="1875" noProof="1">
                <a:solidFill>
                  <a:srgbClr val="35526F"/>
                </a:solidFill>
                <a:latin typeface="Barlow" pitchFamily="34" charset="0"/>
              </a:rPr>
              <a:t>Loopt richting de </a:t>
            </a:r>
            <a:r>
              <a:rPr lang="en-BE" sz="1875" noProof="1">
                <a:solidFill>
                  <a:srgbClr val="35526F"/>
                </a:solidFill>
                <a:latin typeface="Barlow" pitchFamily="34" charset="0"/>
              </a:rPr>
              <a:t>tweede</a:t>
            </a:r>
            <a:r>
              <a:rPr lang="nl-NL" sz="1875" noProof="1">
                <a:solidFill>
                  <a:srgbClr val="35526F"/>
                </a:solidFill>
                <a:latin typeface="Barlow" pitchFamily="34" charset="0"/>
              </a:rPr>
              <a:t> toren maar stopt net voorbij het stroke punt. Deze speler stapt uit bij een fase op rand cirkel en blokt tippers uit</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Derde uitloper</a:t>
            </a:r>
            <a:r>
              <a:rPr lang="nl-NL" sz="1875" noProof="1">
                <a:solidFill>
                  <a:srgbClr val="35526F"/>
                </a:solidFill>
                <a:latin typeface="Barlow" pitchFamily="34" charset="0"/>
              </a:rPr>
              <a:t>: Loopt uit tot ongeveer het strokepunt. Moet een backhand tip-in vermijden, de bal terug naar de aangever blokkeren en de rebound spelen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Vierde uitloper</a:t>
            </a:r>
            <a:r>
              <a:rPr lang="nl-NL" sz="1875" noProof="1">
                <a:solidFill>
                  <a:srgbClr val="35526F"/>
                </a:solidFill>
                <a:latin typeface="Barlow" pitchFamily="34" charset="0"/>
              </a:rPr>
              <a:t>: Loopt uit tot ongeveer het strokepunt. Moet een Forehand tip-in vermijden en de rebound spelen</a:t>
            </a:r>
          </a:p>
          <a:p>
            <a:pPr marL="342900" indent="-342900" algn="l">
              <a:lnSpc>
                <a:spcPct val="160000"/>
              </a:lnSpc>
              <a:buFont typeface="Arial" panose="020B0604020202020204" pitchFamily="34" charset="0"/>
              <a:buChar char="•"/>
            </a:pPr>
            <a:r>
              <a:rPr lang="nl-NL" sz="1875" b="1" noProof="1">
                <a:solidFill>
                  <a:srgbClr val="35526F"/>
                </a:solidFill>
                <a:latin typeface="Barlow" pitchFamily="34" charset="0"/>
              </a:rPr>
              <a:t>Keeper</a:t>
            </a:r>
            <a:r>
              <a:rPr lang="nl-NL" sz="1875" noProof="1">
                <a:solidFill>
                  <a:srgbClr val="35526F"/>
                </a:solidFill>
                <a:latin typeface="Barlow" pitchFamily="34" charset="0"/>
              </a:rPr>
              <a:t>:</a:t>
            </a:r>
            <a:r>
              <a:rPr lang="en-BE" sz="1875" noProof="1">
                <a:solidFill>
                  <a:srgbClr val="35526F"/>
                </a:solidFill>
                <a:latin typeface="Barlow" pitchFamily="34" charset="0"/>
              </a:rPr>
              <a:t> </a:t>
            </a:r>
            <a:r>
              <a:rPr lang="nl-NL" sz="1875" noProof="1">
                <a:solidFill>
                  <a:srgbClr val="35526F"/>
                </a:solidFill>
                <a:latin typeface="Barlow" pitchFamily="34" charset="0"/>
              </a:rPr>
              <a:t>Door het midden mag er niets binnen</a:t>
            </a:r>
          </a:p>
          <a:p>
            <a:pPr marL="0" indent="0" algn="l">
              <a:lnSpc>
                <a:spcPct val="160000"/>
              </a:lnSpc>
              <a:buNone/>
            </a:pPr>
            <a:endParaRPr lang="nl-NL" sz="1875" noProof="1">
              <a:solidFill>
                <a:srgbClr val="35526F"/>
              </a:solidFill>
              <a:latin typeface="Barlow" pitchFamily="34" charset="0"/>
            </a:endParaRPr>
          </a:p>
          <a:p>
            <a:pPr algn="l">
              <a:lnSpc>
                <a:spcPct val="160000"/>
              </a:lnSpc>
            </a:pPr>
            <a:endParaRPr lang="nl-NL" sz="1875" noProof="1"/>
          </a:p>
        </p:txBody>
      </p:sp>
      <p:pic>
        <p:nvPicPr>
          <p:cNvPr id="8" name="Schermafbeelding 2023-05-26 om 21.04.45.png">
            <a:extLst>
              <a:ext uri="{FF2B5EF4-FFF2-40B4-BE49-F238E27FC236}">
                <a16:creationId xmlns:a16="http://schemas.microsoft.com/office/drawing/2014/main" id="{52309FD1-BCF8-F0CD-91F0-C6878B6FC355}"/>
              </a:ext>
            </a:extLst>
          </p:cNvPr>
          <p:cNvPicPr>
            <a:picLocks noChangeAspect="1"/>
          </p:cNvPicPr>
          <p:nvPr/>
        </p:nvPicPr>
        <p:blipFill>
          <a:blip r:embed="rId3"/>
          <a:stretch>
            <a:fillRect/>
          </a:stretch>
        </p:blipFill>
        <p:spPr>
          <a:xfrm>
            <a:off x="391500" y="1488247"/>
            <a:ext cx="7130577" cy="3256803"/>
          </a:xfrm>
          <a:prstGeom prst="rect">
            <a:avLst/>
          </a:prstGeom>
          <a:ln w="12700">
            <a:miter lim="400000"/>
          </a:ln>
        </p:spPr>
      </p:pic>
      <p:sp>
        <p:nvSpPr>
          <p:cNvPr id="10" name="Rechthoek">
            <a:extLst>
              <a:ext uri="{FF2B5EF4-FFF2-40B4-BE49-F238E27FC236}">
                <a16:creationId xmlns:a16="http://schemas.microsoft.com/office/drawing/2014/main" id="{2714EB17-9B87-9532-B1F3-EB249BBD8CFC}"/>
              </a:ext>
            </a:extLst>
          </p:cNvPr>
          <p:cNvSpPr/>
          <p:nvPr/>
        </p:nvSpPr>
        <p:spPr>
          <a:xfrm>
            <a:off x="3276907" y="1395307"/>
            <a:ext cx="1349852" cy="390303"/>
          </a:xfrm>
          <a:prstGeom prst="rect">
            <a:avLst/>
          </a:prstGeom>
          <a:solidFill>
            <a:srgbClr val="FFFFFF"/>
          </a:solidFill>
          <a:ln w="254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21" name="Vierkant">
            <a:extLst>
              <a:ext uri="{FF2B5EF4-FFF2-40B4-BE49-F238E27FC236}">
                <a16:creationId xmlns:a16="http://schemas.microsoft.com/office/drawing/2014/main" id="{99B7A2E8-A6C3-4E0E-02F8-6E15DCF9494B}"/>
              </a:ext>
            </a:extLst>
          </p:cNvPr>
          <p:cNvSpPr/>
          <p:nvPr/>
        </p:nvSpPr>
        <p:spPr>
          <a:xfrm>
            <a:off x="3828269" y="1605674"/>
            <a:ext cx="205893" cy="219129"/>
          </a:xfrm>
          <a:prstGeom prst="rect">
            <a:avLst/>
          </a:prstGeom>
          <a:solidFill>
            <a:srgbClr val="424242"/>
          </a:solidFill>
          <a:ln w="12700">
            <a:solidFill>
              <a:srgbClr val="000000"/>
            </a:solidFill>
            <a:miter/>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23" name="Cirkel">
            <a:extLst>
              <a:ext uri="{FF2B5EF4-FFF2-40B4-BE49-F238E27FC236}">
                <a16:creationId xmlns:a16="http://schemas.microsoft.com/office/drawing/2014/main" id="{106AB721-682A-8ED3-2AD3-50FAD03B85EC}"/>
              </a:ext>
            </a:extLst>
          </p:cNvPr>
          <p:cNvSpPr/>
          <p:nvPr/>
        </p:nvSpPr>
        <p:spPr>
          <a:xfrm>
            <a:off x="2095577" y="1590459"/>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5" name="Cirkel">
            <a:extLst>
              <a:ext uri="{FF2B5EF4-FFF2-40B4-BE49-F238E27FC236}">
                <a16:creationId xmlns:a16="http://schemas.microsoft.com/office/drawing/2014/main" id="{A94E064E-3A41-2297-EB87-AD944563758F}"/>
              </a:ext>
            </a:extLst>
          </p:cNvPr>
          <p:cNvSpPr/>
          <p:nvPr/>
        </p:nvSpPr>
        <p:spPr>
          <a:xfrm>
            <a:off x="3158619" y="3363601"/>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7" name="Cirkel">
            <a:extLst>
              <a:ext uri="{FF2B5EF4-FFF2-40B4-BE49-F238E27FC236}">
                <a16:creationId xmlns:a16="http://schemas.microsoft.com/office/drawing/2014/main" id="{741141BD-7E35-12A0-F8EF-58A4FB01E6E8}"/>
              </a:ext>
            </a:extLst>
          </p:cNvPr>
          <p:cNvSpPr/>
          <p:nvPr/>
        </p:nvSpPr>
        <p:spPr>
          <a:xfrm>
            <a:off x="3878096" y="3363601"/>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FEA43D46-3FE8-2C9D-4C4B-E1BBC7975D0D}"/>
              </a:ext>
            </a:extLst>
          </p:cNvPr>
          <p:cNvSpPr/>
          <p:nvPr/>
        </p:nvSpPr>
        <p:spPr>
          <a:xfrm>
            <a:off x="3744017" y="356591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1" name="Cirkel">
            <a:extLst>
              <a:ext uri="{FF2B5EF4-FFF2-40B4-BE49-F238E27FC236}">
                <a16:creationId xmlns:a16="http://schemas.microsoft.com/office/drawing/2014/main" id="{63A77A7A-62FB-DDA1-14F2-ACBDF2A54EB2}"/>
              </a:ext>
            </a:extLst>
          </p:cNvPr>
          <p:cNvSpPr/>
          <p:nvPr/>
        </p:nvSpPr>
        <p:spPr>
          <a:xfrm>
            <a:off x="2967253" y="356591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3" name="Cirkel">
            <a:extLst>
              <a:ext uri="{FF2B5EF4-FFF2-40B4-BE49-F238E27FC236}">
                <a16:creationId xmlns:a16="http://schemas.microsoft.com/office/drawing/2014/main" id="{2EBEA0B7-3F01-8CE3-A5A7-53A6B9F10CB0}"/>
              </a:ext>
            </a:extLst>
          </p:cNvPr>
          <p:cNvSpPr/>
          <p:nvPr/>
        </p:nvSpPr>
        <p:spPr>
          <a:xfrm>
            <a:off x="2222766" y="3154960"/>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5" name="Cirkel">
            <a:extLst>
              <a:ext uri="{FF2B5EF4-FFF2-40B4-BE49-F238E27FC236}">
                <a16:creationId xmlns:a16="http://schemas.microsoft.com/office/drawing/2014/main" id="{CCC63520-4B06-7413-BFE5-0C37EBE0EF8F}"/>
              </a:ext>
            </a:extLst>
          </p:cNvPr>
          <p:cNvSpPr/>
          <p:nvPr/>
        </p:nvSpPr>
        <p:spPr>
          <a:xfrm>
            <a:off x="5111170" y="3283453"/>
            <a:ext cx="207817"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7" name="Cirkel">
            <a:extLst>
              <a:ext uri="{FF2B5EF4-FFF2-40B4-BE49-F238E27FC236}">
                <a16:creationId xmlns:a16="http://schemas.microsoft.com/office/drawing/2014/main" id="{352A9740-5293-5662-FAD7-DD7A27CB7A16}"/>
              </a:ext>
            </a:extLst>
          </p:cNvPr>
          <p:cNvSpPr/>
          <p:nvPr/>
        </p:nvSpPr>
        <p:spPr>
          <a:xfrm>
            <a:off x="2045925" y="1843846"/>
            <a:ext cx="140324" cy="137670"/>
          </a:xfrm>
          <a:prstGeom prst="ellipse">
            <a:avLst/>
          </a:prstGeom>
          <a:solidFill>
            <a:srgbClr val="FFFFFF"/>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41" name="Graphic 40" descr="Badge 1 with solid fill">
            <a:extLst>
              <a:ext uri="{FF2B5EF4-FFF2-40B4-BE49-F238E27FC236}">
                <a16:creationId xmlns:a16="http://schemas.microsoft.com/office/drawing/2014/main" id="{8C3F8689-66E8-0FAB-1B51-F2112E846EB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3481666" y="1546052"/>
            <a:ext cx="366629" cy="366629"/>
          </a:xfrm>
          <a:prstGeom prst="rect">
            <a:avLst/>
          </a:prstGeom>
        </p:spPr>
      </p:pic>
      <p:pic>
        <p:nvPicPr>
          <p:cNvPr id="43" name="Graphic 42" descr="Badge with solid fill">
            <a:extLst>
              <a:ext uri="{FF2B5EF4-FFF2-40B4-BE49-F238E27FC236}">
                <a16:creationId xmlns:a16="http://schemas.microsoft.com/office/drawing/2014/main" id="{1F2B1685-6C1B-939E-C3BD-260B8AD9290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996035" y="1514819"/>
            <a:ext cx="415728" cy="415728"/>
          </a:xfrm>
          <a:prstGeom prst="rect">
            <a:avLst/>
          </a:prstGeom>
        </p:spPr>
      </p:pic>
      <p:pic>
        <p:nvPicPr>
          <p:cNvPr id="45" name="Graphic 44" descr="Badge 3 with solid fill">
            <a:extLst>
              <a:ext uri="{FF2B5EF4-FFF2-40B4-BE49-F238E27FC236}">
                <a16:creationId xmlns:a16="http://schemas.microsoft.com/office/drawing/2014/main" id="{88000AC1-9669-EE96-6C4F-CE6F92D3237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324407" y="1525322"/>
            <a:ext cx="378579" cy="378579"/>
          </a:xfrm>
          <a:prstGeom prst="rect">
            <a:avLst/>
          </a:prstGeom>
        </p:spPr>
      </p:pic>
      <p:pic>
        <p:nvPicPr>
          <p:cNvPr id="47" name="Graphic 46" descr="Badge 4 with solid fill">
            <a:extLst>
              <a:ext uri="{FF2B5EF4-FFF2-40B4-BE49-F238E27FC236}">
                <a16:creationId xmlns:a16="http://schemas.microsoft.com/office/drawing/2014/main" id="{13B40EB2-D9D7-7609-2BAA-522CADDF4E7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3218507" y="1525321"/>
            <a:ext cx="378579" cy="378579"/>
          </a:xfrm>
          <a:prstGeom prst="rect">
            <a:avLst/>
          </a:prstGeom>
        </p:spPr>
      </p:pic>
      <p:pic>
        <p:nvPicPr>
          <p:cNvPr id="49" name="Schermafbeelding 2023-05-26 om 21.04.45.png">
            <a:extLst>
              <a:ext uri="{FF2B5EF4-FFF2-40B4-BE49-F238E27FC236}">
                <a16:creationId xmlns:a16="http://schemas.microsoft.com/office/drawing/2014/main" id="{D6FB1907-C82F-E3A1-A34B-7940A35DBBB4}"/>
              </a:ext>
            </a:extLst>
          </p:cNvPr>
          <p:cNvPicPr>
            <a:picLocks noChangeAspect="1"/>
          </p:cNvPicPr>
          <p:nvPr/>
        </p:nvPicPr>
        <p:blipFill>
          <a:blip r:embed="rId3"/>
          <a:stretch>
            <a:fillRect/>
          </a:stretch>
        </p:blipFill>
        <p:spPr>
          <a:xfrm>
            <a:off x="391500" y="5186351"/>
            <a:ext cx="7130577" cy="3256803"/>
          </a:xfrm>
          <a:prstGeom prst="rect">
            <a:avLst/>
          </a:prstGeom>
          <a:ln w="12700">
            <a:miter lim="400000"/>
          </a:ln>
        </p:spPr>
      </p:pic>
      <p:sp>
        <p:nvSpPr>
          <p:cNvPr id="51" name="Rechthoek">
            <a:extLst>
              <a:ext uri="{FF2B5EF4-FFF2-40B4-BE49-F238E27FC236}">
                <a16:creationId xmlns:a16="http://schemas.microsoft.com/office/drawing/2014/main" id="{01F330D6-571A-D061-E6F3-E5DF61AD45C1}"/>
              </a:ext>
            </a:extLst>
          </p:cNvPr>
          <p:cNvSpPr/>
          <p:nvPr/>
        </p:nvSpPr>
        <p:spPr>
          <a:xfrm>
            <a:off x="3276907" y="5093411"/>
            <a:ext cx="1349852" cy="390303"/>
          </a:xfrm>
          <a:prstGeom prst="rect">
            <a:avLst/>
          </a:prstGeom>
          <a:solidFill>
            <a:srgbClr val="FFFFFF"/>
          </a:solidFill>
          <a:ln w="254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53" name="Vierkant">
            <a:extLst>
              <a:ext uri="{FF2B5EF4-FFF2-40B4-BE49-F238E27FC236}">
                <a16:creationId xmlns:a16="http://schemas.microsoft.com/office/drawing/2014/main" id="{98FF77BC-EE17-BC2F-A09A-CF8727BC25BE}"/>
              </a:ext>
            </a:extLst>
          </p:cNvPr>
          <p:cNvSpPr/>
          <p:nvPr/>
        </p:nvSpPr>
        <p:spPr>
          <a:xfrm>
            <a:off x="3850522" y="5434273"/>
            <a:ext cx="205893" cy="219129"/>
          </a:xfrm>
          <a:prstGeom prst="rect">
            <a:avLst/>
          </a:prstGeom>
          <a:solidFill>
            <a:srgbClr val="424242"/>
          </a:solidFill>
          <a:ln w="12700">
            <a:solidFill>
              <a:srgbClr val="000000"/>
            </a:solidFill>
            <a:miter/>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sp>
        <p:nvSpPr>
          <p:cNvPr id="55" name="Cirkel">
            <a:extLst>
              <a:ext uri="{FF2B5EF4-FFF2-40B4-BE49-F238E27FC236}">
                <a16:creationId xmlns:a16="http://schemas.microsoft.com/office/drawing/2014/main" id="{3D4C9F65-E0DB-3657-FCDC-F307AC6DCE37}"/>
              </a:ext>
            </a:extLst>
          </p:cNvPr>
          <p:cNvSpPr/>
          <p:nvPr/>
        </p:nvSpPr>
        <p:spPr>
          <a:xfrm>
            <a:off x="2095577" y="5288563"/>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7" name="Cirkel">
            <a:extLst>
              <a:ext uri="{FF2B5EF4-FFF2-40B4-BE49-F238E27FC236}">
                <a16:creationId xmlns:a16="http://schemas.microsoft.com/office/drawing/2014/main" id="{683209D9-1A75-615F-6FE8-F9583B0843EA}"/>
              </a:ext>
            </a:extLst>
          </p:cNvPr>
          <p:cNvSpPr/>
          <p:nvPr/>
        </p:nvSpPr>
        <p:spPr>
          <a:xfrm>
            <a:off x="3158619" y="706170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9" name="Cirkel">
            <a:extLst>
              <a:ext uri="{FF2B5EF4-FFF2-40B4-BE49-F238E27FC236}">
                <a16:creationId xmlns:a16="http://schemas.microsoft.com/office/drawing/2014/main" id="{4174E765-4D6C-6E24-217D-42B08166AE0C}"/>
              </a:ext>
            </a:extLst>
          </p:cNvPr>
          <p:cNvSpPr/>
          <p:nvPr/>
        </p:nvSpPr>
        <p:spPr>
          <a:xfrm>
            <a:off x="3878096" y="7061705"/>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1" name="Cirkel">
            <a:extLst>
              <a:ext uri="{FF2B5EF4-FFF2-40B4-BE49-F238E27FC236}">
                <a16:creationId xmlns:a16="http://schemas.microsoft.com/office/drawing/2014/main" id="{E8E8DE1D-1321-AB88-433F-AD6DCE09A0BB}"/>
              </a:ext>
            </a:extLst>
          </p:cNvPr>
          <p:cNvSpPr/>
          <p:nvPr/>
        </p:nvSpPr>
        <p:spPr>
          <a:xfrm>
            <a:off x="3744017" y="7264019"/>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3" name="Cirkel">
            <a:extLst>
              <a:ext uri="{FF2B5EF4-FFF2-40B4-BE49-F238E27FC236}">
                <a16:creationId xmlns:a16="http://schemas.microsoft.com/office/drawing/2014/main" id="{38EE4682-9A4B-5213-B2A6-B8A5B94E68D2}"/>
              </a:ext>
            </a:extLst>
          </p:cNvPr>
          <p:cNvSpPr/>
          <p:nvPr/>
        </p:nvSpPr>
        <p:spPr>
          <a:xfrm>
            <a:off x="2967253" y="7264019"/>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5" name="Cirkel">
            <a:extLst>
              <a:ext uri="{FF2B5EF4-FFF2-40B4-BE49-F238E27FC236}">
                <a16:creationId xmlns:a16="http://schemas.microsoft.com/office/drawing/2014/main" id="{5609269E-B0D7-9E15-2238-358109C0E9A7}"/>
              </a:ext>
            </a:extLst>
          </p:cNvPr>
          <p:cNvSpPr/>
          <p:nvPr/>
        </p:nvSpPr>
        <p:spPr>
          <a:xfrm>
            <a:off x="2222766" y="6853064"/>
            <a:ext cx="207816"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7" name="Cirkel">
            <a:extLst>
              <a:ext uri="{FF2B5EF4-FFF2-40B4-BE49-F238E27FC236}">
                <a16:creationId xmlns:a16="http://schemas.microsoft.com/office/drawing/2014/main" id="{5D572B14-0458-D5B5-937F-531FDB9AA990}"/>
              </a:ext>
            </a:extLst>
          </p:cNvPr>
          <p:cNvSpPr/>
          <p:nvPr/>
        </p:nvSpPr>
        <p:spPr>
          <a:xfrm>
            <a:off x="5093792" y="6968780"/>
            <a:ext cx="207817" cy="208993"/>
          </a:xfrm>
          <a:prstGeom prst="ellipse">
            <a:avLst/>
          </a:prstGeom>
          <a:solidFill>
            <a:srgbClr val="919191"/>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69" name="Cirkel">
            <a:extLst>
              <a:ext uri="{FF2B5EF4-FFF2-40B4-BE49-F238E27FC236}">
                <a16:creationId xmlns:a16="http://schemas.microsoft.com/office/drawing/2014/main" id="{7B10417C-04CA-8DBC-BFAE-BC2B1FA25865}"/>
              </a:ext>
            </a:extLst>
          </p:cNvPr>
          <p:cNvSpPr/>
          <p:nvPr/>
        </p:nvSpPr>
        <p:spPr>
          <a:xfrm>
            <a:off x="2045925" y="5541950"/>
            <a:ext cx="140324" cy="137670"/>
          </a:xfrm>
          <a:prstGeom prst="ellipse">
            <a:avLst/>
          </a:prstGeom>
          <a:solidFill>
            <a:srgbClr val="FFFFFF"/>
          </a:solidFill>
          <a:ln w="12700">
            <a:solidFill>
              <a:srgbClr val="000000"/>
            </a:solidFill>
            <a:miter lim="400000"/>
          </a:ln>
        </p:spPr>
        <p:txBody>
          <a:bodyPr lIns="45719" rIns="45719" anchor="ct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endParaRPr lang="nl-NL" noProof="1"/>
          </a:p>
        </p:txBody>
      </p:sp>
      <p:pic>
        <p:nvPicPr>
          <p:cNvPr id="71" name="Graphic 70" descr="Badge 1 with solid fill">
            <a:extLst>
              <a:ext uri="{FF2B5EF4-FFF2-40B4-BE49-F238E27FC236}">
                <a16:creationId xmlns:a16="http://schemas.microsoft.com/office/drawing/2014/main" id="{B02C5280-3190-637D-EDC8-2C9A89865411}"/>
              </a:ext>
            </a:extLst>
          </p:cNvPr>
          <p:cNvPicPr>
            <a:picLocks noChangeAspect="1"/>
          </p:cNvPicPr>
          <p:nvPr/>
        </p:nvPicPr>
        <p:blipFill>
          <a:blip>
            <a:extLst>
              <a:ext uri="{96DAC541-7B7A-43D3-8B79-37D633B846F1}">
                <asvg:svgBlip xmlns:asvg="http://schemas.microsoft.com/office/drawing/2016/SVG/main" r:embed="rId8"/>
              </a:ext>
            </a:extLst>
          </a:blip>
          <a:stretch>
            <a:fillRect/>
          </a:stretch>
        </p:blipFill>
        <p:spPr>
          <a:xfrm>
            <a:off x="3432904" y="6302990"/>
            <a:ext cx="366629" cy="366629"/>
          </a:xfrm>
          <a:prstGeom prst="rect">
            <a:avLst/>
          </a:prstGeom>
        </p:spPr>
      </p:pic>
      <p:pic>
        <p:nvPicPr>
          <p:cNvPr id="73" name="Graphic 72" descr="Badge with solid fill">
            <a:extLst>
              <a:ext uri="{FF2B5EF4-FFF2-40B4-BE49-F238E27FC236}">
                <a16:creationId xmlns:a16="http://schemas.microsoft.com/office/drawing/2014/main" id="{B29DE1AE-2BE7-2EBB-664F-4F5DBB483C74}"/>
              </a:ext>
            </a:extLst>
          </p:cNvPr>
          <p:cNvPicPr>
            <a:picLocks noChangeAspect="1"/>
          </p:cNvPicPr>
          <p:nvPr/>
        </p:nvPicPr>
        <p:blipFill>
          <a:blip>
            <a:extLst>
              <a:ext uri="{96DAC541-7B7A-43D3-8B79-37D633B846F1}">
                <asvg:svgBlip xmlns:asvg="http://schemas.microsoft.com/office/drawing/2016/SVG/main" r:embed="rId9"/>
              </a:ext>
            </a:extLst>
          </a:blip>
          <a:stretch>
            <a:fillRect/>
          </a:stretch>
        </p:blipFill>
        <p:spPr>
          <a:xfrm>
            <a:off x="4034162" y="6278441"/>
            <a:ext cx="415728" cy="415728"/>
          </a:xfrm>
          <a:prstGeom prst="rect">
            <a:avLst/>
          </a:prstGeom>
        </p:spPr>
      </p:pic>
      <p:pic>
        <p:nvPicPr>
          <p:cNvPr id="75" name="Graphic 74" descr="Badge 3 with solid fill">
            <a:extLst>
              <a:ext uri="{FF2B5EF4-FFF2-40B4-BE49-F238E27FC236}">
                <a16:creationId xmlns:a16="http://schemas.microsoft.com/office/drawing/2014/main" id="{57BE2725-A0BC-28D2-EFF1-9908F1106A5D}"/>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4131523" y="5636275"/>
            <a:ext cx="378579" cy="378579"/>
          </a:xfrm>
          <a:prstGeom prst="rect">
            <a:avLst/>
          </a:prstGeom>
        </p:spPr>
      </p:pic>
      <p:pic>
        <p:nvPicPr>
          <p:cNvPr id="77" name="Graphic 76" descr="Badge 4 with solid fill">
            <a:extLst>
              <a:ext uri="{FF2B5EF4-FFF2-40B4-BE49-F238E27FC236}">
                <a16:creationId xmlns:a16="http://schemas.microsoft.com/office/drawing/2014/main" id="{4DA9699D-2803-AFCF-69C1-054BA266B88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407796" y="5647680"/>
            <a:ext cx="378579" cy="378579"/>
          </a:xfrm>
          <a:prstGeom prst="rect">
            <a:avLst/>
          </a:prstGeom>
        </p:spPr>
      </p:pic>
      <p:sp>
        <p:nvSpPr>
          <p:cNvPr id="79" name="Oval 78">
            <a:extLst>
              <a:ext uri="{FF2B5EF4-FFF2-40B4-BE49-F238E27FC236}">
                <a16:creationId xmlns:a16="http://schemas.microsoft.com/office/drawing/2014/main" id="{FE89DF27-06EA-FF91-0303-8777D182C225}"/>
              </a:ext>
            </a:extLst>
          </p:cNvPr>
          <p:cNvSpPr/>
          <p:nvPr/>
        </p:nvSpPr>
        <p:spPr>
          <a:xfrm>
            <a:off x="2916435" y="5464970"/>
            <a:ext cx="1159332" cy="66134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1" name="Oval 80">
            <a:extLst>
              <a:ext uri="{FF2B5EF4-FFF2-40B4-BE49-F238E27FC236}">
                <a16:creationId xmlns:a16="http://schemas.microsoft.com/office/drawing/2014/main" id="{0A6AEDE1-373E-5FC7-056C-0DD0A9A5D85A}"/>
              </a:ext>
            </a:extLst>
          </p:cNvPr>
          <p:cNvSpPr/>
          <p:nvPr/>
        </p:nvSpPr>
        <p:spPr>
          <a:xfrm>
            <a:off x="2963543" y="6065415"/>
            <a:ext cx="1159583" cy="774083"/>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3" name="Oval 82">
            <a:extLst>
              <a:ext uri="{FF2B5EF4-FFF2-40B4-BE49-F238E27FC236}">
                <a16:creationId xmlns:a16="http://schemas.microsoft.com/office/drawing/2014/main" id="{9CAFD7B7-E82B-A511-BFFD-950E5FF2FEE6}"/>
              </a:ext>
            </a:extLst>
          </p:cNvPr>
          <p:cNvSpPr/>
          <p:nvPr/>
        </p:nvSpPr>
        <p:spPr>
          <a:xfrm>
            <a:off x="3863814" y="5460044"/>
            <a:ext cx="1277225" cy="661342"/>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5" name="Oval 84">
            <a:extLst>
              <a:ext uri="{FF2B5EF4-FFF2-40B4-BE49-F238E27FC236}">
                <a16:creationId xmlns:a16="http://schemas.microsoft.com/office/drawing/2014/main" id="{CEFD09DA-EC6A-0242-68AB-42276B7A99CA}"/>
              </a:ext>
            </a:extLst>
          </p:cNvPr>
          <p:cNvSpPr/>
          <p:nvPr/>
        </p:nvSpPr>
        <p:spPr>
          <a:xfrm>
            <a:off x="3901399" y="6065415"/>
            <a:ext cx="1063487" cy="787385"/>
          </a:xfrm>
          <a:prstGeom prst="ellipse">
            <a:avLst/>
          </a:prstGeom>
          <a:solidFill>
            <a:schemeClr val="bg2">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
        <p:nvSpPr>
          <p:cNvPr id="87" name="Oval 86">
            <a:extLst>
              <a:ext uri="{FF2B5EF4-FFF2-40B4-BE49-F238E27FC236}">
                <a16:creationId xmlns:a16="http://schemas.microsoft.com/office/drawing/2014/main" id="{D9887189-10F9-DCEB-E9F9-82A2E0643F9D}"/>
              </a:ext>
            </a:extLst>
          </p:cNvPr>
          <p:cNvSpPr/>
          <p:nvPr/>
        </p:nvSpPr>
        <p:spPr>
          <a:xfrm>
            <a:off x="3388419" y="5111392"/>
            <a:ext cx="1146081" cy="661342"/>
          </a:xfrm>
          <a:prstGeom prst="ellipse">
            <a:avLst/>
          </a:prstGeom>
          <a:solidFill>
            <a:schemeClr val="accent5">
              <a:alpha val="41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noProof="1"/>
          </a:p>
        </p:txBody>
      </p:sp>
    </p:spTree>
    <p:extLst>
      <p:ext uri="{BB962C8B-B14F-4D97-AF65-F5344CB8AC3E}">
        <p14:creationId xmlns:p14="http://schemas.microsoft.com/office/powerpoint/2010/main" val="30172397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0"/>
          <p:cNvSpPr/>
          <p:nvPr/>
        </p:nvSpPr>
        <p:spPr>
          <a:xfrm>
            <a:off x="1238250" y="0"/>
            <a:ext cx="1143000" cy="133350"/>
          </a:xfrm>
          <a:prstGeom prst="rect">
            <a:avLst/>
          </a:prstGeom>
          <a:solidFill>
            <a:srgbClr val="B62C17"/>
          </a:solidFill>
          <a:ln/>
        </p:spPr>
        <p:txBody>
          <a:bodyPr/>
          <a:lstStyle/>
          <a:p>
            <a:endParaRPr lang="nl-NL" noProof="1"/>
          </a:p>
        </p:txBody>
      </p:sp>
      <p:sp>
        <p:nvSpPr>
          <p:cNvPr id="3" name="Shape 1"/>
          <p:cNvSpPr/>
          <p:nvPr/>
        </p:nvSpPr>
        <p:spPr>
          <a:xfrm>
            <a:off x="2381250" y="0"/>
            <a:ext cx="1143000" cy="133350"/>
          </a:xfrm>
          <a:prstGeom prst="rect">
            <a:avLst/>
          </a:prstGeom>
          <a:solidFill>
            <a:srgbClr val="BD9D64"/>
          </a:solidFill>
          <a:ln/>
        </p:spPr>
        <p:txBody>
          <a:bodyPr/>
          <a:lstStyle/>
          <a:p>
            <a:endParaRPr lang="nl-NL" noProof="1"/>
          </a:p>
        </p:txBody>
      </p:sp>
      <p:sp>
        <p:nvSpPr>
          <p:cNvPr id="4" name="Text 2"/>
          <p:cNvSpPr/>
          <p:nvPr/>
        </p:nvSpPr>
        <p:spPr>
          <a:xfrm>
            <a:off x="1238250" y="996776"/>
            <a:ext cx="17392650" cy="323850"/>
          </a:xfrm>
          <a:prstGeom prst="rect">
            <a:avLst/>
          </a:prstGeom>
          <a:noFill/>
          <a:ln/>
        </p:spPr>
        <p:txBody>
          <a:bodyPr wrap="square" lIns="25400" tIns="25400" rIns="25400" bIns="25400" rtlCol="0" anchor="t">
            <a:normAutofit lnSpcReduction="10000"/>
          </a:bodyPr>
          <a:lstStyle/>
          <a:p>
            <a:pPr marL="0" indent="0" algn="l">
              <a:buNone/>
            </a:pPr>
            <a:r>
              <a:rPr lang="en-BE" b="1" kern="0" spc="360" noProof="1">
                <a:solidFill>
                  <a:srgbClr val="B62C17"/>
                </a:solidFill>
                <a:latin typeface="Outfit" pitchFamily="34" charset="0"/>
                <a:ea typeface="Outfit" pitchFamily="34" charset="-122"/>
                <a:cs typeface="Outfit" pitchFamily="34" charset="-120"/>
              </a:rPr>
              <a:t>N</a:t>
            </a:r>
            <a:r>
              <a:rPr lang="en-BE" sz="1800" b="1" kern="0" spc="360" noProof="1">
                <a:solidFill>
                  <a:srgbClr val="B62C17"/>
                </a:solidFill>
                <a:latin typeface="Outfit" pitchFamily="34" charset="0"/>
                <a:ea typeface="Outfit" pitchFamily="34" charset="-122"/>
                <a:cs typeface="Outfit" pitchFamily="34" charset="-120"/>
              </a:rPr>
              <a:t>iet balbezit - PCD</a:t>
            </a:r>
            <a:endParaRPr lang="nl-NL" sz="1800" noProof="1"/>
          </a:p>
        </p:txBody>
      </p:sp>
      <p:sp>
        <p:nvSpPr>
          <p:cNvPr id="5" name="Text 3"/>
          <p:cNvSpPr/>
          <p:nvPr/>
        </p:nvSpPr>
        <p:spPr>
          <a:xfrm>
            <a:off x="1238250" y="1492076"/>
            <a:ext cx="17392650" cy="762000"/>
          </a:xfrm>
          <a:prstGeom prst="rect">
            <a:avLst/>
          </a:prstGeom>
          <a:noFill/>
          <a:ln/>
        </p:spPr>
        <p:txBody>
          <a:bodyPr wrap="square" lIns="25400" tIns="25400" rIns="25400" bIns="25400" rtlCol="0" anchor="t">
            <a:normAutofit fontScale="92500" lnSpcReduction="20000"/>
          </a:bodyPr>
          <a:lstStyle/>
          <a:p>
            <a:pPr marL="0" indent="0" algn="l">
              <a:lnSpc>
                <a:spcPct val="95000"/>
              </a:lnSpc>
              <a:buNone/>
            </a:pPr>
            <a:r>
              <a:rPr lang="nl-NL" sz="6000" b="1" kern="0" spc="-120" noProof="1">
                <a:solidFill>
                  <a:srgbClr val="06478D"/>
                </a:solidFill>
                <a:latin typeface="Outfit" pitchFamily="34" charset="0"/>
                <a:ea typeface="Outfit" pitchFamily="34" charset="-122"/>
                <a:cs typeface="Outfit" pitchFamily="34" charset="-120"/>
              </a:rPr>
              <a:t>Welke PC-opstelling kiezen we?</a:t>
            </a:r>
          </a:p>
          <a:p>
            <a:pPr marL="0" indent="0" algn="l">
              <a:lnSpc>
                <a:spcPct val="95000"/>
              </a:lnSpc>
              <a:buNone/>
            </a:pPr>
            <a:endParaRPr lang="nl-NL" sz="6000" noProof="1"/>
          </a:p>
        </p:txBody>
      </p:sp>
      <p:pic>
        <p:nvPicPr>
          <p:cNvPr id="21" name="Picture 20">
            <a:extLst>
              <a:ext uri="{FF2B5EF4-FFF2-40B4-BE49-F238E27FC236}">
                <a16:creationId xmlns:a16="http://schemas.microsoft.com/office/drawing/2014/main" id="{DFF5E409-D9EC-CC8E-D8FA-4C8FCCE557DF}"/>
              </a:ext>
            </a:extLst>
          </p:cNvPr>
          <p:cNvPicPr>
            <a:picLocks noChangeAspect="1"/>
          </p:cNvPicPr>
          <p:nvPr/>
        </p:nvPicPr>
        <p:blipFill>
          <a:blip r:embed="rId3"/>
          <a:stretch>
            <a:fillRect/>
          </a:stretch>
        </p:blipFill>
        <p:spPr>
          <a:xfrm>
            <a:off x="1061779" y="3289127"/>
            <a:ext cx="14480021" cy="6211167"/>
          </a:xfrm>
          <a:prstGeom prst="rect">
            <a:avLst/>
          </a:prstGeom>
        </p:spPr>
      </p:pic>
      <p:sp>
        <p:nvSpPr>
          <p:cNvPr id="23" name="TextBox 22">
            <a:extLst>
              <a:ext uri="{FF2B5EF4-FFF2-40B4-BE49-F238E27FC236}">
                <a16:creationId xmlns:a16="http://schemas.microsoft.com/office/drawing/2014/main" id="{F508C278-F2D3-D9AC-3CF5-5243FCBD6274}"/>
              </a:ext>
            </a:extLst>
          </p:cNvPr>
          <p:cNvSpPr txBox="1"/>
          <p:nvPr/>
        </p:nvSpPr>
        <p:spPr>
          <a:xfrm>
            <a:off x="1238249" y="2545768"/>
            <a:ext cx="11431003" cy="1346522"/>
          </a:xfrm>
          <a:prstGeom prst="rect">
            <a:avLst/>
          </a:prstGeom>
          <a:noFill/>
        </p:spPr>
        <p:txBody>
          <a:bodyPr wrap="square">
            <a:spAutoFit/>
          </a:bodyPr>
          <a:lstStyle/>
          <a:p>
            <a:pPr algn="l">
              <a:spcAft>
                <a:spcPts val="3300"/>
              </a:spcAft>
              <a:buNone/>
            </a:pPr>
            <a:r>
              <a:rPr lang="en-BE" b="0" dirty="0">
                <a:solidFill>
                  <a:srgbClr val="36526D"/>
                </a:solidFill>
                <a:effectLst/>
                <a:latin typeface="Barlow" panose="00000500000000000000" pitchFamily="2" charset="0"/>
              </a:rPr>
              <a:t>We </a:t>
            </a:r>
            <a:r>
              <a:rPr lang="en-BE" b="0" dirty="0" err="1">
                <a:solidFill>
                  <a:srgbClr val="36526D"/>
                </a:solidFill>
                <a:effectLst/>
                <a:latin typeface="Barlow" panose="00000500000000000000" pitchFamily="2" charset="0"/>
              </a:rPr>
              <a:t>starten</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altijd</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klassiek</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Vanaf</a:t>
            </a:r>
            <a:r>
              <a:rPr lang="en-BE" b="0" dirty="0">
                <a:solidFill>
                  <a:srgbClr val="36526D"/>
                </a:solidFill>
                <a:effectLst/>
                <a:latin typeface="Barlow" panose="00000500000000000000" pitchFamily="2" charset="0"/>
              </a:rPr>
              <a:t> de </a:t>
            </a:r>
            <a:r>
              <a:rPr lang="en-BE" b="0" dirty="0" err="1">
                <a:solidFill>
                  <a:srgbClr val="36526D"/>
                </a:solidFill>
                <a:effectLst/>
                <a:latin typeface="Barlow" panose="00000500000000000000" pitchFamily="2" charset="0"/>
              </a:rPr>
              <a:t>volgende</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strafcorner</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kiezen</a:t>
            </a:r>
            <a:r>
              <a:rPr lang="en-BE" b="0" dirty="0">
                <a:solidFill>
                  <a:srgbClr val="36526D"/>
                </a:solidFill>
                <a:effectLst/>
                <a:latin typeface="Barlow" panose="00000500000000000000" pitchFamily="2" charset="0"/>
              </a:rPr>
              <a:t> we op basis van wat we net </a:t>
            </a:r>
            <a:r>
              <a:rPr lang="en-BE" b="0" dirty="0" err="1">
                <a:solidFill>
                  <a:srgbClr val="36526D"/>
                </a:solidFill>
                <a:effectLst/>
                <a:latin typeface="Barlow" panose="00000500000000000000" pitchFamily="2" charset="0"/>
              </a:rPr>
              <a:t>gezien</a:t>
            </a:r>
            <a:r>
              <a:rPr lang="en-BE" b="0" dirty="0">
                <a:solidFill>
                  <a:srgbClr val="36526D"/>
                </a:solidFill>
                <a:effectLst/>
                <a:latin typeface="Barlow" panose="00000500000000000000" pitchFamily="2" charset="0"/>
              </a:rPr>
              <a:t> </a:t>
            </a:r>
            <a:r>
              <a:rPr lang="en-BE" b="0" dirty="0" err="1">
                <a:solidFill>
                  <a:srgbClr val="36526D"/>
                </a:solidFill>
                <a:effectLst/>
                <a:latin typeface="Barlow" panose="00000500000000000000" pitchFamily="2" charset="0"/>
              </a:rPr>
              <a:t>hebben</a:t>
            </a:r>
            <a:r>
              <a:rPr lang="en-BE" b="0" dirty="0">
                <a:solidFill>
                  <a:srgbClr val="36526D"/>
                </a:solidFill>
                <a:effectLst/>
                <a:latin typeface="Barlow" panose="00000500000000000000" pitchFamily="2" charset="0"/>
              </a:rPr>
              <a:t>.</a:t>
            </a:r>
          </a:p>
          <a:p>
            <a:pPr>
              <a:buNone/>
            </a:pPr>
            <a:br>
              <a:rPr lang="en-BE" dirty="0"/>
            </a:br>
            <a:endParaRPr lang="nl-NL"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245AB6-4D3B-CECC-4C5A-ADEC05430DB9}"/>
            </a:ext>
          </a:extLst>
        </p:cNvPr>
        <p:cNvGrpSpPr/>
        <p:nvPr/>
      </p:nvGrpSpPr>
      <p:grpSpPr>
        <a:xfrm>
          <a:off x="0" y="0"/>
          <a:ext cx="0" cy="0"/>
          <a:chOff x="0" y="0"/>
          <a:chExt cx="0" cy="0"/>
        </a:xfrm>
      </p:grpSpPr>
      <p:sp>
        <p:nvSpPr>
          <p:cNvPr id="3" name="Shape 0">
            <a:extLst>
              <a:ext uri="{FF2B5EF4-FFF2-40B4-BE49-F238E27FC236}">
                <a16:creationId xmlns:a16="http://schemas.microsoft.com/office/drawing/2014/main" id="{5D846E58-C024-D568-971B-3BF7449ED075}"/>
              </a:ext>
            </a:extLst>
          </p:cNvPr>
          <p:cNvSpPr/>
          <p:nvPr/>
        </p:nvSpPr>
        <p:spPr>
          <a:xfrm>
            <a:off x="7913340" y="0"/>
            <a:ext cx="133350" cy="5143500"/>
          </a:xfrm>
          <a:prstGeom prst="rect">
            <a:avLst/>
          </a:prstGeom>
          <a:solidFill>
            <a:srgbClr val="B62C17"/>
          </a:solidFill>
          <a:ln/>
        </p:spPr>
        <p:txBody>
          <a:bodyPr/>
          <a:lstStyle/>
          <a:p>
            <a:endParaRPr lang="nl-NL" noProof="1"/>
          </a:p>
        </p:txBody>
      </p:sp>
      <p:sp>
        <p:nvSpPr>
          <p:cNvPr id="4" name="Shape 1">
            <a:extLst>
              <a:ext uri="{FF2B5EF4-FFF2-40B4-BE49-F238E27FC236}">
                <a16:creationId xmlns:a16="http://schemas.microsoft.com/office/drawing/2014/main" id="{F0B71F27-3C51-0B18-1D25-7EFEA2A92C22}"/>
              </a:ext>
            </a:extLst>
          </p:cNvPr>
          <p:cNvSpPr/>
          <p:nvPr/>
        </p:nvSpPr>
        <p:spPr>
          <a:xfrm>
            <a:off x="7913340" y="5143500"/>
            <a:ext cx="133350" cy="5143500"/>
          </a:xfrm>
          <a:prstGeom prst="rect">
            <a:avLst/>
          </a:prstGeom>
          <a:solidFill>
            <a:srgbClr val="BD9D64"/>
          </a:solidFill>
          <a:ln/>
        </p:spPr>
        <p:txBody>
          <a:bodyPr/>
          <a:lstStyle/>
          <a:p>
            <a:endParaRPr lang="nl-NL" noProof="1"/>
          </a:p>
        </p:txBody>
      </p:sp>
      <p:sp>
        <p:nvSpPr>
          <p:cNvPr id="5" name="Text 2">
            <a:extLst>
              <a:ext uri="{FF2B5EF4-FFF2-40B4-BE49-F238E27FC236}">
                <a16:creationId xmlns:a16="http://schemas.microsoft.com/office/drawing/2014/main" id="{170567A6-E9DD-944E-88D7-9A926F65E08A}"/>
              </a:ext>
            </a:extLst>
          </p:cNvPr>
          <p:cNvSpPr/>
          <p:nvPr/>
        </p:nvSpPr>
        <p:spPr>
          <a:xfrm>
            <a:off x="9130427" y="935717"/>
            <a:ext cx="8750841" cy="323850"/>
          </a:xfrm>
          <a:prstGeom prst="rect">
            <a:avLst/>
          </a:prstGeom>
          <a:noFill/>
          <a:ln/>
        </p:spPr>
        <p:txBody>
          <a:bodyPr wrap="square" lIns="25400" tIns="25400" rIns="25400" bIns="25400" rtlCol="0" anchor="t">
            <a:normAutofit lnSpcReduction="10000"/>
          </a:bodyPr>
          <a:lstStyle/>
          <a:p>
            <a:pPr marL="0" indent="0" algn="l">
              <a:buNone/>
            </a:pPr>
            <a:r>
              <a:rPr lang="en-BE" sz="1800" b="1" kern="0" spc="360" noProof="1">
                <a:solidFill>
                  <a:srgbClr val="B62C17"/>
                </a:solidFill>
                <a:latin typeface="Outfit" pitchFamily="34" charset="0"/>
                <a:ea typeface="Outfit" pitchFamily="34" charset="-122"/>
                <a:cs typeface="Outfit" pitchFamily="34" charset="-120"/>
              </a:rPr>
              <a:t>Balbezit</a:t>
            </a:r>
            <a:r>
              <a:rPr lang="nl-NL" sz="1800" b="1" kern="0" spc="360" noProof="1">
                <a:solidFill>
                  <a:srgbClr val="B62C17"/>
                </a:solidFill>
                <a:latin typeface="Outfit" pitchFamily="34" charset="0"/>
                <a:ea typeface="Outfit" pitchFamily="34" charset="-122"/>
                <a:cs typeface="Outfit" pitchFamily="34" charset="-120"/>
              </a:rPr>
              <a:t> en niet balbezit</a:t>
            </a:r>
            <a:r>
              <a:rPr lang="en-BE" sz="1800" b="1" kern="0" spc="360" noProof="1">
                <a:solidFill>
                  <a:srgbClr val="B62C17"/>
                </a:solidFill>
                <a:latin typeface="Outfit" pitchFamily="34" charset="0"/>
                <a:ea typeface="Outfit" pitchFamily="34" charset="-122"/>
                <a:cs typeface="Outfit" pitchFamily="34" charset="-120"/>
              </a:rPr>
              <a:t> – </a:t>
            </a:r>
            <a:r>
              <a:rPr lang="nl-NL" sz="1800" b="1" kern="0" spc="360" noProof="1">
                <a:solidFill>
                  <a:srgbClr val="B62C17"/>
                </a:solidFill>
                <a:latin typeface="Outfit" pitchFamily="34" charset="0"/>
                <a:ea typeface="Outfit" pitchFamily="34" charset="-122"/>
                <a:cs typeface="Outfit" pitchFamily="34" charset="-120"/>
              </a:rPr>
              <a:t>start</a:t>
            </a:r>
            <a:endParaRPr lang="nl-NL" sz="1800" noProof="1"/>
          </a:p>
        </p:txBody>
      </p:sp>
      <p:sp>
        <p:nvSpPr>
          <p:cNvPr id="6" name="Text 3">
            <a:extLst>
              <a:ext uri="{FF2B5EF4-FFF2-40B4-BE49-F238E27FC236}">
                <a16:creationId xmlns:a16="http://schemas.microsoft.com/office/drawing/2014/main" id="{64F5FE76-FC21-A7BA-A7A2-F5A1361EA5A1}"/>
              </a:ext>
            </a:extLst>
          </p:cNvPr>
          <p:cNvSpPr/>
          <p:nvPr/>
        </p:nvSpPr>
        <p:spPr>
          <a:xfrm>
            <a:off x="9130427" y="1431017"/>
            <a:ext cx="8193969" cy="1340941"/>
          </a:xfrm>
          <a:prstGeom prst="rect">
            <a:avLst/>
          </a:prstGeom>
          <a:noFill/>
          <a:ln/>
        </p:spPr>
        <p:txBody>
          <a:bodyPr wrap="square" lIns="25400" tIns="25400" rIns="25400" bIns="25400" rtlCol="0" anchor="t">
            <a:normAutofit/>
          </a:bodyPr>
          <a:lstStyle/>
          <a:p>
            <a:pPr marL="0" indent="0" algn="l">
              <a:lnSpc>
                <a:spcPct val="95000"/>
              </a:lnSpc>
              <a:buNone/>
            </a:pPr>
            <a:r>
              <a:rPr lang="nl-NL" sz="5400" b="1" kern="0" spc="-108" noProof="1">
                <a:solidFill>
                  <a:srgbClr val="06478D"/>
                </a:solidFill>
                <a:latin typeface="Outfit" pitchFamily="34" charset="0"/>
                <a:ea typeface="Outfit" pitchFamily="34" charset="-122"/>
              </a:rPr>
              <a:t>Centerpass - startformatie</a:t>
            </a:r>
            <a:endParaRPr lang="nl-NL" sz="5400" noProof="1"/>
          </a:p>
        </p:txBody>
      </p:sp>
      <p:sp>
        <p:nvSpPr>
          <p:cNvPr id="7" name="Text 4">
            <a:extLst>
              <a:ext uri="{FF2B5EF4-FFF2-40B4-BE49-F238E27FC236}">
                <a16:creationId xmlns:a16="http://schemas.microsoft.com/office/drawing/2014/main" id="{C861082B-4E89-8D7B-EDAE-8BDBC9F2E3B5}"/>
              </a:ext>
            </a:extLst>
          </p:cNvPr>
          <p:cNvSpPr/>
          <p:nvPr/>
        </p:nvSpPr>
        <p:spPr>
          <a:xfrm>
            <a:off x="9144000" y="2517478"/>
            <a:ext cx="6278880" cy="6689169"/>
          </a:xfrm>
          <a:prstGeom prst="rect">
            <a:avLst/>
          </a:prstGeom>
          <a:noFill/>
          <a:ln/>
        </p:spPr>
        <p:txBody>
          <a:bodyPr wrap="square" lIns="25400" tIns="25400" rIns="25400" bIns="25400" rtlCol="0" anchor="t">
            <a:normAutofit lnSpcReduction="10000"/>
          </a:bodyPr>
          <a:lstStyle/>
          <a:p>
            <a:pPr marL="0" indent="0" algn="l">
              <a:lnSpc>
                <a:spcPct val="160000"/>
              </a:lnSpc>
              <a:buNone/>
            </a:pPr>
            <a:r>
              <a:rPr lang="nl-NL" sz="1400" noProof="1">
                <a:solidFill>
                  <a:srgbClr val="35526F"/>
                </a:solidFill>
                <a:latin typeface="Barlow" pitchFamily="34" charset="0"/>
              </a:rPr>
              <a:t>De </a:t>
            </a:r>
            <a:r>
              <a:rPr lang="nl-NL" sz="1400" b="1" noProof="1">
                <a:solidFill>
                  <a:srgbClr val="35526F"/>
                </a:solidFill>
                <a:latin typeface="Barlow" pitchFamily="34" charset="0"/>
              </a:rPr>
              <a:t>afslag</a:t>
            </a:r>
            <a:r>
              <a:rPr lang="nl-NL" sz="1400" noProof="1">
                <a:solidFill>
                  <a:srgbClr val="35526F"/>
                </a:solidFill>
                <a:latin typeface="Barlow" pitchFamily="34" charset="0"/>
              </a:rPr>
              <a:t> van een helft of na een goal is een </a:t>
            </a:r>
            <a:r>
              <a:rPr lang="nl-NL" sz="1400" b="1" noProof="1">
                <a:solidFill>
                  <a:srgbClr val="35526F"/>
                </a:solidFill>
                <a:latin typeface="Barlow" pitchFamily="34" charset="0"/>
              </a:rPr>
              <a:t>georganiseerde</a:t>
            </a:r>
            <a:r>
              <a:rPr lang="nl-NL" sz="1400" noProof="1">
                <a:solidFill>
                  <a:srgbClr val="35526F"/>
                </a:solidFill>
                <a:latin typeface="Barlow" pitchFamily="34" charset="0"/>
              </a:rPr>
              <a:t> situatie en verdient specifieke aandacht. Aangezien de tegenstander nog niet in onze helft staat stellen we op naar intentie!</a:t>
            </a:r>
          </a:p>
          <a:p>
            <a:pPr marL="0" indent="0" algn="l">
              <a:lnSpc>
                <a:spcPct val="160000"/>
              </a:lnSpc>
              <a:buNone/>
            </a:pPr>
            <a:endParaRPr lang="nl-NL" sz="1400" noProof="1">
              <a:solidFill>
                <a:srgbClr val="35526F"/>
              </a:solidFill>
              <a:latin typeface="Barlow" pitchFamily="34" charset="0"/>
            </a:endParaRPr>
          </a:p>
          <a:p>
            <a:pPr marL="0" indent="0" algn="l">
              <a:lnSpc>
                <a:spcPct val="160000"/>
              </a:lnSpc>
              <a:buNone/>
            </a:pPr>
            <a:r>
              <a:rPr lang="nl-NL" sz="1400" b="1" noProof="1">
                <a:solidFill>
                  <a:srgbClr val="35526F"/>
                </a:solidFill>
                <a:latin typeface="Barlow" pitchFamily="34" charset="0"/>
              </a:rPr>
              <a:t>We starten zonder bal:</a:t>
            </a:r>
          </a:p>
          <a:p>
            <a:pPr marL="342900" indent="-342900" algn="l">
              <a:lnSpc>
                <a:spcPct val="160000"/>
              </a:lnSpc>
              <a:buFont typeface="Arial" panose="020B0604020202020204" pitchFamily="34" charset="0"/>
              <a:buChar char="•"/>
            </a:pPr>
            <a:r>
              <a:rPr lang="nl-NL" sz="1400" noProof="1">
                <a:solidFill>
                  <a:srgbClr val="35526F"/>
                </a:solidFill>
                <a:latin typeface="Barlow" pitchFamily="34" charset="0"/>
              </a:rPr>
              <a:t>Ze zetten ons in centrale pressvorm. Dit is de vorm die we meteen zullen gebruiken om het centrum te beschermen en druk te zetten</a:t>
            </a:r>
          </a:p>
          <a:p>
            <a:pPr marL="342900" indent="-342900" algn="l">
              <a:lnSpc>
                <a:spcPct val="160000"/>
              </a:lnSpc>
              <a:buFont typeface="Arial" panose="020B0604020202020204" pitchFamily="34" charset="0"/>
              <a:buChar char="•"/>
            </a:pPr>
            <a:r>
              <a:rPr lang="nl-NL" sz="1400" b="1" noProof="1">
                <a:solidFill>
                  <a:srgbClr val="35526F"/>
                </a:solidFill>
                <a:latin typeface="Barlow" pitchFamily="34" charset="0"/>
              </a:rPr>
              <a:t>Niet</a:t>
            </a:r>
            <a:r>
              <a:rPr lang="nl-NL" sz="1400" noProof="1">
                <a:solidFill>
                  <a:srgbClr val="35526F"/>
                </a:solidFill>
                <a:latin typeface="Barlow" pitchFamily="34" charset="0"/>
              </a:rPr>
              <a:t>: breed en laag staan</a:t>
            </a:r>
          </a:p>
          <a:p>
            <a:pPr marL="342900" indent="-342900" algn="l">
              <a:lnSpc>
                <a:spcPct val="160000"/>
              </a:lnSpc>
              <a:buFont typeface="Arial" panose="020B0604020202020204" pitchFamily="34" charset="0"/>
              <a:buChar char="•"/>
            </a:pPr>
            <a:endParaRPr lang="nl-NL" sz="1400" noProof="1">
              <a:solidFill>
                <a:srgbClr val="35526F"/>
              </a:solidFill>
              <a:latin typeface="Barlow" pitchFamily="34" charset="0"/>
            </a:endParaRPr>
          </a:p>
          <a:p>
            <a:pPr algn="l">
              <a:lnSpc>
                <a:spcPct val="160000"/>
              </a:lnSpc>
            </a:pPr>
            <a:r>
              <a:rPr lang="nl-NL" sz="1400" b="1" noProof="1">
                <a:solidFill>
                  <a:srgbClr val="35526F"/>
                </a:solidFill>
                <a:latin typeface="Barlow" pitchFamily="34" charset="0"/>
              </a:rPr>
              <a:t>We starten met bal:</a:t>
            </a:r>
          </a:p>
          <a:p>
            <a:pPr marL="342900" indent="-342900" algn="l">
              <a:lnSpc>
                <a:spcPct val="160000"/>
              </a:lnSpc>
              <a:buFont typeface="Arial" panose="020B0604020202020204" pitchFamily="34" charset="0"/>
              <a:buChar char="•"/>
            </a:pPr>
            <a:r>
              <a:rPr lang="nl-NL" sz="1400" noProof="1">
                <a:solidFill>
                  <a:srgbClr val="35526F"/>
                </a:solidFill>
                <a:latin typeface="Barlow" pitchFamily="34" charset="0"/>
              </a:rPr>
              <a:t>We schuiven allemaal hoog in omdat we </a:t>
            </a:r>
            <a:r>
              <a:rPr lang="nl-NL" sz="1400" b="1" noProof="1">
                <a:solidFill>
                  <a:srgbClr val="35526F"/>
                </a:solidFill>
                <a:latin typeface="Barlow" pitchFamily="34" charset="0"/>
              </a:rPr>
              <a:t>meteen gaan aanvallen </a:t>
            </a:r>
            <a:r>
              <a:rPr lang="nl-NL" sz="1400" noProof="1">
                <a:solidFill>
                  <a:srgbClr val="35526F"/>
                </a:solidFill>
                <a:latin typeface="Barlow" pitchFamily="34" charset="0"/>
              </a:rPr>
              <a:t>op de andere helft</a:t>
            </a:r>
          </a:p>
          <a:p>
            <a:pPr marL="342900" indent="-342900" algn="l">
              <a:lnSpc>
                <a:spcPct val="160000"/>
              </a:lnSpc>
              <a:buFont typeface="Arial" panose="020B0604020202020204" pitchFamily="34" charset="0"/>
              <a:buChar char="•"/>
            </a:pPr>
            <a:r>
              <a:rPr lang="nl-NL" sz="1400" noProof="1">
                <a:solidFill>
                  <a:srgbClr val="35526F"/>
                </a:solidFill>
                <a:latin typeface="Barlow" pitchFamily="34" charset="0"/>
              </a:rPr>
              <a:t>De mid-mid en de spits komen naast elkaar om te starten en zo meteen diepte te maken (waarbij de spits meteen veel dieper gaat)</a:t>
            </a:r>
          </a:p>
          <a:p>
            <a:pPr marL="342900" indent="-342900" algn="l">
              <a:lnSpc>
                <a:spcPct val="160000"/>
              </a:lnSpc>
              <a:buFont typeface="Arial" panose="020B0604020202020204" pitchFamily="34" charset="0"/>
              <a:buChar char="•"/>
            </a:pPr>
            <a:r>
              <a:rPr lang="nl-NL" sz="1400" noProof="1">
                <a:solidFill>
                  <a:srgbClr val="35526F"/>
                </a:solidFill>
                <a:latin typeface="Barlow" pitchFamily="34" charset="0"/>
              </a:rPr>
              <a:t>De </a:t>
            </a:r>
            <a:r>
              <a:rPr lang="nl-NL" sz="1400" b="1" noProof="1">
                <a:solidFill>
                  <a:srgbClr val="35526F"/>
                </a:solidFill>
                <a:latin typeface="Barlow" pitchFamily="34" charset="0"/>
              </a:rPr>
              <a:t>libero</a:t>
            </a:r>
            <a:r>
              <a:rPr lang="nl-NL" sz="1400" noProof="1">
                <a:solidFill>
                  <a:srgbClr val="35526F"/>
                </a:solidFill>
                <a:latin typeface="Barlow" pitchFamily="34" charset="0"/>
              </a:rPr>
              <a:t> is de guard en zal veelal de </a:t>
            </a:r>
            <a:r>
              <a:rPr lang="nl-NL" sz="1400" b="1" noProof="1">
                <a:solidFill>
                  <a:srgbClr val="35526F"/>
                </a:solidFill>
                <a:latin typeface="Barlow" pitchFamily="34" charset="0"/>
              </a:rPr>
              <a:t>opbouw starten </a:t>
            </a:r>
            <a:r>
              <a:rPr lang="nl-NL" sz="1400" noProof="1">
                <a:solidFill>
                  <a:srgbClr val="35526F"/>
                </a:solidFill>
                <a:latin typeface="Barlow" pitchFamily="34" charset="0"/>
              </a:rPr>
              <a:t>na de terugspeelbal</a:t>
            </a:r>
          </a:p>
          <a:p>
            <a:pPr marL="342900" indent="-342900" algn="l">
              <a:lnSpc>
                <a:spcPct val="160000"/>
              </a:lnSpc>
              <a:buFont typeface="Arial" panose="020B0604020202020204" pitchFamily="34" charset="0"/>
              <a:buChar char="•"/>
            </a:pPr>
            <a:r>
              <a:rPr lang="nl-NL" sz="1400" b="1" noProof="1">
                <a:solidFill>
                  <a:srgbClr val="35526F"/>
                </a:solidFill>
                <a:latin typeface="Barlow" pitchFamily="34" charset="0"/>
              </a:rPr>
              <a:t>Niet</a:t>
            </a:r>
            <a:r>
              <a:rPr lang="nl-NL" sz="1400" noProof="1">
                <a:solidFill>
                  <a:srgbClr val="35526F"/>
                </a:solidFill>
                <a:latin typeface="Barlow" pitchFamily="34" charset="0"/>
              </a:rPr>
              <a:t>: centraal laag staan, tegenspeler rustig laten inlopen en een dus outlet spelen</a:t>
            </a:r>
          </a:p>
          <a:p>
            <a:pPr marL="342900" indent="-342900" algn="l">
              <a:lnSpc>
                <a:spcPct val="160000"/>
              </a:lnSpc>
              <a:buFont typeface="Arial" panose="020B0604020202020204" pitchFamily="34" charset="0"/>
              <a:buChar char="•"/>
            </a:pPr>
            <a:endParaRPr lang="nl-NL" sz="1400" noProof="1">
              <a:solidFill>
                <a:srgbClr val="35526F"/>
              </a:solidFill>
              <a:latin typeface="Barlow" pitchFamily="34" charset="0"/>
            </a:endParaRPr>
          </a:p>
          <a:p>
            <a:pPr algn="l">
              <a:lnSpc>
                <a:spcPct val="160000"/>
              </a:lnSpc>
            </a:pPr>
            <a:r>
              <a:rPr lang="nl-NL" sz="1400" b="1" noProof="1">
                <a:solidFill>
                  <a:srgbClr val="35526F"/>
                </a:solidFill>
                <a:latin typeface="Barlow" pitchFamily="34" charset="0"/>
              </a:rPr>
              <a:t>Tip</a:t>
            </a:r>
            <a:r>
              <a:rPr lang="nl-NL" sz="1400" noProof="1">
                <a:solidFill>
                  <a:srgbClr val="35526F"/>
                </a:solidFill>
                <a:latin typeface="Barlow" pitchFamily="34" charset="0"/>
              </a:rPr>
              <a:t>: bij ‘fairplay’ pass van de tegenspeler aandachtig zijn en meteen de bal zo hoog mogelijk opvangen, niet buiten laten gaan</a:t>
            </a:r>
          </a:p>
          <a:p>
            <a:pPr marL="342900" indent="-342900" algn="l">
              <a:lnSpc>
                <a:spcPct val="160000"/>
              </a:lnSpc>
              <a:buFont typeface="Arial" panose="020B0604020202020204" pitchFamily="34" charset="0"/>
              <a:buChar char="•"/>
            </a:pPr>
            <a:endParaRPr lang="nl-NL" sz="1400" noProof="1">
              <a:solidFill>
                <a:srgbClr val="35526F"/>
              </a:solidFill>
              <a:latin typeface="Barlow" pitchFamily="34" charset="0"/>
            </a:endParaRPr>
          </a:p>
          <a:p>
            <a:pPr algn="l">
              <a:lnSpc>
                <a:spcPct val="160000"/>
              </a:lnSpc>
            </a:pPr>
            <a:endParaRPr lang="nl-NL" sz="1400" noProof="1">
              <a:solidFill>
                <a:srgbClr val="35526F"/>
              </a:solidFill>
              <a:latin typeface="Barlow" pitchFamily="34" charset="0"/>
            </a:endParaRPr>
          </a:p>
          <a:p>
            <a:pPr marL="342900" indent="-342900" algn="l">
              <a:lnSpc>
                <a:spcPct val="160000"/>
              </a:lnSpc>
              <a:buFont typeface="Arial" panose="020B0604020202020204" pitchFamily="34" charset="0"/>
              <a:buChar char="•"/>
            </a:pPr>
            <a:endParaRPr lang="nl-NL" sz="1400" noProof="1"/>
          </a:p>
        </p:txBody>
      </p:sp>
      <p:pic>
        <p:nvPicPr>
          <p:cNvPr id="2" name="Schermafbeelding 2023-05-23 om 10.16.24.png">
            <a:extLst>
              <a:ext uri="{FF2B5EF4-FFF2-40B4-BE49-F238E27FC236}">
                <a16:creationId xmlns:a16="http://schemas.microsoft.com/office/drawing/2014/main" id="{FE0252F2-23E6-1402-AB1A-C629785DF5CF}"/>
              </a:ext>
            </a:extLst>
          </p:cNvPr>
          <p:cNvPicPr>
            <a:picLocks noChangeAspect="1"/>
          </p:cNvPicPr>
          <p:nvPr/>
        </p:nvPicPr>
        <p:blipFill>
          <a:blip r:embed="rId3"/>
          <a:srcRect r="46868"/>
          <a:stretch>
            <a:fillRect/>
          </a:stretch>
        </p:blipFill>
        <p:spPr>
          <a:xfrm rot="16200000">
            <a:off x="1376823" y="341742"/>
            <a:ext cx="4610110" cy="4711013"/>
          </a:xfrm>
          <a:prstGeom prst="rect">
            <a:avLst/>
          </a:prstGeom>
          <a:ln w="12700" cap="flat">
            <a:noFill/>
            <a:miter lim="400000"/>
          </a:ln>
          <a:effectLst/>
        </p:spPr>
      </p:pic>
      <p:sp>
        <p:nvSpPr>
          <p:cNvPr id="12" name="Cirkel">
            <a:extLst>
              <a:ext uri="{FF2B5EF4-FFF2-40B4-BE49-F238E27FC236}">
                <a16:creationId xmlns:a16="http://schemas.microsoft.com/office/drawing/2014/main" id="{9308986E-4B03-3DBB-8B1A-5ABE80996F25}"/>
              </a:ext>
            </a:extLst>
          </p:cNvPr>
          <p:cNvSpPr/>
          <p:nvPr/>
        </p:nvSpPr>
        <p:spPr>
          <a:xfrm>
            <a:off x="3573875" y="664471"/>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4" name="Cirkel">
            <a:extLst>
              <a:ext uri="{FF2B5EF4-FFF2-40B4-BE49-F238E27FC236}">
                <a16:creationId xmlns:a16="http://schemas.microsoft.com/office/drawing/2014/main" id="{D994589A-F457-9FA9-8BA9-7455EB934885}"/>
              </a:ext>
            </a:extLst>
          </p:cNvPr>
          <p:cNvSpPr/>
          <p:nvPr/>
        </p:nvSpPr>
        <p:spPr>
          <a:xfrm>
            <a:off x="2533719" y="1146908"/>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6" name="Cirkel">
            <a:extLst>
              <a:ext uri="{FF2B5EF4-FFF2-40B4-BE49-F238E27FC236}">
                <a16:creationId xmlns:a16="http://schemas.microsoft.com/office/drawing/2014/main" id="{1B43C0DD-660E-7616-141D-66A94C00506C}"/>
              </a:ext>
            </a:extLst>
          </p:cNvPr>
          <p:cNvSpPr/>
          <p:nvPr/>
        </p:nvSpPr>
        <p:spPr>
          <a:xfrm>
            <a:off x="4561453" y="1146908"/>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7" name="Cirkel">
            <a:extLst>
              <a:ext uri="{FF2B5EF4-FFF2-40B4-BE49-F238E27FC236}">
                <a16:creationId xmlns:a16="http://schemas.microsoft.com/office/drawing/2014/main" id="{15A5F97E-7795-A015-5C28-F7B0E9F476B4}"/>
              </a:ext>
            </a:extLst>
          </p:cNvPr>
          <p:cNvSpPr/>
          <p:nvPr/>
        </p:nvSpPr>
        <p:spPr>
          <a:xfrm>
            <a:off x="3586579" y="1538214"/>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8" name="Cirkel">
            <a:extLst>
              <a:ext uri="{FF2B5EF4-FFF2-40B4-BE49-F238E27FC236}">
                <a16:creationId xmlns:a16="http://schemas.microsoft.com/office/drawing/2014/main" id="{89276EDA-4344-24BC-F48D-1A312900893F}"/>
              </a:ext>
            </a:extLst>
          </p:cNvPr>
          <p:cNvSpPr/>
          <p:nvPr/>
        </p:nvSpPr>
        <p:spPr>
          <a:xfrm>
            <a:off x="3593855" y="3551761"/>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19" name="Cirkel">
            <a:extLst>
              <a:ext uri="{FF2B5EF4-FFF2-40B4-BE49-F238E27FC236}">
                <a16:creationId xmlns:a16="http://schemas.microsoft.com/office/drawing/2014/main" id="{2E73BE01-2E12-2E77-B3E0-BC19F2BA32CD}"/>
              </a:ext>
            </a:extLst>
          </p:cNvPr>
          <p:cNvSpPr/>
          <p:nvPr/>
        </p:nvSpPr>
        <p:spPr>
          <a:xfrm>
            <a:off x="4646425" y="2853692"/>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0" name="Cirkel">
            <a:extLst>
              <a:ext uri="{FF2B5EF4-FFF2-40B4-BE49-F238E27FC236}">
                <a16:creationId xmlns:a16="http://schemas.microsoft.com/office/drawing/2014/main" id="{1BD492C9-93C3-2A6C-3C72-E24BE3674DBE}"/>
              </a:ext>
            </a:extLst>
          </p:cNvPr>
          <p:cNvSpPr/>
          <p:nvPr/>
        </p:nvSpPr>
        <p:spPr>
          <a:xfrm>
            <a:off x="2514176" y="2926362"/>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2" name="Cirkel">
            <a:extLst>
              <a:ext uri="{FF2B5EF4-FFF2-40B4-BE49-F238E27FC236}">
                <a16:creationId xmlns:a16="http://schemas.microsoft.com/office/drawing/2014/main" id="{6B40EF34-CF88-72F8-8F1D-88571B2BC519}"/>
              </a:ext>
            </a:extLst>
          </p:cNvPr>
          <p:cNvSpPr/>
          <p:nvPr/>
        </p:nvSpPr>
        <p:spPr>
          <a:xfrm>
            <a:off x="2526304" y="1922413"/>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3" name="Cirkel">
            <a:extLst>
              <a:ext uri="{FF2B5EF4-FFF2-40B4-BE49-F238E27FC236}">
                <a16:creationId xmlns:a16="http://schemas.microsoft.com/office/drawing/2014/main" id="{0E40BF7C-6949-10CC-C617-55DEDFBC7878}"/>
              </a:ext>
            </a:extLst>
          </p:cNvPr>
          <p:cNvSpPr/>
          <p:nvPr/>
        </p:nvSpPr>
        <p:spPr>
          <a:xfrm>
            <a:off x="3573877" y="2584941"/>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6" name="Cirkel">
            <a:extLst>
              <a:ext uri="{FF2B5EF4-FFF2-40B4-BE49-F238E27FC236}">
                <a16:creationId xmlns:a16="http://schemas.microsoft.com/office/drawing/2014/main" id="{03C27A78-E995-31AA-2F6C-B8840E551791}"/>
              </a:ext>
            </a:extLst>
          </p:cNvPr>
          <p:cNvSpPr/>
          <p:nvPr/>
        </p:nvSpPr>
        <p:spPr>
          <a:xfrm>
            <a:off x="4621317" y="1949481"/>
            <a:ext cx="216000" cy="216000"/>
          </a:xfrm>
          <a:prstGeom prst="ellipse">
            <a:avLst/>
          </a:prstGeom>
          <a:solidFill>
            <a:schemeClr val="accent5"/>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8" name="Tekstvak 7">
            <a:extLst>
              <a:ext uri="{FF2B5EF4-FFF2-40B4-BE49-F238E27FC236}">
                <a16:creationId xmlns:a16="http://schemas.microsoft.com/office/drawing/2014/main" id="{3D8FCBED-F5D1-F1B6-88DD-8C5A3A8EF22C}"/>
              </a:ext>
            </a:extLst>
          </p:cNvPr>
          <p:cNvSpPr txBox="1"/>
          <p:nvPr/>
        </p:nvSpPr>
        <p:spPr>
          <a:xfrm>
            <a:off x="4483344" y="1342548"/>
            <a:ext cx="381836" cy="276999"/>
          </a:xfrm>
          <a:prstGeom prst="rect">
            <a:avLst/>
          </a:prstGeom>
          <a:noFill/>
        </p:spPr>
        <p:txBody>
          <a:bodyPr wrap="none" rtlCol="0">
            <a:spAutoFit/>
          </a:bodyPr>
          <a:lstStyle/>
          <a:p>
            <a:r>
              <a:rPr lang="nl-NL" sz="1200" b="1" dirty="0">
                <a:solidFill>
                  <a:schemeClr val="tx2"/>
                </a:solidFill>
              </a:rPr>
              <a:t>RA</a:t>
            </a:r>
            <a:endParaRPr lang="nl-BE" sz="1200" b="1" dirty="0">
              <a:solidFill>
                <a:schemeClr val="tx2"/>
              </a:solidFill>
            </a:endParaRPr>
          </a:p>
        </p:txBody>
      </p:sp>
      <p:sp>
        <p:nvSpPr>
          <p:cNvPr id="10" name="Tekstvak 9">
            <a:extLst>
              <a:ext uri="{FF2B5EF4-FFF2-40B4-BE49-F238E27FC236}">
                <a16:creationId xmlns:a16="http://schemas.microsoft.com/office/drawing/2014/main" id="{A98A54E2-CE52-52A1-AB30-B62ABC81BBFC}"/>
              </a:ext>
            </a:extLst>
          </p:cNvPr>
          <p:cNvSpPr txBox="1"/>
          <p:nvPr/>
        </p:nvSpPr>
        <p:spPr>
          <a:xfrm>
            <a:off x="2455609" y="1373943"/>
            <a:ext cx="375424" cy="276999"/>
          </a:xfrm>
          <a:prstGeom prst="rect">
            <a:avLst/>
          </a:prstGeom>
          <a:noFill/>
        </p:spPr>
        <p:txBody>
          <a:bodyPr wrap="none" rtlCol="0">
            <a:spAutoFit/>
          </a:bodyPr>
          <a:lstStyle/>
          <a:p>
            <a:r>
              <a:rPr lang="nl-NL" sz="1200" b="1" dirty="0">
                <a:solidFill>
                  <a:schemeClr val="tx2"/>
                </a:solidFill>
              </a:rPr>
              <a:t>LA</a:t>
            </a:r>
            <a:endParaRPr lang="nl-BE" sz="1200" b="1" dirty="0">
              <a:solidFill>
                <a:schemeClr val="tx2"/>
              </a:solidFill>
            </a:endParaRPr>
          </a:p>
        </p:txBody>
      </p:sp>
      <p:sp>
        <p:nvSpPr>
          <p:cNvPr id="13" name="Tekstvak 12">
            <a:extLst>
              <a:ext uri="{FF2B5EF4-FFF2-40B4-BE49-F238E27FC236}">
                <a16:creationId xmlns:a16="http://schemas.microsoft.com/office/drawing/2014/main" id="{98BF1A06-CCA6-509D-24D5-9894ADE268D2}"/>
              </a:ext>
            </a:extLst>
          </p:cNvPr>
          <p:cNvSpPr txBox="1"/>
          <p:nvPr/>
        </p:nvSpPr>
        <p:spPr>
          <a:xfrm>
            <a:off x="3389968" y="948746"/>
            <a:ext cx="583814" cy="276999"/>
          </a:xfrm>
          <a:prstGeom prst="rect">
            <a:avLst/>
          </a:prstGeom>
          <a:noFill/>
        </p:spPr>
        <p:txBody>
          <a:bodyPr wrap="none" rtlCol="0">
            <a:spAutoFit/>
          </a:bodyPr>
          <a:lstStyle/>
          <a:p>
            <a:r>
              <a:rPr lang="nl-NL" sz="1200" b="1" dirty="0">
                <a:solidFill>
                  <a:schemeClr val="tx2"/>
                </a:solidFill>
              </a:rPr>
              <a:t>SPITS</a:t>
            </a:r>
            <a:endParaRPr lang="nl-BE" sz="1200" b="1" dirty="0">
              <a:solidFill>
                <a:schemeClr val="tx2"/>
              </a:solidFill>
            </a:endParaRPr>
          </a:p>
        </p:txBody>
      </p:sp>
      <p:sp>
        <p:nvSpPr>
          <p:cNvPr id="21" name="Tekstvak 20">
            <a:extLst>
              <a:ext uri="{FF2B5EF4-FFF2-40B4-BE49-F238E27FC236}">
                <a16:creationId xmlns:a16="http://schemas.microsoft.com/office/drawing/2014/main" id="{76097884-1D1C-3E00-1E7F-5C0510E1C500}"/>
              </a:ext>
            </a:extLst>
          </p:cNvPr>
          <p:cNvSpPr txBox="1"/>
          <p:nvPr/>
        </p:nvSpPr>
        <p:spPr>
          <a:xfrm>
            <a:off x="2443852" y="2193868"/>
            <a:ext cx="383438" cy="276999"/>
          </a:xfrm>
          <a:prstGeom prst="rect">
            <a:avLst/>
          </a:prstGeom>
          <a:noFill/>
        </p:spPr>
        <p:txBody>
          <a:bodyPr wrap="none" rtlCol="0">
            <a:spAutoFit/>
          </a:bodyPr>
          <a:lstStyle/>
          <a:p>
            <a:r>
              <a:rPr lang="nl-NL" sz="1200" b="1" dirty="0">
                <a:solidFill>
                  <a:schemeClr val="tx2"/>
                </a:solidFill>
              </a:rPr>
              <a:t>LM</a:t>
            </a:r>
            <a:endParaRPr lang="nl-BE" sz="1200" b="1" dirty="0">
              <a:solidFill>
                <a:schemeClr val="tx2"/>
              </a:solidFill>
            </a:endParaRPr>
          </a:p>
        </p:txBody>
      </p:sp>
      <p:sp>
        <p:nvSpPr>
          <p:cNvPr id="25" name="Tekstvak 24">
            <a:extLst>
              <a:ext uri="{FF2B5EF4-FFF2-40B4-BE49-F238E27FC236}">
                <a16:creationId xmlns:a16="http://schemas.microsoft.com/office/drawing/2014/main" id="{4BD8BD58-CD54-1321-632E-18EADB145D0D}"/>
              </a:ext>
            </a:extLst>
          </p:cNvPr>
          <p:cNvSpPr txBox="1"/>
          <p:nvPr/>
        </p:nvSpPr>
        <p:spPr>
          <a:xfrm>
            <a:off x="3311430" y="1774933"/>
            <a:ext cx="737702" cy="276999"/>
          </a:xfrm>
          <a:prstGeom prst="rect">
            <a:avLst/>
          </a:prstGeom>
          <a:noFill/>
        </p:spPr>
        <p:txBody>
          <a:bodyPr wrap="none" rtlCol="0">
            <a:spAutoFit/>
          </a:bodyPr>
          <a:lstStyle/>
          <a:p>
            <a:r>
              <a:rPr lang="nl-NL" sz="1200" b="1" dirty="0">
                <a:solidFill>
                  <a:schemeClr val="tx2"/>
                </a:solidFill>
              </a:rPr>
              <a:t>MID-MID</a:t>
            </a:r>
            <a:endParaRPr lang="nl-BE" sz="1200" b="1" dirty="0">
              <a:solidFill>
                <a:schemeClr val="tx2"/>
              </a:solidFill>
            </a:endParaRPr>
          </a:p>
        </p:txBody>
      </p:sp>
      <p:sp>
        <p:nvSpPr>
          <p:cNvPr id="28" name="Tekstvak 27">
            <a:extLst>
              <a:ext uri="{FF2B5EF4-FFF2-40B4-BE49-F238E27FC236}">
                <a16:creationId xmlns:a16="http://schemas.microsoft.com/office/drawing/2014/main" id="{D9F7DF4A-7C7E-E06B-2FD3-95E7C0387CF8}"/>
              </a:ext>
            </a:extLst>
          </p:cNvPr>
          <p:cNvSpPr txBox="1"/>
          <p:nvPr/>
        </p:nvSpPr>
        <p:spPr>
          <a:xfrm>
            <a:off x="4531964" y="2206120"/>
            <a:ext cx="389850" cy="276999"/>
          </a:xfrm>
          <a:prstGeom prst="rect">
            <a:avLst/>
          </a:prstGeom>
          <a:noFill/>
        </p:spPr>
        <p:txBody>
          <a:bodyPr wrap="none" rtlCol="0">
            <a:spAutoFit/>
          </a:bodyPr>
          <a:lstStyle/>
          <a:p>
            <a:r>
              <a:rPr lang="nl-NL" sz="1200" b="1" dirty="0">
                <a:solidFill>
                  <a:schemeClr val="tx2"/>
                </a:solidFill>
              </a:rPr>
              <a:t>RM</a:t>
            </a:r>
            <a:endParaRPr lang="nl-BE" sz="1200" b="1" dirty="0">
              <a:solidFill>
                <a:schemeClr val="tx2"/>
              </a:solidFill>
            </a:endParaRPr>
          </a:p>
        </p:txBody>
      </p:sp>
      <p:sp>
        <p:nvSpPr>
          <p:cNvPr id="30" name="Tekstvak 29">
            <a:extLst>
              <a:ext uri="{FF2B5EF4-FFF2-40B4-BE49-F238E27FC236}">
                <a16:creationId xmlns:a16="http://schemas.microsoft.com/office/drawing/2014/main" id="{E042B05A-1086-5447-A3E0-1BC30104899C}"/>
              </a:ext>
            </a:extLst>
          </p:cNvPr>
          <p:cNvSpPr txBox="1"/>
          <p:nvPr/>
        </p:nvSpPr>
        <p:spPr>
          <a:xfrm>
            <a:off x="3483757" y="2757363"/>
            <a:ext cx="409086" cy="276999"/>
          </a:xfrm>
          <a:prstGeom prst="rect">
            <a:avLst/>
          </a:prstGeom>
          <a:noFill/>
        </p:spPr>
        <p:txBody>
          <a:bodyPr wrap="none" rtlCol="0">
            <a:spAutoFit/>
          </a:bodyPr>
          <a:lstStyle/>
          <a:p>
            <a:r>
              <a:rPr lang="nl-NL" sz="1200" b="1" dirty="0">
                <a:solidFill>
                  <a:schemeClr val="tx2"/>
                </a:solidFill>
              </a:rPr>
              <a:t>LIB</a:t>
            </a:r>
            <a:endParaRPr lang="nl-BE" sz="1200" b="1" dirty="0">
              <a:solidFill>
                <a:schemeClr val="tx2"/>
              </a:solidFill>
            </a:endParaRPr>
          </a:p>
        </p:txBody>
      </p:sp>
      <p:sp>
        <p:nvSpPr>
          <p:cNvPr id="32" name="Tekstvak 31">
            <a:extLst>
              <a:ext uri="{FF2B5EF4-FFF2-40B4-BE49-F238E27FC236}">
                <a16:creationId xmlns:a16="http://schemas.microsoft.com/office/drawing/2014/main" id="{B440CFE8-3814-D1DA-6C3F-64E1C8017026}"/>
              </a:ext>
            </a:extLst>
          </p:cNvPr>
          <p:cNvSpPr txBox="1"/>
          <p:nvPr/>
        </p:nvSpPr>
        <p:spPr>
          <a:xfrm>
            <a:off x="2329670" y="3142362"/>
            <a:ext cx="369012" cy="276999"/>
          </a:xfrm>
          <a:prstGeom prst="rect">
            <a:avLst/>
          </a:prstGeom>
          <a:noFill/>
        </p:spPr>
        <p:txBody>
          <a:bodyPr wrap="none" rtlCol="0">
            <a:spAutoFit/>
          </a:bodyPr>
          <a:lstStyle/>
          <a:p>
            <a:r>
              <a:rPr lang="nl-NL" sz="1200" b="1" dirty="0">
                <a:solidFill>
                  <a:schemeClr val="tx2"/>
                </a:solidFill>
              </a:rPr>
              <a:t>LV</a:t>
            </a:r>
            <a:endParaRPr lang="nl-BE" sz="1200" b="1" dirty="0">
              <a:solidFill>
                <a:schemeClr val="tx2"/>
              </a:solidFill>
            </a:endParaRPr>
          </a:p>
        </p:txBody>
      </p:sp>
      <p:sp>
        <p:nvSpPr>
          <p:cNvPr id="34" name="Tekstvak 33">
            <a:extLst>
              <a:ext uri="{FF2B5EF4-FFF2-40B4-BE49-F238E27FC236}">
                <a16:creationId xmlns:a16="http://schemas.microsoft.com/office/drawing/2014/main" id="{63C1870E-DD37-1326-CDC8-0C4A0C72B2DB}"/>
              </a:ext>
            </a:extLst>
          </p:cNvPr>
          <p:cNvSpPr txBox="1"/>
          <p:nvPr/>
        </p:nvSpPr>
        <p:spPr>
          <a:xfrm>
            <a:off x="4585400" y="3129269"/>
            <a:ext cx="375424" cy="276999"/>
          </a:xfrm>
          <a:prstGeom prst="rect">
            <a:avLst/>
          </a:prstGeom>
          <a:noFill/>
        </p:spPr>
        <p:txBody>
          <a:bodyPr wrap="none" rtlCol="0">
            <a:spAutoFit/>
          </a:bodyPr>
          <a:lstStyle/>
          <a:p>
            <a:r>
              <a:rPr lang="nl-NL" sz="1200" b="1" dirty="0">
                <a:solidFill>
                  <a:schemeClr val="tx2"/>
                </a:solidFill>
              </a:rPr>
              <a:t>RV</a:t>
            </a:r>
            <a:endParaRPr lang="nl-BE" sz="1200" b="1" dirty="0">
              <a:solidFill>
                <a:schemeClr val="tx2"/>
              </a:solidFill>
            </a:endParaRPr>
          </a:p>
        </p:txBody>
      </p:sp>
      <p:sp>
        <p:nvSpPr>
          <p:cNvPr id="39" name="Tekstvak 38">
            <a:extLst>
              <a:ext uri="{FF2B5EF4-FFF2-40B4-BE49-F238E27FC236}">
                <a16:creationId xmlns:a16="http://schemas.microsoft.com/office/drawing/2014/main" id="{6377C2A6-780E-7181-0876-5C9BBF64522C}"/>
              </a:ext>
            </a:extLst>
          </p:cNvPr>
          <p:cNvSpPr txBox="1"/>
          <p:nvPr/>
        </p:nvSpPr>
        <p:spPr>
          <a:xfrm>
            <a:off x="3488562" y="3741334"/>
            <a:ext cx="383438" cy="276999"/>
          </a:xfrm>
          <a:prstGeom prst="rect">
            <a:avLst/>
          </a:prstGeom>
          <a:noFill/>
        </p:spPr>
        <p:txBody>
          <a:bodyPr wrap="none" rtlCol="0">
            <a:spAutoFit/>
          </a:bodyPr>
          <a:lstStyle/>
          <a:p>
            <a:r>
              <a:rPr lang="nl-NL" sz="1200" b="1" dirty="0">
                <a:solidFill>
                  <a:schemeClr val="tx2"/>
                </a:solidFill>
              </a:rPr>
              <a:t>LM</a:t>
            </a:r>
            <a:endParaRPr lang="nl-BE" sz="1200" b="1" dirty="0">
              <a:solidFill>
                <a:schemeClr val="tx2"/>
              </a:solidFill>
            </a:endParaRPr>
          </a:p>
        </p:txBody>
      </p:sp>
      <p:pic>
        <p:nvPicPr>
          <p:cNvPr id="11" name="Schermafbeelding 2023-05-23 om 10.16.24.png">
            <a:extLst>
              <a:ext uri="{FF2B5EF4-FFF2-40B4-BE49-F238E27FC236}">
                <a16:creationId xmlns:a16="http://schemas.microsoft.com/office/drawing/2014/main" id="{321FED84-0A21-9B42-948D-4B9EE0B78607}"/>
              </a:ext>
            </a:extLst>
          </p:cNvPr>
          <p:cNvPicPr>
            <a:picLocks noChangeAspect="1"/>
          </p:cNvPicPr>
          <p:nvPr/>
        </p:nvPicPr>
        <p:blipFill>
          <a:blip r:embed="rId3"/>
          <a:srcRect r="46868"/>
          <a:stretch>
            <a:fillRect/>
          </a:stretch>
        </p:blipFill>
        <p:spPr>
          <a:xfrm rot="16200000">
            <a:off x="1376824" y="5245927"/>
            <a:ext cx="4610110" cy="4711013"/>
          </a:xfrm>
          <a:prstGeom prst="rect">
            <a:avLst/>
          </a:prstGeom>
          <a:ln w="12700" cap="flat">
            <a:noFill/>
            <a:miter lim="400000"/>
          </a:ln>
          <a:effectLst/>
        </p:spPr>
      </p:pic>
      <p:sp>
        <p:nvSpPr>
          <p:cNvPr id="24" name="Cirkel">
            <a:extLst>
              <a:ext uri="{FF2B5EF4-FFF2-40B4-BE49-F238E27FC236}">
                <a16:creationId xmlns:a16="http://schemas.microsoft.com/office/drawing/2014/main" id="{7008E8DD-A558-6FBE-DF38-12DAF4F5D897}"/>
              </a:ext>
            </a:extLst>
          </p:cNvPr>
          <p:cNvSpPr/>
          <p:nvPr/>
        </p:nvSpPr>
        <p:spPr>
          <a:xfrm>
            <a:off x="2953594" y="5568656"/>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29" name="Cirkel">
            <a:extLst>
              <a:ext uri="{FF2B5EF4-FFF2-40B4-BE49-F238E27FC236}">
                <a16:creationId xmlns:a16="http://schemas.microsoft.com/office/drawing/2014/main" id="{905FAC6E-6B11-939C-9D07-CC6684A1F369}"/>
              </a:ext>
            </a:extLst>
          </p:cNvPr>
          <p:cNvSpPr/>
          <p:nvPr/>
        </p:nvSpPr>
        <p:spPr>
          <a:xfrm>
            <a:off x="1697922" y="5566279"/>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3" name="Cirkel">
            <a:extLst>
              <a:ext uri="{FF2B5EF4-FFF2-40B4-BE49-F238E27FC236}">
                <a16:creationId xmlns:a16="http://schemas.microsoft.com/office/drawing/2014/main" id="{A92713B6-A12D-32C4-C2EA-88A48EB0BAB9}"/>
              </a:ext>
            </a:extLst>
          </p:cNvPr>
          <p:cNvSpPr/>
          <p:nvPr/>
        </p:nvSpPr>
        <p:spPr>
          <a:xfrm>
            <a:off x="5045548" y="5568656"/>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37" name="Cirkel">
            <a:extLst>
              <a:ext uri="{FF2B5EF4-FFF2-40B4-BE49-F238E27FC236}">
                <a16:creationId xmlns:a16="http://schemas.microsoft.com/office/drawing/2014/main" id="{7B916A7D-58CF-BA67-1303-107563A6E4D0}"/>
              </a:ext>
            </a:extLst>
          </p:cNvPr>
          <p:cNvSpPr/>
          <p:nvPr/>
        </p:nvSpPr>
        <p:spPr>
          <a:xfrm>
            <a:off x="3892843" y="5568656"/>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1" name="Cirkel">
            <a:extLst>
              <a:ext uri="{FF2B5EF4-FFF2-40B4-BE49-F238E27FC236}">
                <a16:creationId xmlns:a16="http://schemas.microsoft.com/office/drawing/2014/main" id="{53F73C8C-2F59-D8C2-911A-F763F2C877A0}"/>
              </a:ext>
            </a:extLst>
          </p:cNvPr>
          <p:cNvSpPr/>
          <p:nvPr/>
        </p:nvSpPr>
        <p:spPr>
          <a:xfrm>
            <a:off x="3519096" y="7681657"/>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4" name="Cirkel">
            <a:extLst>
              <a:ext uri="{FF2B5EF4-FFF2-40B4-BE49-F238E27FC236}">
                <a16:creationId xmlns:a16="http://schemas.microsoft.com/office/drawing/2014/main" id="{EC7ABB3D-1483-A086-B8DD-D189ED92D960}"/>
              </a:ext>
            </a:extLst>
          </p:cNvPr>
          <p:cNvSpPr/>
          <p:nvPr/>
        </p:nvSpPr>
        <p:spPr>
          <a:xfrm>
            <a:off x="4677609" y="7226801"/>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47" name="Cirkel">
            <a:extLst>
              <a:ext uri="{FF2B5EF4-FFF2-40B4-BE49-F238E27FC236}">
                <a16:creationId xmlns:a16="http://schemas.microsoft.com/office/drawing/2014/main" id="{CBC800F1-5069-7146-C151-397BBC535F24}"/>
              </a:ext>
            </a:extLst>
          </p:cNvPr>
          <p:cNvSpPr/>
          <p:nvPr/>
        </p:nvSpPr>
        <p:spPr>
          <a:xfrm>
            <a:off x="2457299" y="7207520"/>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0" name="Cirkel">
            <a:extLst>
              <a:ext uri="{FF2B5EF4-FFF2-40B4-BE49-F238E27FC236}">
                <a16:creationId xmlns:a16="http://schemas.microsoft.com/office/drawing/2014/main" id="{4BC7B41F-44A0-1540-A1F2-4B59B8DEF01B}"/>
              </a:ext>
            </a:extLst>
          </p:cNvPr>
          <p:cNvSpPr/>
          <p:nvPr/>
        </p:nvSpPr>
        <p:spPr>
          <a:xfrm>
            <a:off x="2455609" y="6221096"/>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3" name="Cirkel">
            <a:extLst>
              <a:ext uri="{FF2B5EF4-FFF2-40B4-BE49-F238E27FC236}">
                <a16:creationId xmlns:a16="http://schemas.microsoft.com/office/drawing/2014/main" id="{684EC661-9903-AE4F-C2DC-A7D388A823E5}"/>
              </a:ext>
            </a:extLst>
          </p:cNvPr>
          <p:cNvSpPr/>
          <p:nvPr/>
        </p:nvSpPr>
        <p:spPr>
          <a:xfrm>
            <a:off x="3483758" y="6700339"/>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6" name="Cirkel">
            <a:extLst>
              <a:ext uri="{FF2B5EF4-FFF2-40B4-BE49-F238E27FC236}">
                <a16:creationId xmlns:a16="http://schemas.microsoft.com/office/drawing/2014/main" id="{269F085C-178C-102D-F11A-C1E52CA10466}"/>
              </a:ext>
            </a:extLst>
          </p:cNvPr>
          <p:cNvSpPr/>
          <p:nvPr/>
        </p:nvSpPr>
        <p:spPr>
          <a:xfrm>
            <a:off x="4585401" y="6281339"/>
            <a:ext cx="216000" cy="216000"/>
          </a:xfrm>
          <a:prstGeom prst="ellipse">
            <a:avLst/>
          </a:prstGeom>
          <a:solidFill>
            <a:schemeClr val="accent1"/>
          </a:solidFill>
          <a:ln w="12700" cap="flat">
            <a:solidFill>
              <a:srgbClr val="000000"/>
            </a:solidFill>
            <a:prstDash val="solid"/>
            <a:miter lim="400000"/>
          </a:ln>
          <a:effectLst/>
        </p:spPr>
        <p:txBody>
          <a:bodyPr wrap="square" lIns="45719" tIns="45719" rIns="45719" bIns="45719" numCol="1" anchor="ctr">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lvl9pPr>
          </a:lstStyle>
          <a:p>
            <a:pPr>
              <a:defRPr>
                <a:solidFill>
                  <a:srgbClr val="FFFFFF"/>
                </a:solidFill>
              </a:defRPr>
            </a:pPr>
            <a:endParaRPr lang="nl-NL" noProof="1"/>
          </a:p>
        </p:txBody>
      </p:sp>
      <p:sp>
        <p:nvSpPr>
          <p:cNvPr id="59" name="Tekstvak 58">
            <a:extLst>
              <a:ext uri="{FF2B5EF4-FFF2-40B4-BE49-F238E27FC236}">
                <a16:creationId xmlns:a16="http://schemas.microsoft.com/office/drawing/2014/main" id="{1A2EF4BC-6FB5-DDBE-CFA9-40C8DD94FAD3}"/>
              </a:ext>
            </a:extLst>
          </p:cNvPr>
          <p:cNvSpPr txBox="1"/>
          <p:nvPr/>
        </p:nvSpPr>
        <p:spPr>
          <a:xfrm>
            <a:off x="4964713" y="5822389"/>
            <a:ext cx="381836" cy="276999"/>
          </a:xfrm>
          <a:prstGeom prst="rect">
            <a:avLst/>
          </a:prstGeom>
          <a:noFill/>
        </p:spPr>
        <p:txBody>
          <a:bodyPr wrap="none" rtlCol="0">
            <a:spAutoFit/>
          </a:bodyPr>
          <a:lstStyle/>
          <a:p>
            <a:r>
              <a:rPr lang="nl-NL" sz="1200" b="1" dirty="0">
                <a:solidFill>
                  <a:schemeClr val="tx2"/>
                </a:solidFill>
              </a:rPr>
              <a:t>RA</a:t>
            </a:r>
            <a:endParaRPr lang="nl-BE" sz="1200" b="1" dirty="0">
              <a:solidFill>
                <a:schemeClr val="tx2"/>
              </a:solidFill>
            </a:endParaRPr>
          </a:p>
        </p:txBody>
      </p:sp>
      <p:sp>
        <p:nvSpPr>
          <p:cNvPr id="61" name="Tekstvak 60">
            <a:extLst>
              <a:ext uri="{FF2B5EF4-FFF2-40B4-BE49-F238E27FC236}">
                <a16:creationId xmlns:a16="http://schemas.microsoft.com/office/drawing/2014/main" id="{8F83F55D-8434-CACA-72B9-B25F0ABB57A7}"/>
              </a:ext>
            </a:extLst>
          </p:cNvPr>
          <p:cNvSpPr txBox="1"/>
          <p:nvPr/>
        </p:nvSpPr>
        <p:spPr>
          <a:xfrm>
            <a:off x="1618210" y="5775197"/>
            <a:ext cx="375424" cy="276999"/>
          </a:xfrm>
          <a:prstGeom prst="rect">
            <a:avLst/>
          </a:prstGeom>
          <a:noFill/>
        </p:spPr>
        <p:txBody>
          <a:bodyPr wrap="none" rtlCol="0">
            <a:spAutoFit/>
          </a:bodyPr>
          <a:lstStyle/>
          <a:p>
            <a:r>
              <a:rPr lang="nl-NL" sz="1200" b="1" dirty="0">
                <a:solidFill>
                  <a:schemeClr val="tx2"/>
                </a:solidFill>
              </a:rPr>
              <a:t>LA</a:t>
            </a:r>
            <a:endParaRPr lang="nl-BE" sz="1200" b="1" dirty="0">
              <a:solidFill>
                <a:schemeClr val="tx2"/>
              </a:solidFill>
            </a:endParaRPr>
          </a:p>
        </p:txBody>
      </p:sp>
      <p:sp>
        <p:nvSpPr>
          <p:cNvPr id="63" name="Tekstvak 62">
            <a:extLst>
              <a:ext uri="{FF2B5EF4-FFF2-40B4-BE49-F238E27FC236}">
                <a16:creationId xmlns:a16="http://schemas.microsoft.com/office/drawing/2014/main" id="{417DEFB1-B650-1838-9D8E-14837B7C72B6}"/>
              </a:ext>
            </a:extLst>
          </p:cNvPr>
          <p:cNvSpPr txBox="1"/>
          <p:nvPr/>
        </p:nvSpPr>
        <p:spPr>
          <a:xfrm>
            <a:off x="2798347" y="5808083"/>
            <a:ext cx="583814" cy="276999"/>
          </a:xfrm>
          <a:prstGeom prst="rect">
            <a:avLst/>
          </a:prstGeom>
          <a:noFill/>
        </p:spPr>
        <p:txBody>
          <a:bodyPr wrap="none" rtlCol="0">
            <a:spAutoFit/>
          </a:bodyPr>
          <a:lstStyle/>
          <a:p>
            <a:r>
              <a:rPr lang="nl-NL" sz="1200" b="1" dirty="0">
                <a:solidFill>
                  <a:schemeClr val="tx2"/>
                </a:solidFill>
              </a:rPr>
              <a:t>SPITS</a:t>
            </a:r>
            <a:endParaRPr lang="nl-BE" sz="1200" b="1" dirty="0">
              <a:solidFill>
                <a:schemeClr val="tx2"/>
              </a:solidFill>
            </a:endParaRPr>
          </a:p>
        </p:txBody>
      </p:sp>
      <p:sp>
        <p:nvSpPr>
          <p:cNvPr id="65" name="Tekstvak 64">
            <a:extLst>
              <a:ext uri="{FF2B5EF4-FFF2-40B4-BE49-F238E27FC236}">
                <a16:creationId xmlns:a16="http://schemas.microsoft.com/office/drawing/2014/main" id="{34D5B4BC-E957-A99D-3592-51C41508ED0B}"/>
              </a:ext>
            </a:extLst>
          </p:cNvPr>
          <p:cNvSpPr txBox="1"/>
          <p:nvPr/>
        </p:nvSpPr>
        <p:spPr>
          <a:xfrm>
            <a:off x="2346738" y="6424963"/>
            <a:ext cx="383438" cy="276999"/>
          </a:xfrm>
          <a:prstGeom prst="rect">
            <a:avLst/>
          </a:prstGeom>
          <a:noFill/>
        </p:spPr>
        <p:txBody>
          <a:bodyPr wrap="none" rtlCol="0">
            <a:spAutoFit/>
          </a:bodyPr>
          <a:lstStyle/>
          <a:p>
            <a:r>
              <a:rPr lang="nl-NL" sz="1200" b="1" dirty="0">
                <a:solidFill>
                  <a:schemeClr val="tx2"/>
                </a:solidFill>
              </a:rPr>
              <a:t>LM</a:t>
            </a:r>
            <a:endParaRPr lang="nl-BE" sz="1200" b="1" dirty="0">
              <a:solidFill>
                <a:schemeClr val="tx2"/>
              </a:solidFill>
            </a:endParaRPr>
          </a:p>
        </p:txBody>
      </p:sp>
      <p:sp>
        <p:nvSpPr>
          <p:cNvPr id="67" name="Tekstvak 66">
            <a:extLst>
              <a:ext uri="{FF2B5EF4-FFF2-40B4-BE49-F238E27FC236}">
                <a16:creationId xmlns:a16="http://schemas.microsoft.com/office/drawing/2014/main" id="{9906E951-34E6-88C7-8530-862BFAAA92F9}"/>
              </a:ext>
            </a:extLst>
          </p:cNvPr>
          <p:cNvSpPr txBox="1"/>
          <p:nvPr/>
        </p:nvSpPr>
        <p:spPr>
          <a:xfrm>
            <a:off x="3680281" y="5808083"/>
            <a:ext cx="737702" cy="276999"/>
          </a:xfrm>
          <a:prstGeom prst="rect">
            <a:avLst/>
          </a:prstGeom>
          <a:noFill/>
        </p:spPr>
        <p:txBody>
          <a:bodyPr wrap="none" rtlCol="0">
            <a:spAutoFit/>
          </a:bodyPr>
          <a:lstStyle/>
          <a:p>
            <a:r>
              <a:rPr lang="nl-NL" sz="1200" b="1" dirty="0">
                <a:solidFill>
                  <a:schemeClr val="tx2"/>
                </a:solidFill>
              </a:rPr>
              <a:t>MID-MID</a:t>
            </a:r>
            <a:endParaRPr lang="nl-BE" sz="1200" b="1" dirty="0">
              <a:solidFill>
                <a:schemeClr val="tx2"/>
              </a:solidFill>
            </a:endParaRPr>
          </a:p>
        </p:txBody>
      </p:sp>
      <p:sp>
        <p:nvSpPr>
          <p:cNvPr id="69" name="Tekstvak 68">
            <a:extLst>
              <a:ext uri="{FF2B5EF4-FFF2-40B4-BE49-F238E27FC236}">
                <a16:creationId xmlns:a16="http://schemas.microsoft.com/office/drawing/2014/main" id="{F883F179-E98D-E11C-0246-52BC2956D0E1}"/>
              </a:ext>
            </a:extLst>
          </p:cNvPr>
          <p:cNvSpPr txBox="1"/>
          <p:nvPr/>
        </p:nvSpPr>
        <p:spPr>
          <a:xfrm>
            <a:off x="4498476" y="6511911"/>
            <a:ext cx="389850" cy="276999"/>
          </a:xfrm>
          <a:prstGeom prst="rect">
            <a:avLst/>
          </a:prstGeom>
          <a:noFill/>
        </p:spPr>
        <p:txBody>
          <a:bodyPr wrap="none" rtlCol="0">
            <a:spAutoFit/>
          </a:bodyPr>
          <a:lstStyle/>
          <a:p>
            <a:r>
              <a:rPr lang="nl-NL" sz="1200" b="1" dirty="0">
                <a:solidFill>
                  <a:schemeClr val="tx2"/>
                </a:solidFill>
              </a:rPr>
              <a:t>RM</a:t>
            </a:r>
            <a:endParaRPr lang="nl-BE" sz="1200" b="1" dirty="0">
              <a:solidFill>
                <a:schemeClr val="tx2"/>
              </a:solidFill>
            </a:endParaRPr>
          </a:p>
        </p:txBody>
      </p:sp>
      <p:sp>
        <p:nvSpPr>
          <p:cNvPr id="71" name="Tekstvak 70">
            <a:extLst>
              <a:ext uri="{FF2B5EF4-FFF2-40B4-BE49-F238E27FC236}">
                <a16:creationId xmlns:a16="http://schemas.microsoft.com/office/drawing/2014/main" id="{C7D9063C-9A50-43F0-06BE-A594E0DE9C49}"/>
              </a:ext>
            </a:extLst>
          </p:cNvPr>
          <p:cNvSpPr txBox="1"/>
          <p:nvPr/>
        </p:nvSpPr>
        <p:spPr>
          <a:xfrm>
            <a:off x="3369332" y="6949802"/>
            <a:ext cx="409086" cy="276999"/>
          </a:xfrm>
          <a:prstGeom prst="rect">
            <a:avLst/>
          </a:prstGeom>
          <a:noFill/>
        </p:spPr>
        <p:txBody>
          <a:bodyPr wrap="none" rtlCol="0">
            <a:spAutoFit/>
          </a:bodyPr>
          <a:lstStyle/>
          <a:p>
            <a:r>
              <a:rPr lang="nl-NL" sz="1200" b="1" dirty="0">
                <a:solidFill>
                  <a:schemeClr val="tx2"/>
                </a:solidFill>
              </a:rPr>
              <a:t>LIB</a:t>
            </a:r>
            <a:endParaRPr lang="nl-BE" sz="1200" b="1" dirty="0">
              <a:solidFill>
                <a:schemeClr val="tx2"/>
              </a:solidFill>
            </a:endParaRPr>
          </a:p>
        </p:txBody>
      </p:sp>
      <p:sp>
        <p:nvSpPr>
          <p:cNvPr id="73" name="Tekstvak 72">
            <a:extLst>
              <a:ext uri="{FF2B5EF4-FFF2-40B4-BE49-F238E27FC236}">
                <a16:creationId xmlns:a16="http://schemas.microsoft.com/office/drawing/2014/main" id="{4B8B27DC-1D5F-C345-938F-3EDDB0398196}"/>
              </a:ext>
            </a:extLst>
          </p:cNvPr>
          <p:cNvSpPr txBox="1"/>
          <p:nvPr/>
        </p:nvSpPr>
        <p:spPr>
          <a:xfrm>
            <a:off x="2140258" y="7315520"/>
            <a:ext cx="369012" cy="276999"/>
          </a:xfrm>
          <a:prstGeom prst="rect">
            <a:avLst/>
          </a:prstGeom>
          <a:noFill/>
        </p:spPr>
        <p:txBody>
          <a:bodyPr wrap="none" rtlCol="0">
            <a:spAutoFit/>
          </a:bodyPr>
          <a:lstStyle/>
          <a:p>
            <a:r>
              <a:rPr lang="nl-NL" sz="1200" b="1" dirty="0">
                <a:solidFill>
                  <a:schemeClr val="tx2"/>
                </a:solidFill>
              </a:rPr>
              <a:t>LV</a:t>
            </a:r>
            <a:endParaRPr lang="nl-BE" sz="1200" b="1" dirty="0">
              <a:solidFill>
                <a:schemeClr val="tx2"/>
              </a:solidFill>
            </a:endParaRPr>
          </a:p>
        </p:txBody>
      </p:sp>
      <p:sp>
        <p:nvSpPr>
          <p:cNvPr id="75" name="Tekstvak 74">
            <a:extLst>
              <a:ext uri="{FF2B5EF4-FFF2-40B4-BE49-F238E27FC236}">
                <a16:creationId xmlns:a16="http://schemas.microsoft.com/office/drawing/2014/main" id="{86B90260-F76D-A879-156C-479781C0E0CF}"/>
              </a:ext>
            </a:extLst>
          </p:cNvPr>
          <p:cNvSpPr txBox="1"/>
          <p:nvPr/>
        </p:nvSpPr>
        <p:spPr>
          <a:xfrm>
            <a:off x="4862425" y="7324434"/>
            <a:ext cx="375424" cy="276999"/>
          </a:xfrm>
          <a:prstGeom prst="rect">
            <a:avLst/>
          </a:prstGeom>
          <a:noFill/>
        </p:spPr>
        <p:txBody>
          <a:bodyPr wrap="none" rtlCol="0">
            <a:spAutoFit/>
          </a:bodyPr>
          <a:lstStyle/>
          <a:p>
            <a:r>
              <a:rPr lang="nl-NL" sz="1200" b="1" dirty="0">
                <a:solidFill>
                  <a:schemeClr val="tx2"/>
                </a:solidFill>
              </a:rPr>
              <a:t>RV</a:t>
            </a:r>
            <a:endParaRPr lang="nl-BE" sz="1200" b="1" dirty="0">
              <a:solidFill>
                <a:schemeClr val="tx2"/>
              </a:solidFill>
            </a:endParaRPr>
          </a:p>
        </p:txBody>
      </p:sp>
      <p:sp>
        <p:nvSpPr>
          <p:cNvPr id="77" name="Tekstvak 76">
            <a:extLst>
              <a:ext uri="{FF2B5EF4-FFF2-40B4-BE49-F238E27FC236}">
                <a16:creationId xmlns:a16="http://schemas.microsoft.com/office/drawing/2014/main" id="{928B3875-E527-44BD-0A48-AE9A5D1F64F5}"/>
              </a:ext>
            </a:extLst>
          </p:cNvPr>
          <p:cNvSpPr txBox="1"/>
          <p:nvPr/>
        </p:nvSpPr>
        <p:spPr>
          <a:xfrm>
            <a:off x="3733908" y="7634319"/>
            <a:ext cx="383438" cy="276999"/>
          </a:xfrm>
          <a:prstGeom prst="rect">
            <a:avLst/>
          </a:prstGeom>
          <a:noFill/>
        </p:spPr>
        <p:txBody>
          <a:bodyPr wrap="none" rtlCol="0">
            <a:spAutoFit/>
          </a:bodyPr>
          <a:lstStyle/>
          <a:p>
            <a:r>
              <a:rPr lang="nl-NL" sz="1200" b="1" dirty="0">
                <a:solidFill>
                  <a:schemeClr val="tx2"/>
                </a:solidFill>
              </a:rPr>
              <a:t>LM</a:t>
            </a:r>
            <a:endParaRPr lang="nl-BE" sz="1200" b="1" dirty="0">
              <a:solidFill>
                <a:schemeClr val="tx2"/>
              </a:solidFill>
            </a:endParaRPr>
          </a:p>
        </p:txBody>
      </p:sp>
      <p:cxnSp>
        <p:nvCxnSpPr>
          <p:cNvPr id="79" name="Rechte verbindingslijn met pijl 78">
            <a:extLst>
              <a:ext uri="{FF2B5EF4-FFF2-40B4-BE49-F238E27FC236}">
                <a16:creationId xmlns:a16="http://schemas.microsoft.com/office/drawing/2014/main" id="{860B6F72-7FF9-14CD-0D89-B19C7A5B2AA6}"/>
              </a:ext>
            </a:extLst>
          </p:cNvPr>
          <p:cNvCxnSpPr/>
          <p:nvPr/>
        </p:nvCxnSpPr>
        <p:spPr>
          <a:xfrm flipV="1">
            <a:off x="3573877" y="6099388"/>
            <a:ext cx="211310" cy="18195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0" name="Rechte verbindingslijn met pijl 79">
            <a:extLst>
              <a:ext uri="{FF2B5EF4-FFF2-40B4-BE49-F238E27FC236}">
                <a16:creationId xmlns:a16="http://schemas.microsoft.com/office/drawing/2014/main" id="{4609BBAE-01C9-270B-10A3-41BE20351DF6}"/>
              </a:ext>
            </a:extLst>
          </p:cNvPr>
          <p:cNvCxnSpPr>
            <a:cxnSpLocks/>
          </p:cNvCxnSpPr>
          <p:nvPr/>
        </p:nvCxnSpPr>
        <p:spPr>
          <a:xfrm flipH="1" flipV="1">
            <a:off x="3291455" y="5699148"/>
            <a:ext cx="224417" cy="863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4" name="Rechte verbindingslijn met pijl 83">
            <a:extLst>
              <a:ext uri="{FF2B5EF4-FFF2-40B4-BE49-F238E27FC236}">
                <a16:creationId xmlns:a16="http://schemas.microsoft.com/office/drawing/2014/main" id="{00810653-49F6-70B8-E455-EABE0B903FFB}"/>
              </a:ext>
            </a:extLst>
          </p:cNvPr>
          <p:cNvCxnSpPr>
            <a:cxnSpLocks/>
          </p:cNvCxnSpPr>
          <p:nvPr/>
        </p:nvCxnSpPr>
        <p:spPr>
          <a:xfrm flipV="1">
            <a:off x="2526304" y="6701962"/>
            <a:ext cx="0" cy="214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7" name="Rechte verbindingslijn met pijl 86">
            <a:extLst>
              <a:ext uri="{FF2B5EF4-FFF2-40B4-BE49-F238E27FC236}">
                <a16:creationId xmlns:a16="http://schemas.microsoft.com/office/drawing/2014/main" id="{725A27C4-1C7B-D1E9-B672-91F71D6AC298}"/>
              </a:ext>
            </a:extLst>
          </p:cNvPr>
          <p:cNvCxnSpPr>
            <a:cxnSpLocks/>
          </p:cNvCxnSpPr>
          <p:nvPr/>
        </p:nvCxnSpPr>
        <p:spPr>
          <a:xfrm flipV="1">
            <a:off x="2579795" y="7668571"/>
            <a:ext cx="0" cy="214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8" name="Rechte verbindingslijn met pijl 87">
            <a:extLst>
              <a:ext uri="{FF2B5EF4-FFF2-40B4-BE49-F238E27FC236}">
                <a16:creationId xmlns:a16="http://schemas.microsoft.com/office/drawing/2014/main" id="{E23B5BA7-054D-83ED-3AA0-1014CE46D8CD}"/>
              </a:ext>
            </a:extLst>
          </p:cNvPr>
          <p:cNvCxnSpPr>
            <a:cxnSpLocks/>
          </p:cNvCxnSpPr>
          <p:nvPr/>
        </p:nvCxnSpPr>
        <p:spPr>
          <a:xfrm flipV="1">
            <a:off x="4725146" y="6747173"/>
            <a:ext cx="0" cy="214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9" name="Rechte verbindingslijn met pijl 88">
            <a:extLst>
              <a:ext uri="{FF2B5EF4-FFF2-40B4-BE49-F238E27FC236}">
                <a16:creationId xmlns:a16="http://schemas.microsoft.com/office/drawing/2014/main" id="{9ED72FBB-21C2-F961-FA42-8508F7B60180}"/>
              </a:ext>
            </a:extLst>
          </p:cNvPr>
          <p:cNvCxnSpPr>
            <a:cxnSpLocks/>
          </p:cNvCxnSpPr>
          <p:nvPr/>
        </p:nvCxnSpPr>
        <p:spPr>
          <a:xfrm flipV="1">
            <a:off x="4817645" y="7668571"/>
            <a:ext cx="0" cy="214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0" name="Rechte verbindingslijn met pijl 89">
            <a:extLst>
              <a:ext uri="{FF2B5EF4-FFF2-40B4-BE49-F238E27FC236}">
                <a16:creationId xmlns:a16="http://schemas.microsoft.com/office/drawing/2014/main" id="{EEE14516-6EB8-308B-BD80-E3C41AA5D858}"/>
              </a:ext>
            </a:extLst>
          </p:cNvPr>
          <p:cNvCxnSpPr>
            <a:cxnSpLocks/>
          </p:cNvCxnSpPr>
          <p:nvPr/>
        </p:nvCxnSpPr>
        <p:spPr>
          <a:xfrm flipV="1">
            <a:off x="3601077" y="7228424"/>
            <a:ext cx="0" cy="214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1" name="Rechte verbindingslijn met pijl 90">
            <a:extLst>
              <a:ext uri="{FF2B5EF4-FFF2-40B4-BE49-F238E27FC236}">
                <a16:creationId xmlns:a16="http://schemas.microsoft.com/office/drawing/2014/main" id="{E4CAD803-547F-56ED-3E2B-3CF06FE0FBF7}"/>
              </a:ext>
            </a:extLst>
          </p:cNvPr>
          <p:cNvCxnSpPr>
            <a:cxnSpLocks/>
          </p:cNvCxnSpPr>
          <p:nvPr/>
        </p:nvCxnSpPr>
        <p:spPr>
          <a:xfrm>
            <a:off x="4801401" y="5722802"/>
            <a:ext cx="15942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5" name="Rechte verbindingslijn met pijl 94">
            <a:extLst>
              <a:ext uri="{FF2B5EF4-FFF2-40B4-BE49-F238E27FC236}">
                <a16:creationId xmlns:a16="http://schemas.microsoft.com/office/drawing/2014/main" id="{C2A149A5-987C-9F6A-CD0A-AC97C3618D37}"/>
              </a:ext>
            </a:extLst>
          </p:cNvPr>
          <p:cNvCxnSpPr>
            <a:cxnSpLocks/>
          </p:cNvCxnSpPr>
          <p:nvPr/>
        </p:nvCxnSpPr>
        <p:spPr>
          <a:xfrm flipH="1" flipV="1">
            <a:off x="2060139" y="5668008"/>
            <a:ext cx="163108" cy="627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8" name="Rechte verbindingslijn met pijl 97">
            <a:extLst>
              <a:ext uri="{FF2B5EF4-FFF2-40B4-BE49-F238E27FC236}">
                <a16:creationId xmlns:a16="http://schemas.microsoft.com/office/drawing/2014/main" id="{E17AAFF5-B2EB-9EC8-6E02-2E358993D993}"/>
              </a:ext>
            </a:extLst>
          </p:cNvPr>
          <p:cNvCxnSpPr>
            <a:cxnSpLocks/>
          </p:cNvCxnSpPr>
          <p:nvPr/>
        </p:nvCxnSpPr>
        <p:spPr>
          <a:xfrm flipV="1">
            <a:off x="3658788" y="8035348"/>
            <a:ext cx="0" cy="214377"/>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1422508"/>
      </p:ext>
    </p:extLst>
  </p:cSld>
  <p:clrMapOvr>
    <a:masterClrMapping/>
  </p:clrMapOvr>
</p:sld>
</file>

<file path=ppt/theme/theme1.xml><?xml version="1.0" encoding="utf-8"?>
<a:theme xmlns:a="http://schemas.openxmlformats.org/drawingml/2006/main" name="Office Theme">
  <a:themeElements>
    <a:clrScheme name="Aangepast 1">
      <a:dk1>
        <a:srgbClr val="35526F"/>
      </a:dk1>
      <a:lt1>
        <a:srgbClr val="FCFCFC"/>
      </a:lt1>
      <a:dk2>
        <a:srgbClr val="35526F"/>
      </a:dk2>
      <a:lt2>
        <a:srgbClr val="E7E6E6"/>
      </a:lt2>
      <a:accent1>
        <a:srgbClr val="B62C17"/>
      </a:accent1>
      <a:accent2>
        <a:srgbClr val="BD9D64"/>
      </a:accent2>
      <a:accent3>
        <a:srgbClr val="A5A5A5"/>
      </a:accent3>
      <a:accent4>
        <a:srgbClr val="FFC000"/>
      </a:accent4>
      <a:accent5>
        <a:srgbClr val="5B9BD5"/>
      </a:accent5>
      <a:accent6>
        <a:srgbClr val="70AD47"/>
      </a:accent6>
      <a:hlink>
        <a:srgbClr val="B62C17"/>
      </a:hlink>
      <a:folHlink>
        <a:srgbClr val="954F72"/>
      </a:folHlink>
    </a:clrScheme>
    <a:fontScheme name="dmon">
      <a:majorFont>
        <a:latin typeface="Barlow"/>
        <a:ea typeface=""/>
        <a:cs typeface=""/>
      </a:majorFont>
      <a:minorFont>
        <a:latin typeface="Barlow"/>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MON Hockey Template.potx" id="{8325B030-3975-481C-A793-EF70DA8A55CD}" vid="{5BF7A5EE-0024-4455-8B1F-BFE0F78DB0E5}"/>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24BB18D8-F3B8-43D3-82D8-7B0E3FB1DDF4}">
  <we:reference id="wa200010001" version="1.0.0.1" store="nl-NL" storeType="OMEX"/>
  <we:alternateReferences>
    <we:reference id="wa200010001" version="1.0.0.1" store="" storeType="OMEX"/>
  </we:alternateReferences>
  <we:properties>
    <we:property name="claude.fileId" value="&quot;12ff8efd-4bbe-4e04-b322-9ca5eadd8749&quot;"/>
  </we:properties>
  <we:bindings/>
  <we:snapshot xmlns:r="http://schemas.openxmlformats.org/officeDocument/2006/relationships"/>
</we:webextension>
</file>

<file path=docProps/app.xml><?xml version="1.0" encoding="utf-8"?>
<Properties xmlns="http://schemas.openxmlformats.org/officeDocument/2006/extended-properties" xmlns:vt="http://schemas.openxmlformats.org/officeDocument/2006/docPropsVTypes">
  <Template/>
  <TotalTime>0</TotalTime>
  <Words>8243</Words>
  <Application>Microsoft Office PowerPoint</Application>
  <PresentationFormat>Aangepast</PresentationFormat>
  <Paragraphs>736</Paragraphs>
  <Slides>57</Slides>
  <Notes>52</Notes>
  <HiddenSlides>0</HiddenSlides>
  <MMClips>0</MMClips>
  <ScaleCrop>false</ScaleCrop>
  <HeadingPairs>
    <vt:vector size="6" baseType="variant">
      <vt:variant>
        <vt:lpstr>Gebruikte lettertypen</vt:lpstr>
      </vt:variant>
      <vt:variant>
        <vt:i4>6</vt:i4>
      </vt:variant>
      <vt:variant>
        <vt:lpstr>Thema</vt:lpstr>
      </vt:variant>
      <vt:variant>
        <vt:i4>1</vt:i4>
      </vt:variant>
      <vt:variant>
        <vt:lpstr>Diatitels</vt:lpstr>
      </vt:variant>
      <vt:variant>
        <vt:i4>57</vt:i4>
      </vt:variant>
    </vt:vector>
  </HeadingPairs>
  <TitlesOfParts>
    <vt:vector size="64" baseType="lpstr">
      <vt:lpstr>Aptos</vt:lpstr>
      <vt:lpstr>Arial</vt:lpstr>
      <vt:lpstr>Barlow</vt:lpstr>
      <vt:lpstr>Calibri</vt:lpstr>
      <vt:lpstr>Outfit</vt:lpstr>
      <vt:lpstr>Wingdings</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Bavo Bruylandt</cp:lastModifiedBy>
  <cp:revision>28</cp:revision>
  <dcterms:created xsi:type="dcterms:W3CDTF">2026-06-23T17:34:09Z</dcterms:created>
  <dcterms:modified xsi:type="dcterms:W3CDTF">2026-07-31T12:39:20Z</dcterms:modified>
</cp:coreProperties>
</file>